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526" r:id="rId3"/>
    <p:sldId id="527" r:id="rId4"/>
    <p:sldId id="528" r:id="rId5"/>
    <p:sldId id="529" r:id="rId6"/>
    <p:sldId id="530" r:id="rId7"/>
    <p:sldId id="531" r:id="rId8"/>
    <p:sldId id="532" r:id="rId9"/>
    <p:sldId id="533" r:id="rId10"/>
    <p:sldId id="534" r:id="rId11"/>
    <p:sldId id="535" r:id="rId12"/>
    <p:sldId id="536" r:id="rId13"/>
    <p:sldId id="537" r:id="rId14"/>
    <p:sldId id="538" r:id="rId15"/>
    <p:sldId id="539" r:id="rId16"/>
    <p:sldId id="540" r:id="rId17"/>
    <p:sldId id="541" r:id="rId18"/>
    <p:sldId id="542" r:id="rId19"/>
    <p:sldId id="543" r:id="rId20"/>
    <p:sldId id="583" r:id="rId21"/>
    <p:sldId id="544" r:id="rId22"/>
    <p:sldId id="545" r:id="rId23"/>
    <p:sldId id="546" r:id="rId24"/>
    <p:sldId id="547" r:id="rId25"/>
    <p:sldId id="548" r:id="rId26"/>
    <p:sldId id="549" r:id="rId27"/>
    <p:sldId id="550" r:id="rId28"/>
    <p:sldId id="551" r:id="rId29"/>
    <p:sldId id="552" r:id="rId30"/>
    <p:sldId id="554" r:id="rId31"/>
    <p:sldId id="553" r:id="rId32"/>
    <p:sldId id="555" r:id="rId33"/>
    <p:sldId id="556" r:id="rId34"/>
    <p:sldId id="557" r:id="rId35"/>
    <p:sldId id="558" r:id="rId36"/>
    <p:sldId id="559" r:id="rId37"/>
    <p:sldId id="560" r:id="rId38"/>
    <p:sldId id="561" r:id="rId39"/>
    <p:sldId id="562" r:id="rId40"/>
    <p:sldId id="563" r:id="rId41"/>
    <p:sldId id="564" r:id="rId42"/>
    <p:sldId id="565" r:id="rId43"/>
    <p:sldId id="566" r:id="rId44"/>
    <p:sldId id="584" r:id="rId45"/>
    <p:sldId id="567" r:id="rId46"/>
    <p:sldId id="568" r:id="rId47"/>
    <p:sldId id="569" r:id="rId48"/>
    <p:sldId id="570" r:id="rId49"/>
    <p:sldId id="571" r:id="rId50"/>
    <p:sldId id="572" r:id="rId51"/>
    <p:sldId id="573" r:id="rId52"/>
    <p:sldId id="574" r:id="rId53"/>
    <p:sldId id="575" r:id="rId54"/>
    <p:sldId id="576" r:id="rId55"/>
    <p:sldId id="577" r:id="rId56"/>
    <p:sldId id="578" r:id="rId57"/>
    <p:sldId id="579" r:id="rId58"/>
    <p:sldId id="580" r:id="rId59"/>
    <p:sldId id="581" r:id="rId60"/>
    <p:sldId id="582" r:id="rId61"/>
  </p:sldIdLst>
  <p:sldSz cx="12195175" cy="6859588"/>
  <p:notesSz cx="6858000" cy="9144000"/>
  <p:defaultText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C3138C-E647-621B-BEB0-92DBA3725E34}" name="Armin Heinzl" initials="AH" userId="S::aheinzl@ad.uni-mannheim.de::79e329d9-e78e-439f-b2c7-e2f3e151b257" providerId="AD"/>
  <p188:author id="{2E1018AF-A003-24E6-8AD5-8E6A3A4B54BF}" name="Tilman Haferbeck" initials="TH" userId="ccd9da5b7e3744a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6"/>
    <a:srgbClr val="A7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8" autoAdjust="0"/>
    <p:restoredTop sz="94923" autoAdjust="0"/>
  </p:normalViewPr>
  <p:slideViewPr>
    <p:cSldViewPr showGuides="1">
      <p:cViewPr varScale="1">
        <p:scale>
          <a:sx n="102" d="100"/>
          <a:sy n="102" d="100"/>
        </p:scale>
        <p:origin x="888" y="176"/>
      </p:cViewPr>
      <p:guideLst>
        <p:guide orient="horz" pos="2161"/>
        <p:guide pos="384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5E5F9-7C68-440D-8F93-DD9A6ECD879E}" type="datetimeFigureOut">
              <a:rPr lang="de-DE" smtClean="0"/>
              <a:t>12.07.24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23BDED-7A90-4264-A83B-2E080B95BFE9}" type="slidenum">
              <a:rPr lang="de-DE" smtClean="0"/>
              <a:t>‹Nr.›</a:t>
            </a:fld>
            <a:endParaRPr lang="de-DE"/>
          </a:p>
        </p:txBody>
      </p:sp>
    </p:spTree>
    <p:extLst>
      <p:ext uri="{BB962C8B-B14F-4D97-AF65-F5344CB8AC3E}">
        <p14:creationId xmlns:p14="http://schemas.microsoft.com/office/powerpoint/2010/main" val="3313416903"/>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2"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7"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1" algn="l" defTabSz="914305" rtl="0" eaLnBrk="1" latinLnBrk="0" hangingPunct="1">
      <a:defRPr sz="1200" kern="1200">
        <a:solidFill>
          <a:schemeClr val="tx1"/>
        </a:solidFill>
        <a:latin typeface="+mn-lt"/>
        <a:ea typeface="+mn-ea"/>
        <a:cs typeface="+mn-cs"/>
      </a:defRPr>
    </a:lvl6pPr>
    <a:lvl7pPr marL="2742914" algn="l" defTabSz="914305" rtl="0" eaLnBrk="1" latinLnBrk="0" hangingPunct="1">
      <a:defRPr sz="1200" kern="1200">
        <a:solidFill>
          <a:schemeClr val="tx1"/>
        </a:solidFill>
        <a:latin typeface="+mn-lt"/>
        <a:ea typeface="+mn-ea"/>
        <a:cs typeface="+mn-cs"/>
      </a:defRPr>
    </a:lvl7pPr>
    <a:lvl8pPr marL="3200066" algn="l" defTabSz="914305" rtl="0" eaLnBrk="1" latinLnBrk="0" hangingPunct="1">
      <a:defRPr sz="1200" kern="1200">
        <a:solidFill>
          <a:schemeClr val="tx1"/>
        </a:solidFill>
        <a:latin typeface="+mn-lt"/>
        <a:ea typeface="+mn-ea"/>
        <a:cs typeface="+mn-cs"/>
      </a:defRPr>
    </a:lvl8pPr>
    <a:lvl9pPr marL="3657219"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23BDED-7A90-4264-A83B-2E080B95BFE9}" type="slidenum">
              <a:rPr lang="de-DE" smtClean="0"/>
              <a:t>33</a:t>
            </a:fld>
            <a:endParaRPr lang="de-DE"/>
          </a:p>
        </p:txBody>
      </p:sp>
    </p:spTree>
    <p:extLst>
      <p:ext uri="{BB962C8B-B14F-4D97-AF65-F5344CB8AC3E}">
        <p14:creationId xmlns:p14="http://schemas.microsoft.com/office/powerpoint/2010/main" val="263935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23BDED-7A90-4264-A83B-2E080B95BFE9}" type="slidenum">
              <a:rPr lang="de-DE" smtClean="0"/>
              <a:t>50</a:t>
            </a:fld>
            <a:endParaRPr lang="de-DE"/>
          </a:p>
        </p:txBody>
      </p:sp>
    </p:spTree>
    <p:extLst>
      <p:ext uri="{BB962C8B-B14F-4D97-AF65-F5344CB8AC3E}">
        <p14:creationId xmlns:p14="http://schemas.microsoft.com/office/powerpoint/2010/main" val="51655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
        <p:nvSpPr>
          <p:cNvPr id="9" name="Bildplatzhalter 8">
            <a:extLst>
              <a:ext uri="{FF2B5EF4-FFF2-40B4-BE49-F238E27FC236}">
                <a16:creationId xmlns:a16="http://schemas.microsoft.com/office/drawing/2014/main" id="{DFE737B8-A299-4B4B-9E40-3B1979F57BC1}"/>
              </a:ext>
            </a:extLst>
          </p:cNvPr>
          <p:cNvSpPr>
            <a:spLocks noGrp="1"/>
          </p:cNvSpPr>
          <p:nvPr>
            <p:ph type="pic" sz="quarter" idx="13"/>
          </p:nvPr>
        </p:nvSpPr>
        <p:spPr>
          <a:xfrm>
            <a:off x="0" y="2090238"/>
            <a:ext cx="12195175" cy="3689350"/>
          </a:xfrm>
        </p:spPr>
        <p:txBody>
          <a:bodyPr/>
          <a:lstStyle/>
          <a:p>
            <a:endParaRPr lang="de-DE"/>
          </a:p>
        </p:txBody>
      </p:sp>
    </p:spTree>
    <p:extLst>
      <p:ext uri="{BB962C8B-B14F-4D97-AF65-F5344CB8AC3E}">
        <p14:creationId xmlns:p14="http://schemas.microsoft.com/office/powerpoint/2010/main" val="176007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in beliebig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Tree>
    <p:extLst>
      <p:ext uri="{BB962C8B-B14F-4D97-AF65-F5344CB8AC3E}">
        <p14:creationId xmlns:p14="http://schemas.microsoft.com/office/powerpoint/2010/main" val="22744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mit Titel">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
        <p:nvSpPr>
          <p:cNvPr id="10" name="Bildplatzhalter 2"/>
          <p:cNvSpPr>
            <a:spLocks noGrp="1"/>
          </p:cNvSpPr>
          <p:nvPr>
            <p:ph type="pic" idx="13"/>
          </p:nvPr>
        </p:nvSpPr>
        <p:spPr>
          <a:xfrm>
            <a:off x="1378800" y="2178000"/>
            <a:ext cx="943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8866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ohne Bild/Abschnitts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3588" y="2713213"/>
            <a:ext cx="10368000" cy="468108"/>
          </a:xfrm>
        </p:spPr>
        <p:txBody>
          <a:bodyPr/>
          <a:lstStyle>
            <a:lvl1pPr algn="ctr">
              <a:defRPr/>
            </a:lvl1pPr>
          </a:lstStyle>
          <a:p>
            <a:r>
              <a:rPr lang="de-DE" dirty="0"/>
              <a:t>Titelmasterformat durch Klicken bearbeiten</a:t>
            </a:r>
            <a:br>
              <a:rPr lang="de-DE" dirty="0"/>
            </a:br>
            <a:endParaRPr lang="de-DE" dirty="0"/>
          </a:p>
        </p:txBody>
      </p:sp>
      <p:sp>
        <p:nvSpPr>
          <p:cNvPr id="3" name="Untertitel 2"/>
          <p:cNvSpPr>
            <a:spLocks noGrp="1"/>
          </p:cNvSpPr>
          <p:nvPr>
            <p:ph type="subTitle" idx="1"/>
          </p:nvPr>
        </p:nvSpPr>
        <p:spPr>
          <a:xfrm>
            <a:off x="1831588" y="3569886"/>
            <a:ext cx="8532000" cy="396092"/>
          </a:xfrm>
        </p:spPr>
        <p:txBody>
          <a:bodyPr/>
          <a:lstStyle>
            <a:lvl1pPr marL="0" indent="0" algn="ctr">
              <a:buNone/>
              <a:defRPr>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11951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Zwei Beliebige Inhalte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13788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4" name="Inhaltsplatzhalter 3"/>
          <p:cNvSpPr>
            <a:spLocks noGrp="1"/>
          </p:cNvSpPr>
          <p:nvPr>
            <p:ph sz="half" idx="2"/>
          </p:nvPr>
        </p:nvSpPr>
        <p:spPr>
          <a:xfrm>
            <a:off x="1378800" y="2548067"/>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3324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6" name="Inhaltsplatzhalter 5"/>
          <p:cNvSpPr>
            <a:spLocks noGrp="1"/>
          </p:cNvSpPr>
          <p:nvPr>
            <p:ph sz="quarter" idx="4"/>
          </p:nvPr>
        </p:nvSpPr>
        <p:spPr>
          <a:xfrm>
            <a:off x="6332400" y="2547278"/>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oliennummernplatzhalter 8"/>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401443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4482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6332400" y="2178000"/>
            <a:ext cx="448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26859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mit Bild 2: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6228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8082225" y="2178000"/>
            <a:ext cx="2736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354936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it Bild 1: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9" name="Textplatzhalter 8">
            <a:extLst>
              <a:ext uri="{FF2B5EF4-FFF2-40B4-BE49-F238E27FC236}">
                <a16:creationId xmlns:a16="http://schemas.microsoft.com/office/drawing/2014/main" id="{D8E9CA1B-9CFF-8044-9D8E-BD13AEAA129F}"/>
              </a:ext>
            </a:extLst>
          </p:cNvPr>
          <p:cNvSpPr>
            <a:spLocks noGrp="1"/>
          </p:cNvSpPr>
          <p:nvPr>
            <p:ph type="body" sz="quarter" idx="13"/>
          </p:nvPr>
        </p:nvSpPr>
        <p:spPr>
          <a:xfrm>
            <a:off x="8113811" y="2205658"/>
            <a:ext cx="3528392" cy="36728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B5E0CCFB-7037-994F-A1D5-0AE0B441240D}"/>
              </a:ext>
            </a:extLst>
          </p:cNvPr>
          <p:cNvSpPr>
            <a:spLocks noGrp="1"/>
          </p:cNvSpPr>
          <p:nvPr>
            <p:ph type="pic" sz="quarter" idx="14"/>
          </p:nvPr>
        </p:nvSpPr>
        <p:spPr>
          <a:xfrm>
            <a:off x="1379538" y="2205658"/>
            <a:ext cx="6230217" cy="3672855"/>
          </a:xfrm>
        </p:spPr>
        <p:txBody>
          <a:bodyPr/>
          <a:lstStyle/>
          <a:p>
            <a:endParaRPr lang="de-DE"/>
          </a:p>
        </p:txBody>
      </p:sp>
    </p:spTree>
    <p:extLst>
      <p:ext uri="{BB962C8B-B14F-4D97-AF65-F5344CB8AC3E}">
        <p14:creationId xmlns:p14="http://schemas.microsoft.com/office/powerpoint/2010/main" val="208522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378800" y="612001"/>
            <a:ext cx="6457681" cy="1248289"/>
          </a:xfrm>
          <a:prstGeom prst="rect">
            <a:avLst/>
          </a:prstGeom>
        </p:spPr>
        <p:txBody>
          <a:bodyPr vert="horz" lIns="0" tIns="0" rIns="0" bIns="0" rtlCol="0" anchor="t">
            <a:noAutofit/>
          </a:bodyPr>
          <a:lstStyle/>
          <a:p>
            <a:r>
              <a:rPr lang="de-DE" dirty="0"/>
              <a:t>Titelmasterformat durch Klicken bearbeiten</a:t>
            </a:r>
          </a:p>
        </p:txBody>
      </p:sp>
      <p:sp>
        <p:nvSpPr>
          <p:cNvPr id="3" name="Textplatzhalter 2"/>
          <p:cNvSpPr>
            <a:spLocks noGrp="1"/>
          </p:cNvSpPr>
          <p:nvPr>
            <p:ph type="body" idx="1"/>
          </p:nvPr>
        </p:nvSpPr>
        <p:spPr>
          <a:xfrm>
            <a:off x="1378800" y="2178000"/>
            <a:ext cx="9432000" cy="3690000"/>
          </a:xfrm>
          <a:prstGeom prst="rect">
            <a:avLst/>
          </a:prstGeom>
        </p:spPr>
        <p:txBody>
          <a:bodyPr vert="horz" lIns="0" tIns="0" rIns="0" bIns="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9417601" y="6314401"/>
            <a:ext cx="1406313" cy="180042"/>
          </a:xfrm>
          <a:prstGeom prst="rect">
            <a:avLst/>
          </a:prstGeom>
        </p:spPr>
        <p:txBody>
          <a:bodyPr vert="horz" lIns="0" tIns="0" rIns="0" bIns="0" rtlCol="0" anchor="t">
            <a:noAutofit/>
          </a:bodyPr>
          <a:lstStyle>
            <a:lvl1pPr algn="r">
              <a:defRPr sz="1200">
                <a:solidFill>
                  <a:srgbClr val="003056"/>
                </a:solidFill>
              </a:defRPr>
            </a:lvl1pPr>
          </a:lstStyle>
          <a:p>
            <a:fld id="{FC0CC166-4E39-43B8-AB91-BDD1C4C9E224}" type="slidenum">
              <a:rPr lang="de-DE" smtClean="0"/>
              <a:pPr/>
              <a:t>‹Nr.›</a:t>
            </a:fld>
            <a:endParaRPr lang="de-DE" dirty="0"/>
          </a:p>
        </p:txBody>
      </p:sp>
    </p:spTree>
    <p:extLst>
      <p:ext uri="{BB962C8B-B14F-4D97-AF65-F5344CB8AC3E}">
        <p14:creationId xmlns:p14="http://schemas.microsoft.com/office/powerpoint/2010/main" val="197652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3" r:id="rId5"/>
    <p:sldLayoutId id="2147483652" r:id="rId6"/>
    <p:sldLayoutId id="2147483662" r:id="rId7"/>
    <p:sldLayoutId id="2147483663" r:id="rId8"/>
  </p:sldLayoutIdLst>
  <p:hf hdr="0"/>
  <p:txStyles>
    <p:titleStyle>
      <a:lvl1pPr algn="l" defTabSz="914305" rtl="0" eaLnBrk="1" latinLnBrk="0" hangingPunct="1">
        <a:spcBef>
          <a:spcPct val="0"/>
        </a:spcBef>
        <a:buNone/>
        <a:defRPr sz="3000" b="1" kern="1200" baseline="0">
          <a:solidFill>
            <a:srgbClr val="003056"/>
          </a:solidFill>
          <a:latin typeface="+mj-lt"/>
          <a:ea typeface="+mj-ea"/>
          <a:cs typeface="+mj-cs"/>
        </a:defRPr>
      </a:lvl1pPr>
    </p:titleStyle>
    <p:body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openideo.com/our-wor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A13DCED-C447-8F40-964A-5BC5DBC694E8}"/>
              </a:ext>
            </a:extLst>
          </p:cNvPr>
          <p:cNvSpPr>
            <a:spLocks noGrp="1"/>
          </p:cNvSpPr>
          <p:nvPr>
            <p:ph type="ctrTitle"/>
          </p:nvPr>
        </p:nvSpPr>
        <p:spPr>
          <a:xfrm>
            <a:off x="5161482" y="2713212"/>
            <a:ext cx="6120105" cy="1004613"/>
          </a:xfrm>
        </p:spPr>
        <p:txBody>
          <a:bodyPr/>
          <a:lstStyle/>
          <a:p>
            <a:r>
              <a:rPr lang="de-DE" dirty="0"/>
              <a:t>Kapitel 12</a:t>
            </a:r>
            <a:br>
              <a:rPr lang="de-DE" dirty="0"/>
            </a:br>
            <a:r>
              <a:rPr lang="de-DE" dirty="0"/>
              <a:t>Digitalisierung und digitale Transformation</a:t>
            </a:r>
            <a:br>
              <a:rPr lang="de-DE" dirty="0"/>
            </a:br>
            <a:endParaRPr lang="de-DE" dirty="0"/>
          </a:p>
        </p:txBody>
      </p:sp>
      <p:sp>
        <p:nvSpPr>
          <p:cNvPr id="6" name="Foliennummernplatzhalter 5"/>
          <p:cNvSpPr>
            <a:spLocks noGrp="1"/>
          </p:cNvSpPr>
          <p:nvPr>
            <p:ph type="sldNum" sz="quarter" idx="12"/>
          </p:nvPr>
        </p:nvSpPr>
        <p:spPr/>
        <p:txBody>
          <a:bodyPr/>
          <a:lstStyle/>
          <a:p>
            <a:fld id="{FC0CC166-4E39-43B8-AB91-BDD1C4C9E224}" type="slidenum">
              <a:rPr lang="de-DE" smtClean="0"/>
              <a:t>1</a:t>
            </a:fld>
            <a:endParaRPr lang="de-DE"/>
          </a:p>
        </p:txBody>
      </p:sp>
      <p:pic>
        <p:nvPicPr>
          <p:cNvPr id="2" name="Picture 2">
            <a:extLst>
              <a:ext uri="{FF2B5EF4-FFF2-40B4-BE49-F238E27FC236}">
                <a16:creationId xmlns:a16="http://schemas.microsoft.com/office/drawing/2014/main" id="{61AC49D0-F8D8-634E-ACA3-072418649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80" y="1462868"/>
            <a:ext cx="2766713" cy="39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79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52CBD-48F1-3E42-9B5E-9AE0C264A72F}"/>
              </a:ext>
            </a:extLst>
          </p:cNvPr>
          <p:cNvSpPr>
            <a:spLocks noGrp="1"/>
          </p:cNvSpPr>
          <p:nvPr>
            <p:ph type="title"/>
          </p:nvPr>
        </p:nvSpPr>
        <p:spPr/>
        <p:txBody>
          <a:bodyPr/>
          <a:lstStyle/>
          <a:p>
            <a:r>
              <a:rPr lang="de-DE" dirty="0"/>
              <a:t>Konzeptionelle und begriffliche Grundlagen</a:t>
            </a:r>
          </a:p>
        </p:txBody>
      </p:sp>
      <p:sp>
        <p:nvSpPr>
          <p:cNvPr id="3" name="Inhaltsplatzhalter 2">
            <a:extLst>
              <a:ext uri="{FF2B5EF4-FFF2-40B4-BE49-F238E27FC236}">
                <a16:creationId xmlns:a16="http://schemas.microsoft.com/office/drawing/2014/main" id="{27E6D5D3-9CB4-3A4A-AB6C-F9267BD41622}"/>
              </a:ext>
            </a:extLst>
          </p:cNvPr>
          <p:cNvSpPr>
            <a:spLocks noGrp="1"/>
          </p:cNvSpPr>
          <p:nvPr>
            <p:ph idx="1"/>
          </p:nvPr>
        </p:nvSpPr>
        <p:spPr>
          <a:xfrm>
            <a:off x="1378800" y="1629594"/>
            <a:ext cx="9432000" cy="504056"/>
          </a:xfrm>
        </p:spPr>
        <p:txBody>
          <a:bodyPr/>
          <a:lstStyle/>
          <a:p>
            <a:r>
              <a:rPr lang="de-DE" dirty="0"/>
              <a:t>Keine konzeptionelle Klarheit beim Begriff der Digitalisierung</a:t>
            </a:r>
          </a:p>
        </p:txBody>
      </p:sp>
      <p:sp>
        <p:nvSpPr>
          <p:cNvPr id="4" name="Foliennummernplatzhalter 3">
            <a:extLst>
              <a:ext uri="{FF2B5EF4-FFF2-40B4-BE49-F238E27FC236}">
                <a16:creationId xmlns:a16="http://schemas.microsoft.com/office/drawing/2014/main" id="{53BB82A8-D2EB-6843-9669-6412FD126C2E}"/>
              </a:ext>
            </a:extLst>
          </p:cNvPr>
          <p:cNvSpPr>
            <a:spLocks noGrp="1"/>
          </p:cNvSpPr>
          <p:nvPr>
            <p:ph type="sldNum" sz="quarter" idx="12"/>
          </p:nvPr>
        </p:nvSpPr>
        <p:spPr>
          <a:xfrm>
            <a:off x="9515810" y="6314401"/>
            <a:ext cx="1406313" cy="180042"/>
          </a:xfrm>
        </p:spPr>
        <p:txBody>
          <a:bodyPr/>
          <a:lstStyle/>
          <a:p>
            <a:fld id="{FC0CC166-4E39-43B8-AB91-BDD1C4C9E224}" type="slidenum">
              <a:rPr lang="de-DE" smtClean="0"/>
              <a:t>10</a:t>
            </a:fld>
            <a:endParaRPr lang="de-DE" dirty="0"/>
          </a:p>
        </p:txBody>
      </p:sp>
      <p:sp>
        <p:nvSpPr>
          <p:cNvPr id="5" name="Rechteck: abgerundete Ecken 4">
            <a:extLst>
              <a:ext uri="{FF2B5EF4-FFF2-40B4-BE49-F238E27FC236}">
                <a16:creationId xmlns:a16="http://schemas.microsoft.com/office/drawing/2014/main" id="{D1D1610C-63D2-3644-948E-32426F9DF7E9}"/>
              </a:ext>
            </a:extLst>
          </p:cNvPr>
          <p:cNvSpPr/>
          <p:nvPr/>
        </p:nvSpPr>
        <p:spPr>
          <a:xfrm>
            <a:off x="1378800" y="2061642"/>
            <a:ext cx="9268406" cy="12961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Digitalisierung</a:t>
            </a:r>
            <a:r>
              <a:rPr lang="de-DE" sz="2400" dirty="0">
                <a:cs typeface="Times New Roman" panose="02020603050405020304" pitchFamily="18" charset="0"/>
              </a:rPr>
              <a:t> ist die </a:t>
            </a:r>
            <a:r>
              <a:rPr lang="de-DE" sz="2400" b="1" dirty="0">
                <a:cs typeface="Times New Roman" panose="02020603050405020304" pitchFamily="18" charset="0"/>
              </a:rPr>
              <a:t>Überführung analoger in diskrete Werte</a:t>
            </a:r>
            <a:r>
              <a:rPr lang="de-DE" sz="2400" dirty="0">
                <a:cs typeface="Times New Roman" panose="02020603050405020304" pitchFamily="18" charset="0"/>
              </a:rPr>
              <a:t>, um dadurch eine elektronische Übertragung, Speicherung und Verarbeitung zu ermöglichen (im Englischen als </a:t>
            </a:r>
            <a:r>
              <a:rPr lang="de-DE" sz="2400" dirty="0" err="1">
                <a:cs typeface="Times New Roman" panose="02020603050405020304" pitchFamily="18" charset="0"/>
              </a:rPr>
              <a:t>digitization</a:t>
            </a:r>
            <a:r>
              <a:rPr lang="de-DE" sz="2400" dirty="0">
                <a:cs typeface="Times New Roman" panose="02020603050405020304" pitchFamily="18" charset="0"/>
              </a:rPr>
              <a:t> bezeichnet)</a:t>
            </a:r>
          </a:p>
        </p:txBody>
      </p:sp>
      <p:sp>
        <p:nvSpPr>
          <p:cNvPr id="6" name="Rechteck: abgerundete Ecken 4">
            <a:extLst>
              <a:ext uri="{FF2B5EF4-FFF2-40B4-BE49-F238E27FC236}">
                <a16:creationId xmlns:a16="http://schemas.microsoft.com/office/drawing/2014/main" id="{98489FF0-75E7-C441-AAFA-50FC392B6B6A}"/>
              </a:ext>
            </a:extLst>
          </p:cNvPr>
          <p:cNvSpPr/>
          <p:nvPr/>
        </p:nvSpPr>
        <p:spPr>
          <a:xfrm>
            <a:off x="1378800" y="3501802"/>
            <a:ext cx="9268406" cy="149320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Digitalisierung</a:t>
            </a:r>
            <a:r>
              <a:rPr lang="de-DE" sz="2400" dirty="0">
                <a:cs typeface="Times New Roman" panose="02020603050405020304" pitchFamily="18" charset="0"/>
              </a:rPr>
              <a:t> ist die </a:t>
            </a:r>
            <a:r>
              <a:rPr lang="de-DE" sz="2400" b="1" dirty="0">
                <a:cs typeface="Times New Roman" panose="02020603050405020304" pitchFamily="18" charset="0"/>
              </a:rPr>
              <a:t>Einführung digitaler Technologien in Organisationen</a:t>
            </a:r>
            <a:r>
              <a:rPr lang="de-DE" sz="2400" dirty="0">
                <a:cs typeface="Times New Roman" panose="02020603050405020304" pitchFamily="18" charset="0"/>
              </a:rPr>
              <a:t>, um damit Ziele (z. B. Produktivität, Kundenzufriedenheit) positiv zu beeinflussen (im Englischen als </a:t>
            </a:r>
            <a:r>
              <a:rPr lang="de-DE" sz="2400" dirty="0" err="1">
                <a:cs typeface="Times New Roman" panose="02020603050405020304" pitchFamily="18" charset="0"/>
              </a:rPr>
              <a:t>digitalization</a:t>
            </a:r>
            <a:r>
              <a:rPr lang="de-DE" sz="2400" dirty="0">
                <a:cs typeface="Times New Roman" panose="02020603050405020304" pitchFamily="18" charset="0"/>
              </a:rPr>
              <a:t> bezeichnet)</a:t>
            </a:r>
          </a:p>
        </p:txBody>
      </p:sp>
      <p:sp>
        <p:nvSpPr>
          <p:cNvPr id="7" name="Rechteck: abgerundete Ecken 4">
            <a:extLst>
              <a:ext uri="{FF2B5EF4-FFF2-40B4-BE49-F238E27FC236}">
                <a16:creationId xmlns:a16="http://schemas.microsoft.com/office/drawing/2014/main" id="{BA7D4242-2A3C-704F-A28D-405638B88DDC}"/>
              </a:ext>
            </a:extLst>
          </p:cNvPr>
          <p:cNvSpPr/>
          <p:nvPr/>
        </p:nvSpPr>
        <p:spPr>
          <a:xfrm>
            <a:off x="1378800" y="5124778"/>
            <a:ext cx="9268406" cy="149320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Digitalisierung</a:t>
            </a:r>
            <a:r>
              <a:rPr lang="de-DE" sz="2400" dirty="0">
                <a:cs typeface="Times New Roman" panose="02020603050405020304" pitchFamily="18" charset="0"/>
              </a:rPr>
              <a:t> ist die </a:t>
            </a:r>
            <a:r>
              <a:rPr lang="de-DE" sz="2400" b="1" dirty="0">
                <a:cs typeface="Times New Roman" panose="02020603050405020304" pitchFamily="18" charset="0"/>
              </a:rPr>
              <a:t>Übertragung von Aufgaben</a:t>
            </a:r>
            <a:r>
              <a:rPr lang="de-DE" sz="2400" dirty="0">
                <a:cs typeface="Times New Roman" panose="02020603050405020304" pitchFamily="18" charset="0"/>
              </a:rPr>
              <a:t>, die bisher von einem Menschen erledigt wurden, </a:t>
            </a:r>
            <a:r>
              <a:rPr lang="de-DE" sz="2400" b="1" dirty="0">
                <a:cs typeface="Times New Roman" panose="02020603050405020304" pitchFamily="18" charset="0"/>
              </a:rPr>
              <a:t>auf elektronische Systeme</a:t>
            </a:r>
            <a:r>
              <a:rPr lang="de-DE" sz="2400" dirty="0">
                <a:cs typeface="Times New Roman" panose="02020603050405020304" pitchFamily="18" charset="0"/>
              </a:rPr>
              <a:t>, um damit Ziele (z. B. Prozesseffizienz) günstig zu beeinflussen (als computerbasierte Automatisierung bezeichnet)</a:t>
            </a:r>
          </a:p>
        </p:txBody>
      </p:sp>
    </p:spTree>
    <p:extLst>
      <p:ext uri="{BB962C8B-B14F-4D97-AF65-F5344CB8AC3E}">
        <p14:creationId xmlns:p14="http://schemas.microsoft.com/office/powerpoint/2010/main" val="103318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2B683-471F-8148-8548-423B723EE09B}"/>
              </a:ext>
            </a:extLst>
          </p:cNvPr>
          <p:cNvSpPr>
            <a:spLocks noGrp="1"/>
          </p:cNvSpPr>
          <p:nvPr>
            <p:ph type="title"/>
          </p:nvPr>
        </p:nvSpPr>
        <p:spPr/>
        <p:txBody>
          <a:bodyPr/>
          <a:lstStyle/>
          <a:p>
            <a:r>
              <a:rPr lang="de-DE" dirty="0"/>
              <a:t>Beschreibungsmodell der digitalen Transformation</a:t>
            </a:r>
          </a:p>
        </p:txBody>
      </p:sp>
      <p:sp>
        <p:nvSpPr>
          <p:cNvPr id="4" name="Foliennummernplatzhalter 3">
            <a:extLst>
              <a:ext uri="{FF2B5EF4-FFF2-40B4-BE49-F238E27FC236}">
                <a16:creationId xmlns:a16="http://schemas.microsoft.com/office/drawing/2014/main" id="{7BFE1445-89CC-9E43-B871-5AD965779033}"/>
              </a:ext>
            </a:extLst>
          </p:cNvPr>
          <p:cNvSpPr>
            <a:spLocks noGrp="1"/>
          </p:cNvSpPr>
          <p:nvPr>
            <p:ph type="sldNum" sz="quarter" idx="12"/>
          </p:nvPr>
        </p:nvSpPr>
        <p:spPr/>
        <p:txBody>
          <a:bodyPr/>
          <a:lstStyle/>
          <a:p>
            <a:fld id="{FC0CC166-4E39-43B8-AB91-BDD1C4C9E224}" type="slidenum">
              <a:rPr lang="de-DE" smtClean="0"/>
              <a:t>11</a:t>
            </a:fld>
            <a:endParaRPr lang="de-DE" dirty="0"/>
          </a:p>
        </p:txBody>
      </p:sp>
      <p:grpSp>
        <p:nvGrpSpPr>
          <p:cNvPr id="8" name="Gruppieren 7">
            <a:extLst>
              <a:ext uri="{FF2B5EF4-FFF2-40B4-BE49-F238E27FC236}">
                <a16:creationId xmlns:a16="http://schemas.microsoft.com/office/drawing/2014/main" id="{937B2142-D3E1-324A-9570-F8A850250434}"/>
              </a:ext>
            </a:extLst>
          </p:cNvPr>
          <p:cNvGrpSpPr/>
          <p:nvPr/>
        </p:nvGrpSpPr>
        <p:grpSpPr>
          <a:xfrm>
            <a:off x="264939" y="1775884"/>
            <a:ext cx="11511755" cy="4174190"/>
            <a:chOff x="264939" y="1413570"/>
            <a:chExt cx="11511755" cy="4174190"/>
          </a:xfrm>
        </p:grpSpPr>
        <p:cxnSp>
          <p:nvCxnSpPr>
            <p:cNvPr id="5" name="Verbinder: gewinkelt 14">
              <a:extLst>
                <a:ext uri="{FF2B5EF4-FFF2-40B4-BE49-F238E27FC236}">
                  <a16:creationId xmlns:a16="http://schemas.microsoft.com/office/drawing/2014/main" id="{8DBE96BE-F846-D044-9E3F-C526A3AF507C}"/>
                </a:ext>
              </a:extLst>
            </p:cNvPr>
            <p:cNvCxnSpPr>
              <a:cxnSpLocks/>
            </p:cNvCxnSpPr>
            <p:nvPr/>
          </p:nvCxnSpPr>
          <p:spPr>
            <a:xfrm flipV="1">
              <a:off x="3001243" y="1413570"/>
              <a:ext cx="5868000" cy="4030252"/>
            </a:xfrm>
            <a:prstGeom prst="bentConnector4">
              <a:avLst>
                <a:gd name="adj1" fmla="val 51003"/>
                <a:gd name="adj2" fmla="val 10567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Grafik 5" descr="Ein Bild, das Text, Screenshot, Schrift, Dokument enthält.&#10;&#10;Automatisch generierte Beschreibung">
              <a:extLst>
                <a:ext uri="{FF2B5EF4-FFF2-40B4-BE49-F238E27FC236}">
                  <a16:creationId xmlns:a16="http://schemas.microsoft.com/office/drawing/2014/main" id="{E005496D-046A-0141-920C-80DE6AC534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549" b="4325"/>
            <a:stretch/>
          </p:blipFill>
          <p:spPr>
            <a:xfrm>
              <a:off x="6304086" y="1413570"/>
              <a:ext cx="5472608" cy="4174190"/>
            </a:xfrm>
            <a:prstGeom prst="rect">
              <a:avLst/>
            </a:prstGeom>
          </p:spPr>
        </p:pic>
        <p:pic>
          <p:nvPicPr>
            <p:cNvPr id="7" name="Grafik 6" descr="Ein Bild, das Text, Screenshot, Schrift, Dokument enthält.&#10;&#10;Automatisch generierte Beschreibung">
              <a:extLst>
                <a:ext uri="{FF2B5EF4-FFF2-40B4-BE49-F238E27FC236}">
                  <a16:creationId xmlns:a16="http://schemas.microsoft.com/office/drawing/2014/main" id="{2099C157-091C-D440-98F6-E6FC0A9D9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8451"/>
            <a:stretch/>
          </p:blipFill>
          <p:spPr>
            <a:xfrm>
              <a:off x="264939" y="2133650"/>
              <a:ext cx="5657242" cy="3312368"/>
            </a:xfrm>
            <a:prstGeom prst="rect">
              <a:avLst/>
            </a:prstGeom>
          </p:spPr>
        </p:pic>
      </p:grpSp>
    </p:spTree>
    <p:extLst>
      <p:ext uri="{BB962C8B-B14F-4D97-AF65-F5344CB8AC3E}">
        <p14:creationId xmlns:p14="http://schemas.microsoft.com/office/powerpoint/2010/main" val="13705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77C79-60BA-8A45-9696-DBF558396C1B}"/>
              </a:ext>
            </a:extLst>
          </p:cNvPr>
          <p:cNvSpPr>
            <a:spLocks noGrp="1"/>
          </p:cNvSpPr>
          <p:nvPr>
            <p:ph type="title"/>
          </p:nvPr>
        </p:nvSpPr>
        <p:spPr/>
        <p:txBody>
          <a:bodyPr/>
          <a:lstStyle/>
          <a:p>
            <a:r>
              <a:rPr lang="de-DE" dirty="0"/>
              <a:t>Verwendung digitaler Technologien</a:t>
            </a:r>
          </a:p>
        </p:txBody>
      </p:sp>
      <p:sp>
        <p:nvSpPr>
          <p:cNvPr id="3" name="Inhaltsplatzhalter 2">
            <a:extLst>
              <a:ext uri="{FF2B5EF4-FFF2-40B4-BE49-F238E27FC236}">
                <a16:creationId xmlns:a16="http://schemas.microsoft.com/office/drawing/2014/main" id="{D2593F8D-1567-D948-9078-B7D9C6D294C3}"/>
              </a:ext>
            </a:extLst>
          </p:cNvPr>
          <p:cNvSpPr>
            <a:spLocks noGrp="1"/>
          </p:cNvSpPr>
          <p:nvPr>
            <p:ph idx="1"/>
          </p:nvPr>
        </p:nvSpPr>
        <p:spPr>
          <a:xfrm>
            <a:off x="1378800" y="2754064"/>
            <a:ext cx="9432000" cy="2619946"/>
          </a:xfrm>
        </p:spPr>
        <p:txBody>
          <a:bodyPr/>
          <a:lstStyle/>
          <a:p>
            <a:r>
              <a:rPr lang="de-DE" dirty="0"/>
              <a:t>Erfolgspotenzial in folgendem Beispiel hoch</a:t>
            </a:r>
          </a:p>
          <a:p>
            <a:pPr lvl="1"/>
            <a:r>
              <a:rPr lang="de-DE" dirty="0"/>
              <a:t>Es werden KI-Systeme zur Unternehmenssteuerung eingesetzt, die sowohl auf Daten von cyberphysischen Systemen (z. B. Sensordaten) als auch auf Kundendaten aufbauen, die durch die Analyse des Smartphone- und Social-Media-Nutzungsverhaltens generiert wurden</a:t>
            </a:r>
          </a:p>
          <a:p>
            <a:r>
              <a:rPr lang="de-DE" dirty="0"/>
              <a:t>Durch die </a:t>
            </a:r>
            <a:r>
              <a:rPr lang="de-DE" dirty="0">
                <a:solidFill>
                  <a:srgbClr val="C00000"/>
                </a:solidFill>
              </a:rPr>
              <a:t>Kombination von Technologien </a:t>
            </a:r>
            <a:r>
              <a:rPr lang="de-DE" dirty="0"/>
              <a:t>steigt auch die </a:t>
            </a:r>
            <a:r>
              <a:rPr lang="de-DE" dirty="0">
                <a:solidFill>
                  <a:srgbClr val="C00000"/>
                </a:solidFill>
              </a:rPr>
              <a:t>Komplexität</a:t>
            </a:r>
            <a:r>
              <a:rPr lang="de-DE" dirty="0"/>
              <a:t>, was im Regelfall mit einem </a:t>
            </a:r>
            <a:r>
              <a:rPr lang="de-DE" dirty="0">
                <a:solidFill>
                  <a:srgbClr val="C00000"/>
                </a:solidFill>
              </a:rPr>
              <a:t>erhöhten Projektrisiko </a:t>
            </a:r>
            <a:r>
              <a:rPr lang="de-DE" dirty="0"/>
              <a:t>einhergeht</a:t>
            </a:r>
          </a:p>
        </p:txBody>
      </p:sp>
      <p:sp>
        <p:nvSpPr>
          <p:cNvPr id="4" name="Foliennummernplatzhalter 3">
            <a:extLst>
              <a:ext uri="{FF2B5EF4-FFF2-40B4-BE49-F238E27FC236}">
                <a16:creationId xmlns:a16="http://schemas.microsoft.com/office/drawing/2014/main" id="{5E59258E-17D8-104B-AE03-2901962D571C}"/>
              </a:ext>
            </a:extLst>
          </p:cNvPr>
          <p:cNvSpPr>
            <a:spLocks noGrp="1"/>
          </p:cNvSpPr>
          <p:nvPr>
            <p:ph type="sldNum" sz="quarter" idx="12"/>
          </p:nvPr>
        </p:nvSpPr>
        <p:spPr/>
        <p:txBody>
          <a:bodyPr/>
          <a:lstStyle/>
          <a:p>
            <a:fld id="{FC0CC166-4E39-43B8-AB91-BDD1C4C9E224}" type="slidenum">
              <a:rPr lang="de-DE" smtClean="0"/>
              <a:t>12</a:t>
            </a:fld>
            <a:endParaRPr lang="de-DE" dirty="0"/>
          </a:p>
        </p:txBody>
      </p:sp>
      <p:sp>
        <p:nvSpPr>
          <p:cNvPr id="5" name="Rechteck: abgerundete Ecken 4">
            <a:extLst>
              <a:ext uri="{FF2B5EF4-FFF2-40B4-BE49-F238E27FC236}">
                <a16:creationId xmlns:a16="http://schemas.microsoft.com/office/drawing/2014/main" id="{E5A55C55-529D-AD4B-A70D-AB4F3097A744}"/>
              </a:ext>
            </a:extLst>
          </p:cNvPr>
          <p:cNvSpPr/>
          <p:nvPr/>
        </p:nvSpPr>
        <p:spPr>
          <a:xfrm>
            <a:off x="1378800" y="1845618"/>
            <a:ext cx="9268406" cy="79208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Das Erfolgspotenzial digitaler Transformation erhöht sich im Regelfall, wenn unterschiedliche Technologien in Kombination eingesetzt werden</a:t>
            </a:r>
          </a:p>
        </p:txBody>
      </p:sp>
    </p:spTree>
    <p:extLst>
      <p:ext uri="{BB962C8B-B14F-4D97-AF65-F5344CB8AC3E}">
        <p14:creationId xmlns:p14="http://schemas.microsoft.com/office/powerpoint/2010/main" val="260900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87478-29A7-124E-B6EA-0E9414CE88BE}"/>
              </a:ext>
            </a:extLst>
          </p:cNvPr>
          <p:cNvSpPr>
            <a:spLocks noGrp="1"/>
          </p:cNvSpPr>
          <p:nvPr>
            <p:ph type="title"/>
          </p:nvPr>
        </p:nvSpPr>
        <p:spPr/>
        <p:txBody>
          <a:bodyPr/>
          <a:lstStyle/>
          <a:p>
            <a:r>
              <a:rPr lang="de-DE" dirty="0"/>
              <a:t>Verwendung digitaler Technologien</a:t>
            </a:r>
          </a:p>
        </p:txBody>
      </p:sp>
      <p:sp>
        <p:nvSpPr>
          <p:cNvPr id="3" name="Inhaltsplatzhalter 2">
            <a:extLst>
              <a:ext uri="{FF2B5EF4-FFF2-40B4-BE49-F238E27FC236}">
                <a16:creationId xmlns:a16="http://schemas.microsoft.com/office/drawing/2014/main" id="{2FFF39F9-D0FA-4145-B597-F3D6C84FF2EC}"/>
              </a:ext>
            </a:extLst>
          </p:cNvPr>
          <p:cNvSpPr>
            <a:spLocks noGrp="1"/>
          </p:cNvSpPr>
          <p:nvPr>
            <p:ph idx="1"/>
          </p:nvPr>
        </p:nvSpPr>
        <p:spPr>
          <a:xfrm>
            <a:off x="1378800" y="3700234"/>
            <a:ext cx="9432000" cy="972655"/>
          </a:xfrm>
        </p:spPr>
        <p:txBody>
          <a:bodyPr/>
          <a:lstStyle/>
          <a:p>
            <a:r>
              <a:rPr lang="de-DE" dirty="0"/>
              <a:t>Zudem gilt, dass erfolgreiche Veränderungsprozesse </a:t>
            </a:r>
            <a:r>
              <a:rPr lang="de-DE" dirty="0">
                <a:solidFill>
                  <a:srgbClr val="C00000"/>
                </a:solidFill>
              </a:rPr>
              <a:t>Innovationsfähigkeit und Innovationsbereitschaft</a:t>
            </a:r>
            <a:r>
              <a:rPr lang="de-DE" dirty="0"/>
              <a:t> voraussetzen</a:t>
            </a:r>
          </a:p>
        </p:txBody>
      </p:sp>
      <p:sp>
        <p:nvSpPr>
          <p:cNvPr id="4" name="Foliennummernplatzhalter 3">
            <a:extLst>
              <a:ext uri="{FF2B5EF4-FFF2-40B4-BE49-F238E27FC236}">
                <a16:creationId xmlns:a16="http://schemas.microsoft.com/office/drawing/2014/main" id="{2F6ABC65-96F7-6C49-B904-D41A02189525}"/>
              </a:ext>
            </a:extLst>
          </p:cNvPr>
          <p:cNvSpPr>
            <a:spLocks noGrp="1"/>
          </p:cNvSpPr>
          <p:nvPr>
            <p:ph type="sldNum" sz="quarter" idx="12"/>
          </p:nvPr>
        </p:nvSpPr>
        <p:spPr/>
        <p:txBody>
          <a:bodyPr/>
          <a:lstStyle/>
          <a:p>
            <a:fld id="{FC0CC166-4E39-43B8-AB91-BDD1C4C9E224}" type="slidenum">
              <a:rPr lang="de-DE" smtClean="0"/>
              <a:t>13</a:t>
            </a:fld>
            <a:endParaRPr lang="de-DE" dirty="0"/>
          </a:p>
        </p:txBody>
      </p:sp>
      <p:sp>
        <p:nvSpPr>
          <p:cNvPr id="5" name="Rechteck: abgerundete Ecken 4">
            <a:extLst>
              <a:ext uri="{FF2B5EF4-FFF2-40B4-BE49-F238E27FC236}">
                <a16:creationId xmlns:a16="http://schemas.microsoft.com/office/drawing/2014/main" id="{35AED573-047B-4142-A43E-113553C1030A}"/>
              </a:ext>
            </a:extLst>
          </p:cNvPr>
          <p:cNvSpPr/>
          <p:nvPr/>
        </p:nvSpPr>
        <p:spPr>
          <a:xfrm>
            <a:off x="1378800" y="1845618"/>
            <a:ext cx="9268406" cy="165618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Da es unterschiedlichste digitale Technologien gibt und auch permanent neue Technologien auf den Markt kommen, ist erfolgreiche digitale Transformation untrennbar mit erfolgreichem Technologiemanagement verbunden</a:t>
            </a:r>
          </a:p>
        </p:txBody>
      </p:sp>
    </p:spTree>
    <p:extLst>
      <p:ext uri="{BB962C8B-B14F-4D97-AF65-F5344CB8AC3E}">
        <p14:creationId xmlns:p14="http://schemas.microsoft.com/office/powerpoint/2010/main" val="164366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3B0D06-0298-5541-A14F-0FD5193DE7F1}"/>
              </a:ext>
            </a:extLst>
          </p:cNvPr>
          <p:cNvSpPr>
            <a:spLocks noGrp="1"/>
          </p:cNvSpPr>
          <p:nvPr>
            <p:ph type="title"/>
          </p:nvPr>
        </p:nvSpPr>
        <p:spPr/>
        <p:txBody>
          <a:bodyPr/>
          <a:lstStyle/>
          <a:p>
            <a:r>
              <a:rPr lang="de-DE" dirty="0"/>
              <a:t>Verwendung digitaler Technologien</a:t>
            </a:r>
          </a:p>
        </p:txBody>
      </p:sp>
      <p:sp>
        <p:nvSpPr>
          <p:cNvPr id="3" name="Inhaltsplatzhalter 2">
            <a:extLst>
              <a:ext uri="{FF2B5EF4-FFF2-40B4-BE49-F238E27FC236}">
                <a16:creationId xmlns:a16="http://schemas.microsoft.com/office/drawing/2014/main" id="{87EE9451-B765-AF46-B9A9-71612E17844A}"/>
              </a:ext>
            </a:extLst>
          </p:cNvPr>
          <p:cNvSpPr>
            <a:spLocks noGrp="1"/>
          </p:cNvSpPr>
          <p:nvPr>
            <p:ph idx="1"/>
          </p:nvPr>
        </p:nvSpPr>
        <p:spPr>
          <a:xfrm>
            <a:off x="1378800" y="2044050"/>
            <a:ext cx="9432000" cy="3690000"/>
          </a:xfrm>
        </p:spPr>
        <p:txBody>
          <a:bodyPr/>
          <a:lstStyle/>
          <a:p>
            <a:r>
              <a:rPr lang="de-DE" dirty="0"/>
              <a:t>Wichtige Aufgaben des </a:t>
            </a:r>
            <a:r>
              <a:rPr lang="de-DE" dirty="0">
                <a:solidFill>
                  <a:srgbClr val="C00000"/>
                </a:solidFill>
              </a:rPr>
              <a:t>Technologiemanagements</a:t>
            </a:r>
            <a:r>
              <a:rPr lang="de-DE" dirty="0"/>
              <a:t> im Kontext der digitalen Transformation</a:t>
            </a:r>
          </a:p>
          <a:p>
            <a:pPr lvl="1"/>
            <a:r>
              <a:rPr lang="de-DE" dirty="0"/>
              <a:t>Beobachten der </a:t>
            </a:r>
            <a:r>
              <a:rPr lang="de-DE" dirty="0">
                <a:solidFill>
                  <a:srgbClr val="C00000"/>
                </a:solidFill>
              </a:rPr>
              <a:t>Technologieentwicklung</a:t>
            </a:r>
          </a:p>
          <a:p>
            <a:pPr lvl="1"/>
            <a:r>
              <a:rPr lang="de-DE" dirty="0"/>
              <a:t>Bestimmen des </a:t>
            </a:r>
            <a:r>
              <a:rPr lang="de-DE" dirty="0">
                <a:solidFill>
                  <a:srgbClr val="C00000"/>
                </a:solidFill>
              </a:rPr>
              <a:t>Technologiebedarfs</a:t>
            </a:r>
          </a:p>
          <a:p>
            <a:pPr lvl="1"/>
            <a:r>
              <a:rPr lang="de-DE" dirty="0">
                <a:solidFill>
                  <a:srgbClr val="C00000"/>
                </a:solidFill>
              </a:rPr>
              <a:t>Technologieverbreitung</a:t>
            </a:r>
            <a:r>
              <a:rPr lang="de-DE" dirty="0"/>
              <a:t> im Unternehmen</a:t>
            </a:r>
          </a:p>
          <a:p>
            <a:r>
              <a:rPr lang="de-DE" dirty="0"/>
              <a:t>Entscheidende Frage für das Management:</a:t>
            </a:r>
            <a:br>
              <a:rPr lang="de-DE" dirty="0"/>
            </a:br>
            <a:r>
              <a:rPr lang="de-DE" dirty="0"/>
              <a:t>Welche Technologien sind in der </a:t>
            </a:r>
            <a:r>
              <a:rPr lang="de-DE" dirty="0">
                <a:solidFill>
                  <a:srgbClr val="C00000"/>
                </a:solidFill>
              </a:rPr>
              <a:t>eigenen Branche </a:t>
            </a:r>
            <a:r>
              <a:rPr lang="de-DE" dirty="0"/>
              <a:t>und für das </a:t>
            </a:r>
            <a:r>
              <a:rPr lang="de-DE" dirty="0">
                <a:solidFill>
                  <a:srgbClr val="C00000"/>
                </a:solidFill>
              </a:rPr>
              <a:t>eigene Unternehmen</a:t>
            </a:r>
            <a:r>
              <a:rPr lang="de-DE" dirty="0"/>
              <a:t> besonders </a:t>
            </a:r>
            <a:r>
              <a:rPr lang="de-DE" dirty="0">
                <a:solidFill>
                  <a:srgbClr val="C00000"/>
                </a:solidFill>
              </a:rPr>
              <a:t>relevant</a:t>
            </a:r>
            <a:r>
              <a:rPr lang="de-DE" dirty="0"/>
              <a:t>?</a:t>
            </a:r>
          </a:p>
        </p:txBody>
      </p:sp>
      <p:sp>
        <p:nvSpPr>
          <p:cNvPr id="4" name="Foliennummernplatzhalter 3">
            <a:extLst>
              <a:ext uri="{FF2B5EF4-FFF2-40B4-BE49-F238E27FC236}">
                <a16:creationId xmlns:a16="http://schemas.microsoft.com/office/drawing/2014/main" id="{D6BBBFA0-FFA0-EE4F-AA4B-FEA97705C320}"/>
              </a:ext>
            </a:extLst>
          </p:cNvPr>
          <p:cNvSpPr>
            <a:spLocks noGrp="1"/>
          </p:cNvSpPr>
          <p:nvPr>
            <p:ph type="sldNum" sz="quarter" idx="12"/>
          </p:nvPr>
        </p:nvSpPr>
        <p:spPr/>
        <p:txBody>
          <a:bodyPr/>
          <a:lstStyle/>
          <a:p>
            <a:fld id="{FC0CC166-4E39-43B8-AB91-BDD1C4C9E224}" type="slidenum">
              <a:rPr lang="de-DE" smtClean="0"/>
              <a:t>14</a:t>
            </a:fld>
            <a:endParaRPr lang="de-DE" dirty="0"/>
          </a:p>
        </p:txBody>
      </p:sp>
    </p:spTree>
    <p:extLst>
      <p:ext uri="{BB962C8B-B14F-4D97-AF65-F5344CB8AC3E}">
        <p14:creationId xmlns:p14="http://schemas.microsoft.com/office/powerpoint/2010/main" val="814388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29E689-8555-C14E-AD5A-D15AB3085F3F}"/>
              </a:ext>
            </a:extLst>
          </p:cNvPr>
          <p:cNvSpPr>
            <a:spLocks noGrp="1"/>
          </p:cNvSpPr>
          <p:nvPr>
            <p:ph type="title"/>
          </p:nvPr>
        </p:nvSpPr>
        <p:spPr/>
        <p:txBody>
          <a:bodyPr/>
          <a:lstStyle/>
          <a:p>
            <a:r>
              <a:rPr lang="de-DE" dirty="0"/>
              <a:t>Veränderung des Geschäftsmodells</a:t>
            </a:r>
          </a:p>
        </p:txBody>
      </p:sp>
      <p:sp>
        <p:nvSpPr>
          <p:cNvPr id="3" name="Inhaltsplatzhalter 2">
            <a:extLst>
              <a:ext uri="{FF2B5EF4-FFF2-40B4-BE49-F238E27FC236}">
                <a16:creationId xmlns:a16="http://schemas.microsoft.com/office/drawing/2014/main" id="{BB6BD5F5-B68F-E142-8041-D2F354E74254}"/>
              </a:ext>
            </a:extLst>
          </p:cNvPr>
          <p:cNvSpPr>
            <a:spLocks noGrp="1"/>
          </p:cNvSpPr>
          <p:nvPr>
            <p:ph idx="1"/>
          </p:nvPr>
        </p:nvSpPr>
        <p:spPr>
          <a:xfrm>
            <a:off x="1378800" y="1413570"/>
            <a:ext cx="9432000" cy="1248289"/>
          </a:xfrm>
        </p:spPr>
        <p:txBody>
          <a:bodyPr/>
          <a:lstStyle/>
          <a:p>
            <a:r>
              <a:rPr lang="de-DE" dirty="0"/>
              <a:t>Die durch digitale Technologien ausgelösten Veränderungen auf Märkten bewirken, dass immer mehr etablierte Unternehmen ihr bestehendes Geschäftsmodell hinterfragen</a:t>
            </a:r>
          </a:p>
        </p:txBody>
      </p:sp>
      <p:sp>
        <p:nvSpPr>
          <p:cNvPr id="4" name="Foliennummernplatzhalter 3">
            <a:extLst>
              <a:ext uri="{FF2B5EF4-FFF2-40B4-BE49-F238E27FC236}">
                <a16:creationId xmlns:a16="http://schemas.microsoft.com/office/drawing/2014/main" id="{B89CCF44-DFDC-2B4C-B7B0-2B2E283A938A}"/>
              </a:ext>
            </a:extLst>
          </p:cNvPr>
          <p:cNvSpPr>
            <a:spLocks noGrp="1"/>
          </p:cNvSpPr>
          <p:nvPr>
            <p:ph type="sldNum" sz="quarter" idx="12"/>
          </p:nvPr>
        </p:nvSpPr>
        <p:spPr/>
        <p:txBody>
          <a:bodyPr/>
          <a:lstStyle/>
          <a:p>
            <a:fld id="{FC0CC166-4E39-43B8-AB91-BDD1C4C9E224}" type="slidenum">
              <a:rPr lang="de-DE" smtClean="0"/>
              <a:t>15</a:t>
            </a:fld>
            <a:endParaRPr lang="de-DE" dirty="0"/>
          </a:p>
        </p:txBody>
      </p:sp>
      <p:sp>
        <p:nvSpPr>
          <p:cNvPr id="5" name="Rechteck: abgerundete Ecken 4">
            <a:extLst>
              <a:ext uri="{FF2B5EF4-FFF2-40B4-BE49-F238E27FC236}">
                <a16:creationId xmlns:a16="http://schemas.microsoft.com/office/drawing/2014/main" id="{32640086-810E-364A-A310-3D21BCE30E0F}"/>
              </a:ext>
            </a:extLst>
          </p:cNvPr>
          <p:cNvSpPr/>
          <p:nvPr/>
        </p:nvSpPr>
        <p:spPr>
          <a:xfrm>
            <a:off x="1378800" y="2709714"/>
            <a:ext cx="9268406" cy="165618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Ein Geschäftsmodell ist (a) das vereinfachende Abbild sowie (b) das vereinfachende Vorbild jenes Ausschnitts der Wirklichkeit, der beschreibt, wie Unternehmen Mehrwert für ihre Kundinnen schaffen und einen Ertrag für die Organisation erwirtschaften</a:t>
            </a:r>
          </a:p>
        </p:txBody>
      </p:sp>
      <p:sp>
        <p:nvSpPr>
          <p:cNvPr id="6" name="Inhaltsplatzhalter 2">
            <a:extLst>
              <a:ext uri="{FF2B5EF4-FFF2-40B4-BE49-F238E27FC236}">
                <a16:creationId xmlns:a16="http://schemas.microsoft.com/office/drawing/2014/main" id="{50BB18B6-123E-4642-8524-6F1615D4AB95}"/>
              </a:ext>
            </a:extLst>
          </p:cNvPr>
          <p:cNvSpPr txBox="1">
            <a:spLocks/>
          </p:cNvSpPr>
          <p:nvPr/>
        </p:nvSpPr>
        <p:spPr>
          <a:xfrm>
            <a:off x="1376536" y="4533841"/>
            <a:ext cx="9432000" cy="1704265"/>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Fall (a): Geschäftsmodell, das einen </a:t>
            </a:r>
            <a:r>
              <a:rPr lang="de-DE" dirty="0">
                <a:solidFill>
                  <a:srgbClr val="C00000"/>
                </a:solidFill>
              </a:rPr>
              <a:t>Istzustand</a:t>
            </a:r>
            <a:r>
              <a:rPr lang="de-DE" dirty="0"/>
              <a:t> beschreibt</a:t>
            </a:r>
          </a:p>
          <a:p>
            <a:pPr lvl="1"/>
            <a:r>
              <a:rPr lang="de-DE" dirty="0"/>
              <a:t>„Modell von Etwas“</a:t>
            </a:r>
          </a:p>
          <a:p>
            <a:r>
              <a:rPr lang="de-DE" dirty="0"/>
              <a:t>Fall (b): Geschäftsmodell, das einen </a:t>
            </a:r>
            <a:r>
              <a:rPr lang="de-DE" dirty="0">
                <a:solidFill>
                  <a:srgbClr val="C00000"/>
                </a:solidFill>
              </a:rPr>
              <a:t>Sollzustand</a:t>
            </a:r>
            <a:r>
              <a:rPr lang="de-DE" dirty="0"/>
              <a:t> beschreibt</a:t>
            </a:r>
          </a:p>
          <a:p>
            <a:pPr lvl="1"/>
            <a:r>
              <a:rPr lang="de-DE" dirty="0"/>
              <a:t>„Modell für Etwas“</a:t>
            </a:r>
          </a:p>
        </p:txBody>
      </p:sp>
    </p:spTree>
    <p:extLst>
      <p:ext uri="{BB962C8B-B14F-4D97-AF65-F5344CB8AC3E}">
        <p14:creationId xmlns:p14="http://schemas.microsoft.com/office/powerpoint/2010/main" val="2583590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E34E9-3E2A-9744-90C6-6AD92A49B96E}"/>
              </a:ext>
            </a:extLst>
          </p:cNvPr>
          <p:cNvSpPr>
            <a:spLocks noGrp="1"/>
          </p:cNvSpPr>
          <p:nvPr>
            <p:ph type="title"/>
          </p:nvPr>
        </p:nvSpPr>
        <p:spPr>
          <a:xfrm>
            <a:off x="1378800" y="612001"/>
            <a:ext cx="6457681" cy="585545"/>
          </a:xfrm>
        </p:spPr>
        <p:txBody>
          <a:bodyPr/>
          <a:lstStyle/>
          <a:p>
            <a:r>
              <a:rPr lang="de-DE" dirty="0"/>
              <a:t>Veränderung des Geschäftsmodells</a:t>
            </a:r>
          </a:p>
        </p:txBody>
      </p:sp>
      <p:sp>
        <p:nvSpPr>
          <p:cNvPr id="3" name="Inhaltsplatzhalter 2">
            <a:extLst>
              <a:ext uri="{FF2B5EF4-FFF2-40B4-BE49-F238E27FC236}">
                <a16:creationId xmlns:a16="http://schemas.microsoft.com/office/drawing/2014/main" id="{1061C3CF-270B-504F-A114-4ACE064D42A0}"/>
              </a:ext>
            </a:extLst>
          </p:cNvPr>
          <p:cNvSpPr>
            <a:spLocks noGrp="1"/>
          </p:cNvSpPr>
          <p:nvPr>
            <p:ph idx="1"/>
          </p:nvPr>
        </p:nvSpPr>
        <p:spPr>
          <a:xfrm>
            <a:off x="1378800" y="2476098"/>
            <a:ext cx="9432000" cy="3690000"/>
          </a:xfrm>
        </p:spPr>
        <p:txBody>
          <a:bodyPr/>
          <a:lstStyle/>
          <a:p>
            <a:r>
              <a:rPr lang="de-DE" i="1" dirty="0"/>
              <a:t>Osterwalder</a:t>
            </a:r>
            <a:r>
              <a:rPr lang="de-DE" dirty="0"/>
              <a:t> und </a:t>
            </a:r>
            <a:r>
              <a:rPr lang="de-DE" i="1" dirty="0" err="1"/>
              <a:t>Pigneur</a:t>
            </a:r>
            <a:r>
              <a:rPr lang="de-DE" dirty="0"/>
              <a:t> haben in den 2000er Jahren eine </a:t>
            </a:r>
            <a:r>
              <a:rPr lang="de-DE" dirty="0">
                <a:solidFill>
                  <a:srgbClr val="C00000"/>
                </a:solidFill>
              </a:rPr>
              <a:t>Geschäftsmodellstruktur</a:t>
            </a:r>
            <a:r>
              <a:rPr lang="de-DE" dirty="0"/>
              <a:t> vorgelegt, die neun Elemente beschreibt</a:t>
            </a:r>
          </a:p>
          <a:p>
            <a:pPr lvl="1"/>
            <a:r>
              <a:rPr lang="de-DE" dirty="0"/>
              <a:t>Key Partners (Schlüsselpartner)</a:t>
            </a:r>
          </a:p>
          <a:p>
            <a:pPr lvl="1"/>
            <a:r>
              <a:rPr lang="de-DE" dirty="0"/>
              <a:t>Key </a:t>
            </a:r>
            <a:r>
              <a:rPr lang="de-DE" dirty="0" err="1"/>
              <a:t>Activities</a:t>
            </a:r>
            <a:r>
              <a:rPr lang="de-DE" dirty="0"/>
              <a:t> (Schlüsselaktivitäten</a:t>
            </a:r>
          </a:p>
          <a:p>
            <a:pPr lvl="1"/>
            <a:r>
              <a:rPr lang="de-DE" dirty="0"/>
              <a:t>Key Resources (Schlüsselressourcen)</a:t>
            </a:r>
          </a:p>
          <a:p>
            <a:pPr lvl="1"/>
            <a:r>
              <a:rPr lang="de-DE" dirty="0"/>
              <a:t>Value </a:t>
            </a:r>
            <a:r>
              <a:rPr lang="de-DE" dirty="0" err="1"/>
              <a:t>Propositions</a:t>
            </a:r>
            <a:r>
              <a:rPr lang="de-DE" dirty="0"/>
              <a:t> (Wertversprechen)</a:t>
            </a:r>
          </a:p>
          <a:p>
            <a:pPr lvl="1"/>
            <a:r>
              <a:rPr lang="de-DE" dirty="0"/>
              <a:t>Customer </a:t>
            </a:r>
            <a:r>
              <a:rPr lang="de-DE" dirty="0" err="1"/>
              <a:t>Relationships</a:t>
            </a:r>
            <a:r>
              <a:rPr lang="de-DE" dirty="0"/>
              <a:t> (Kundenbeziehungen)</a:t>
            </a:r>
          </a:p>
          <a:p>
            <a:pPr lvl="1"/>
            <a:r>
              <a:rPr lang="de-DE" dirty="0"/>
              <a:t>Channels (Vertriebskanäle)</a:t>
            </a:r>
          </a:p>
          <a:p>
            <a:pPr lvl="1"/>
            <a:r>
              <a:rPr lang="de-DE" dirty="0"/>
              <a:t>Customer Segments (Zielgruppen)</a:t>
            </a:r>
          </a:p>
          <a:p>
            <a:pPr lvl="1"/>
            <a:r>
              <a:rPr lang="de-DE" dirty="0" err="1"/>
              <a:t>Cost</a:t>
            </a:r>
            <a:r>
              <a:rPr lang="de-DE" dirty="0"/>
              <a:t> </a:t>
            </a:r>
            <a:r>
              <a:rPr lang="de-DE" dirty="0" err="1"/>
              <a:t>Structure</a:t>
            </a:r>
            <a:r>
              <a:rPr lang="de-DE" dirty="0"/>
              <a:t> (Kostenstruktur)</a:t>
            </a:r>
          </a:p>
          <a:p>
            <a:pPr lvl="1"/>
            <a:r>
              <a:rPr lang="de-DE" dirty="0"/>
              <a:t>Revenue Streams (Erlösquellen)</a:t>
            </a:r>
          </a:p>
        </p:txBody>
      </p:sp>
      <p:sp>
        <p:nvSpPr>
          <p:cNvPr id="4" name="Foliennummernplatzhalter 3">
            <a:extLst>
              <a:ext uri="{FF2B5EF4-FFF2-40B4-BE49-F238E27FC236}">
                <a16:creationId xmlns:a16="http://schemas.microsoft.com/office/drawing/2014/main" id="{CDC55A85-6106-7B41-B77A-DDF8E9C495CA}"/>
              </a:ext>
            </a:extLst>
          </p:cNvPr>
          <p:cNvSpPr>
            <a:spLocks noGrp="1"/>
          </p:cNvSpPr>
          <p:nvPr>
            <p:ph type="sldNum" sz="quarter" idx="12"/>
          </p:nvPr>
        </p:nvSpPr>
        <p:spPr/>
        <p:txBody>
          <a:bodyPr/>
          <a:lstStyle/>
          <a:p>
            <a:fld id="{FC0CC166-4E39-43B8-AB91-BDD1C4C9E224}" type="slidenum">
              <a:rPr lang="de-DE" smtClean="0"/>
              <a:t>16</a:t>
            </a:fld>
            <a:endParaRPr lang="de-DE" dirty="0"/>
          </a:p>
        </p:txBody>
      </p:sp>
      <p:sp>
        <p:nvSpPr>
          <p:cNvPr id="5" name="Rechteck: abgerundete Ecken 4">
            <a:extLst>
              <a:ext uri="{FF2B5EF4-FFF2-40B4-BE49-F238E27FC236}">
                <a16:creationId xmlns:a16="http://schemas.microsoft.com/office/drawing/2014/main" id="{E30FA0C0-F883-244C-8D1D-B6B31765298B}"/>
              </a:ext>
            </a:extLst>
          </p:cNvPr>
          <p:cNvSpPr/>
          <p:nvPr/>
        </p:nvSpPr>
        <p:spPr>
          <a:xfrm>
            <a:off x="1378800" y="1197546"/>
            <a:ext cx="9268406" cy="12241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Wenn ein Unternehmen sein Geschäftsmodell verändert, ist es zweckmäßig, zuerst den Istzustand zu erfassen, um darauf aufbauend einen Sollzustand zu entwickeln</a:t>
            </a:r>
          </a:p>
        </p:txBody>
      </p:sp>
    </p:spTree>
    <p:extLst>
      <p:ext uri="{BB962C8B-B14F-4D97-AF65-F5344CB8AC3E}">
        <p14:creationId xmlns:p14="http://schemas.microsoft.com/office/powerpoint/2010/main" val="2507495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916EE-28D9-B846-97AA-AD466C2C307E}"/>
              </a:ext>
            </a:extLst>
          </p:cNvPr>
          <p:cNvSpPr>
            <a:spLocks noGrp="1"/>
          </p:cNvSpPr>
          <p:nvPr>
            <p:ph type="title"/>
          </p:nvPr>
        </p:nvSpPr>
        <p:spPr/>
        <p:txBody>
          <a:bodyPr/>
          <a:lstStyle/>
          <a:p>
            <a:r>
              <a:rPr lang="de-DE" dirty="0"/>
              <a:t>Veränderung des Geschäftsmodells</a:t>
            </a:r>
          </a:p>
        </p:txBody>
      </p:sp>
      <p:sp>
        <p:nvSpPr>
          <p:cNvPr id="3" name="Inhaltsplatzhalter 2">
            <a:extLst>
              <a:ext uri="{FF2B5EF4-FFF2-40B4-BE49-F238E27FC236}">
                <a16:creationId xmlns:a16="http://schemas.microsoft.com/office/drawing/2014/main" id="{08517757-A6DB-F647-BBB3-4A451D7E797D}"/>
              </a:ext>
            </a:extLst>
          </p:cNvPr>
          <p:cNvSpPr>
            <a:spLocks noGrp="1"/>
          </p:cNvSpPr>
          <p:nvPr>
            <p:ph idx="1"/>
          </p:nvPr>
        </p:nvSpPr>
        <p:spPr>
          <a:xfrm>
            <a:off x="1378800" y="2178000"/>
            <a:ext cx="9432000" cy="3124002"/>
          </a:xfrm>
        </p:spPr>
        <p:txBody>
          <a:bodyPr/>
          <a:lstStyle/>
          <a:p>
            <a:r>
              <a:rPr lang="de-DE" dirty="0"/>
              <a:t>Diese neun Begriffe werden in einem als </a:t>
            </a:r>
            <a:r>
              <a:rPr lang="de-DE" dirty="0">
                <a:solidFill>
                  <a:srgbClr val="C00000"/>
                </a:solidFill>
              </a:rPr>
              <a:t>Business Model </a:t>
            </a:r>
            <a:r>
              <a:rPr lang="de-DE" dirty="0" err="1">
                <a:solidFill>
                  <a:srgbClr val="C00000"/>
                </a:solidFill>
              </a:rPr>
              <a:t>Canvas</a:t>
            </a:r>
            <a:r>
              <a:rPr lang="de-DE" dirty="0">
                <a:solidFill>
                  <a:srgbClr val="C00000"/>
                </a:solidFill>
              </a:rPr>
              <a:t> </a:t>
            </a:r>
            <a:r>
              <a:rPr lang="de-DE" dirty="0"/>
              <a:t>bezeichneten Instrument zusammengefasst</a:t>
            </a:r>
          </a:p>
          <a:p>
            <a:r>
              <a:rPr lang="de-DE" dirty="0"/>
              <a:t>Der englische Begriff „</a:t>
            </a:r>
            <a:r>
              <a:rPr lang="de-DE" dirty="0" err="1"/>
              <a:t>Canvas</a:t>
            </a:r>
            <a:r>
              <a:rPr lang="de-DE" dirty="0"/>
              <a:t>“ meint im Deutschen „Leinwand“ bzw. „Gemälde“ und bringt zum Ausdruck, dass das Instrument insbesondere die </a:t>
            </a:r>
            <a:r>
              <a:rPr lang="de-DE" dirty="0">
                <a:solidFill>
                  <a:srgbClr val="C00000"/>
                </a:solidFill>
              </a:rPr>
              <a:t>Visualisierung des Geschäftsmodells</a:t>
            </a:r>
            <a:r>
              <a:rPr lang="de-DE" dirty="0"/>
              <a:t> unterstützt</a:t>
            </a:r>
          </a:p>
          <a:p>
            <a:r>
              <a:rPr lang="de-DE" dirty="0"/>
              <a:t>Das Instrument dient in der Praxis als </a:t>
            </a:r>
            <a:r>
              <a:rPr lang="de-DE" dirty="0">
                <a:solidFill>
                  <a:srgbClr val="C00000"/>
                </a:solidFill>
              </a:rPr>
              <a:t>Vorlage zur Entwicklung des Ist- und Sollzustands</a:t>
            </a:r>
            <a:r>
              <a:rPr lang="de-DE" dirty="0"/>
              <a:t> eines Geschäftsmodells</a:t>
            </a:r>
          </a:p>
          <a:p>
            <a:endParaRPr lang="de-DE" dirty="0"/>
          </a:p>
        </p:txBody>
      </p:sp>
      <p:sp>
        <p:nvSpPr>
          <p:cNvPr id="4" name="Foliennummernplatzhalter 3">
            <a:extLst>
              <a:ext uri="{FF2B5EF4-FFF2-40B4-BE49-F238E27FC236}">
                <a16:creationId xmlns:a16="http://schemas.microsoft.com/office/drawing/2014/main" id="{DC9BC931-DFFB-5042-8DF6-8EAE04F2A9D6}"/>
              </a:ext>
            </a:extLst>
          </p:cNvPr>
          <p:cNvSpPr>
            <a:spLocks noGrp="1"/>
          </p:cNvSpPr>
          <p:nvPr>
            <p:ph type="sldNum" sz="quarter" idx="12"/>
          </p:nvPr>
        </p:nvSpPr>
        <p:spPr/>
        <p:txBody>
          <a:bodyPr/>
          <a:lstStyle/>
          <a:p>
            <a:fld id="{FC0CC166-4E39-43B8-AB91-BDD1C4C9E224}" type="slidenum">
              <a:rPr lang="de-DE" smtClean="0"/>
              <a:t>17</a:t>
            </a:fld>
            <a:endParaRPr lang="de-DE" dirty="0"/>
          </a:p>
        </p:txBody>
      </p:sp>
    </p:spTree>
    <p:extLst>
      <p:ext uri="{BB962C8B-B14F-4D97-AF65-F5344CB8AC3E}">
        <p14:creationId xmlns:p14="http://schemas.microsoft.com/office/powerpoint/2010/main" val="4069227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FBAA4-5963-EB47-A7FD-019E72F5B27B}"/>
              </a:ext>
            </a:extLst>
          </p:cNvPr>
          <p:cNvSpPr>
            <a:spLocks noGrp="1"/>
          </p:cNvSpPr>
          <p:nvPr>
            <p:ph type="title"/>
          </p:nvPr>
        </p:nvSpPr>
        <p:spPr/>
        <p:txBody>
          <a:bodyPr/>
          <a:lstStyle/>
          <a:p>
            <a:r>
              <a:rPr lang="de-DE" dirty="0"/>
              <a:t>Veränderung des Geschäftsmodells</a:t>
            </a:r>
          </a:p>
        </p:txBody>
      </p:sp>
      <p:pic>
        <p:nvPicPr>
          <p:cNvPr id="6" name="Inhaltsplatzhalter 5" descr="Ein Bild, das Text, Screenshot, Schrift, Reihe enthält.&#10;&#10;Automatisch generierte Beschreibung">
            <a:extLst>
              <a:ext uri="{FF2B5EF4-FFF2-40B4-BE49-F238E27FC236}">
                <a16:creationId xmlns:a16="http://schemas.microsoft.com/office/drawing/2014/main" id="{97390DE6-4156-994C-AD81-5FC13BB12D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133" y="1629594"/>
            <a:ext cx="10000908" cy="4354750"/>
          </a:xfrm>
        </p:spPr>
      </p:pic>
      <p:sp>
        <p:nvSpPr>
          <p:cNvPr id="4" name="Foliennummernplatzhalter 3">
            <a:extLst>
              <a:ext uri="{FF2B5EF4-FFF2-40B4-BE49-F238E27FC236}">
                <a16:creationId xmlns:a16="http://schemas.microsoft.com/office/drawing/2014/main" id="{91496137-ED83-034A-93BE-D456FC07EE3E}"/>
              </a:ext>
            </a:extLst>
          </p:cNvPr>
          <p:cNvSpPr>
            <a:spLocks noGrp="1"/>
          </p:cNvSpPr>
          <p:nvPr>
            <p:ph type="sldNum" sz="quarter" idx="12"/>
          </p:nvPr>
        </p:nvSpPr>
        <p:spPr/>
        <p:txBody>
          <a:bodyPr/>
          <a:lstStyle/>
          <a:p>
            <a:fld id="{FC0CC166-4E39-43B8-AB91-BDD1C4C9E224}" type="slidenum">
              <a:rPr lang="de-DE" smtClean="0"/>
              <a:t>18</a:t>
            </a:fld>
            <a:endParaRPr lang="de-DE" dirty="0"/>
          </a:p>
        </p:txBody>
      </p:sp>
    </p:spTree>
    <p:extLst>
      <p:ext uri="{BB962C8B-B14F-4D97-AF65-F5344CB8AC3E}">
        <p14:creationId xmlns:p14="http://schemas.microsoft.com/office/powerpoint/2010/main" val="154617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B071B-AA10-B24E-85FF-27B947C3B241}"/>
              </a:ext>
            </a:extLst>
          </p:cNvPr>
          <p:cNvSpPr>
            <a:spLocks noGrp="1"/>
          </p:cNvSpPr>
          <p:nvPr>
            <p:ph type="title"/>
          </p:nvPr>
        </p:nvSpPr>
        <p:spPr/>
        <p:txBody>
          <a:bodyPr/>
          <a:lstStyle/>
          <a:p>
            <a:r>
              <a:rPr lang="de-DE" dirty="0"/>
              <a:t>Veränderung des Geschäftsmodells</a:t>
            </a:r>
          </a:p>
        </p:txBody>
      </p:sp>
      <p:sp>
        <p:nvSpPr>
          <p:cNvPr id="3" name="Inhaltsplatzhalter 2">
            <a:extLst>
              <a:ext uri="{FF2B5EF4-FFF2-40B4-BE49-F238E27FC236}">
                <a16:creationId xmlns:a16="http://schemas.microsoft.com/office/drawing/2014/main" id="{0AF9D614-F2B1-974C-96BC-8016363A8D03}"/>
              </a:ext>
            </a:extLst>
          </p:cNvPr>
          <p:cNvSpPr>
            <a:spLocks noGrp="1"/>
          </p:cNvSpPr>
          <p:nvPr>
            <p:ph idx="1"/>
          </p:nvPr>
        </p:nvSpPr>
        <p:spPr>
          <a:xfrm>
            <a:off x="1378800" y="4708346"/>
            <a:ext cx="9432000" cy="1457752"/>
          </a:xfrm>
        </p:spPr>
        <p:txBody>
          <a:bodyPr/>
          <a:lstStyle/>
          <a:p>
            <a:r>
              <a:rPr lang="de-DE" dirty="0"/>
              <a:t>Oftmals wird in der deutschsprachigen Fachliteratur sowie in der Praxis nicht zwischen diesen beiden Strategietypen unterschieden</a:t>
            </a:r>
          </a:p>
          <a:p>
            <a:r>
              <a:rPr lang="de-DE" dirty="0"/>
              <a:t>Aspekte beider Typen werden in einer </a:t>
            </a:r>
            <a:r>
              <a:rPr lang="de-DE" dirty="0">
                <a:solidFill>
                  <a:srgbClr val="C00000"/>
                </a:solidFill>
              </a:rPr>
              <a:t>Digitalisierungsstrategie</a:t>
            </a:r>
            <a:r>
              <a:rPr lang="de-DE" dirty="0"/>
              <a:t> zusammengefasst</a:t>
            </a:r>
          </a:p>
        </p:txBody>
      </p:sp>
      <p:sp>
        <p:nvSpPr>
          <p:cNvPr id="4" name="Foliennummernplatzhalter 3">
            <a:extLst>
              <a:ext uri="{FF2B5EF4-FFF2-40B4-BE49-F238E27FC236}">
                <a16:creationId xmlns:a16="http://schemas.microsoft.com/office/drawing/2014/main" id="{13023324-5C3D-1D42-B0B2-68716E605FFB}"/>
              </a:ext>
            </a:extLst>
          </p:cNvPr>
          <p:cNvSpPr>
            <a:spLocks noGrp="1"/>
          </p:cNvSpPr>
          <p:nvPr>
            <p:ph type="sldNum" sz="quarter" idx="12"/>
          </p:nvPr>
        </p:nvSpPr>
        <p:spPr/>
        <p:txBody>
          <a:bodyPr/>
          <a:lstStyle/>
          <a:p>
            <a:fld id="{FC0CC166-4E39-43B8-AB91-BDD1C4C9E224}" type="slidenum">
              <a:rPr lang="de-DE" smtClean="0"/>
              <a:t>19</a:t>
            </a:fld>
            <a:endParaRPr lang="de-DE" dirty="0"/>
          </a:p>
        </p:txBody>
      </p:sp>
      <p:sp>
        <p:nvSpPr>
          <p:cNvPr id="5" name="Rechteck: abgerundete Ecken 4">
            <a:extLst>
              <a:ext uri="{FF2B5EF4-FFF2-40B4-BE49-F238E27FC236}">
                <a16:creationId xmlns:a16="http://schemas.microsoft.com/office/drawing/2014/main" id="{5DDC7ADA-756E-D241-9F7F-C853CE3539E8}"/>
              </a:ext>
            </a:extLst>
          </p:cNvPr>
          <p:cNvSpPr/>
          <p:nvPr/>
        </p:nvSpPr>
        <p:spPr>
          <a:xfrm>
            <a:off x="1378800" y="1197546"/>
            <a:ext cx="9268406" cy="19442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Eine </a:t>
            </a:r>
            <a:r>
              <a:rPr lang="de-DE" sz="2400" b="1" dirty="0">
                <a:cs typeface="Times New Roman" panose="02020603050405020304" pitchFamily="18" charset="0"/>
              </a:rPr>
              <a:t>digitale Geschäftsstrategie </a:t>
            </a:r>
            <a:r>
              <a:rPr lang="de-DE" sz="2400" dirty="0">
                <a:cs typeface="Times New Roman" panose="02020603050405020304" pitchFamily="18" charset="0"/>
              </a:rPr>
              <a:t>beschreibt </a:t>
            </a:r>
            <a:r>
              <a:rPr lang="de-DE" sz="2400" b="1" dirty="0">
                <a:cs typeface="Times New Roman" panose="02020603050405020304" pitchFamily="18" charset="0"/>
              </a:rPr>
              <a:t>zukünftige Geschäfts-möglichkeiten</a:t>
            </a:r>
            <a:r>
              <a:rPr lang="de-DE" sz="2400" dirty="0">
                <a:cs typeface="Times New Roman" panose="02020603050405020304" pitchFamily="18" charset="0"/>
              </a:rPr>
              <a:t> in einer durch Informations- und Kommunikations-technologien geprägten Welt sowie den </a:t>
            </a:r>
            <a:r>
              <a:rPr lang="de-DE" sz="2400" b="1" dirty="0">
                <a:cs typeface="Times New Roman" panose="02020603050405020304" pitchFamily="18" charset="0"/>
              </a:rPr>
              <a:t>Plan für das Verhalten eines Unternehmens</a:t>
            </a:r>
            <a:r>
              <a:rPr lang="de-DE" sz="2400" dirty="0">
                <a:cs typeface="Times New Roman" panose="02020603050405020304" pitchFamily="18" charset="0"/>
              </a:rPr>
              <a:t>,</a:t>
            </a:r>
            <a:r>
              <a:rPr lang="de-DE" sz="2400" b="1" dirty="0">
                <a:cs typeface="Times New Roman" panose="02020603050405020304" pitchFamily="18" charset="0"/>
              </a:rPr>
              <a:t> Ziele auf der Basis des Einsatzes digitaler Technologien</a:t>
            </a:r>
            <a:r>
              <a:rPr lang="de-DE" sz="2400" dirty="0">
                <a:cs typeface="Times New Roman" panose="02020603050405020304" pitchFamily="18" charset="0"/>
              </a:rPr>
              <a:t> zu erreichen</a:t>
            </a:r>
          </a:p>
        </p:txBody>
      </p:sp>
      <p:sp>
        <p:nvSpPr>
          <p:cNvPr id="6" name="Rechteck: abgerundete Ecken 4">
            <a:extLst>
              <a:ext uri="{FF2B5EF4-FFF2-40B4-BE49-F238E27FC236}">
                <a16:creationId xmlns:a16="http://schemas.microsoft.com/office/drawing/2014/main" id="{9C0CD652-8010-4B45-937C-5D7AF3E9AB97}"/>
              </a:ext>
            </a:extLst>
          </p:cNvPr>
          <p:cNvSpPr/>
          <p:nvPr/>
        </p:nvSpPr>
        <p:spPr>
          <a:xfrm>
            <a:off x="1378800" y="3319734"/>
            <a:ext cx="9268406" cy="11901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Eine </a:t>
            </a:r>
            <a:r>
              <a:rPr lang="de-DE" sz="2400" b="1" dirty="0">
                <a:cs typeface="Times New Roman" panose="02020603050405020304" pitchFamily="18" charset="0"/>
              </a:rPr>
              <a:t>digitale Transformationsstrategie </a:t>
            </a:r>
            <a:r>
              <a:rPr lang="de-DE" sz="2400" dirty="0">
                <a:cs typeface="Times New Roman" panose="02020603050405020304" pitchFamily="18" charset="0"/>
              </a:rPr>
              <a:t>beschreibt den </a:t>
            </a:r>
            <a:r>
              <a:rPr lang="de-DE" sz="2400" b="1" dirty="0">
                <a:cs typeface="Times New Roman" panose="02020603050405020304" pitchFamily="18" charset="0"/>
              </a:rPr>
              <a:t>Plan für das Management</a:t>
            </a:r>
            <a:r>
              <a:rPr lang="de-DE" sz="2400" dirty="0">
                <a:cs typeface="Times New Roman" panose="02020603050405020304" pitchFamily="18" charset="0"/>
              </a:rPr>
              <a:t> der digitalen Transformation sowie ihrer Konsequenzen in einem Unternehmen</a:t>
            </a:r>
          </a:p>
        </p:txBody>
      </p:sp>
    </p:spTree>
    <p:extLst>
      <p:ext uri="{BB962C8B-B14F-4D97-AF65-F5344CB8AC3E}">
        <p14:creationId xmlns:p14="http://schemas.microsoft.com/office/powerpoint/2010/main" val="286434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5F625-F53C-43E2-44C4-025F9068B697}"/>
              </a:ext>
            </a:extLst>
          </p:cNvPr>
          <p:cNvSpPr>
            <a:spLocks noGrp="1"/>
          </p:cNvSpPr>
          <p:nvPr>
            <p:ph type="title"/>
          </p:nvPr>
        </p:nvSpPr>
        <p:spPr/>
        <p:txBody>
          <a:bodyPr/>
          <a:lstStyle/>
          <a:p>
            <a:r>
              <a:rPr lang="de-DE" dirty="0"/>
              <a:t>Lernziele</a:t>
            </a:r>
            <a:endParaRPr lang="en-US" dirty="0"/>
          </a:p>
        </p:txBody>
      </p:sp>
      <p:sp>
        <p:nvSpPr>
          <p:cNvPr id="3" name="Inhaltsplatzhalter 2">
            <a:extLst>
              <a:ext uri="{FF2B5EF4-FFF2-40B4-BE49-F238E27FC236}">
                <a16:creationId xmlns:a16="http://schemas.microsoft.com/office/drawing/2014/main" id="{C10ADEDE-F0FB-6A7C-639C-CB65DA513650}"/>
              </a:ext>
            </a:extLst>
          </p:cNvPr>
          <p:cNvSpPr>
            <a:spLocks noGrp="1"/>
          </p:cNvSpPr>
          <p:nvPr>
            <p:ph idx="1"/>
          </p:nvPr>
        </p:nvSpPr>
        <p:spPr>
          <a:xfrm>
            <a:off x="1378800" y="1557586"/>
            <a:ext cx="9432000" cy="4104456"/>
          </a:xfrm>
        </p:spPr>
        <p:txBody>
          <a:bodyPr/>
          <a:lstStyle/>
          <a:p>
            <a:r>
              <a:rPr lang="de-DE" sz="2100" dirty="0"/>
              <a:t>Sie wissen, dass Digitalisierung und digitale Transformation Phänomene sind, die nachhaltigen Einfluss auf die Entwicklung in Wirtschaft und Gesellschaft haben.</a:t>
            </a:r>
          </a:p>
          <a:p>
            <a:r>
              <a:rPr lang="de-DE" sz="2100" dirty="0"/>
              <a:t>Sie wissen, wie die Begriffe „Digitalisierung“ und „digitale Transformation“ definiert werden, erkennen dabei aber auch, dass es in der Fachliteratur eine Vielzahl unterschiedlicher Begriffsauffassungen gibt und nicht jede davon zweckmäßig ist.</a:t>
            </a:r>
          </a:p>
          <a:p>
            <a:r>
              <a:rPr lang="de-DE" sz="2100" dirty="0"/>
              <a:t>Sie erfahren, dass es durch den Einsatz neuer Digitaltechnologien und innovativer Geschäftsmodelle zur Disruption auf Märkten kommt.</a:t>
            </a:r>
          </a:p>
          <a:p>
            <a:r>
              <a:rPr lang="de-DE" sz="2100" b="0" u="none" strike="noStrike" baseline="0" dirty="0"/>
              <a:t>Sie lernen Herausforderungen und Erfolgsfaktoren der digitalen Transformation kennen.</a:t>
            </a:r>
          </a:p>
          <a:p>
            <a:r>
              <a:rPr lang="de-DE" sz="2100" b="0" u="none" strike="noStrike" baseline="0" dirty="0"/>
              <a:t>Sie lernen, dass hohe Innovationskraft und Agilität im Digitalisierungszeitalter kritische Erfolgsfaktoren für Organisationen sind. </a:t>
            </a:r>
          </a:p>
          <a:p>
            <a:r>
              <a:rPr lang="de-DE" sz="2100" b="0" u="none" strike="noStrike" baseline="0" dirty="0"/>
              <a:t>Sie erkennen, dass Disruption nicht nur den Wandel von offline zu online bedeutet, sondern auch, dass Kundinnen ein Omni-Channel-Erlebnis bevorzugen</a:t>
            </a:r>
          </a:p>
        </p:txBody>
      </p:sp>
      <p:sp>
        <p:nvSpPr>
          <p:cNvPr id="6" name="Foliennummernplatzhalter 5">
            <a:extLst>
              <a:ext uri="{FF2B5EF4-FFF2-40B4-BE49-F238E27FC236}">
                <a16:creationId xmlns:a16="http://schemas.microsoft.com/office/drawing/2014/main" id="{2A90A4F9-B0FF-1733-51F7-C8E6AC191CB3}"/>
              </a:ext>
            </a:extLst>
          </p:cNvPr>
          <p:cNvSpPr>
            <a:spLocks noGrp="1"/>
          </p:cNvSpPr>
          <p:nvPr>
            <p:ph type="sldNum" sz="quarter" idx="12"/>
          </p:nvPr>
        </p:nvSpPr>
        <p:spPr/>
        <p:txBody>
          <a:bodyPr/>
          <a:lstStyle/>
          <a:p>
            <a:fld id="{FC0CC166-4E39-43B8-AB91-BDD1C4C9E224}" type="slidenum">
              <a:rPr lang="de-DE" smtClean="0"/>
              <a:t>2</a:t>
            </a:fld>
            <a:endParaRPr lang="de-DE" dirty="0"/>
          </a:p>
        </p:txBody>
      </p:sp>
    </p:spTree>
    <p:extLst>
      <p:ext uri="{BB962C8B-B14F-4D97-AF65-F5344CB8AC3E}">
        <p14:creationId xmlns:p14="http://schemas.microsoft.com/office/powerpoint/2010/main" val="128916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CF2AC-1699-744A-AFA8-4789311FECC2}"/>
              </a:ext>
            </a:extLst>
          </p:cNvPr>
          <p:cNvSpPr>
            <a:spLocks noGrp="1"/>
          </p:cNvSpPr>
          <p:nvPr>
            <p:ph type="title"/>
          </p:nvPr>
        </p:nvSpPr>
        <p:spPr>
          <a:xfrm>
            <a:off x="1378800" y="612001"/>
            <a:ext cx="9183283" cy="1248289"/>
          </a:xfrm>
        </p:spPr>
        <p:txBody>
          <a:bodyPr/>
          <a:lstStyle/>
          <a:p>
            <a:r>
              <a:rPr lang="de-DE" dirty="0"/>
              <a:t>Kritische Erfolgsfaktoren für Digitalisierungsstrategien zusammengefasst in acht Kategorien</a:t>
            </a:r>
          </a:p>
        </p:txBody>
      </p:sp>
      <p:sp>
        <p:nvSpPr>
          <p:cNvPr id="4" name="Foliennummernplatzhalter 3">
            <a:extLst>
              <a:ext uri="{FF2B5EF4-FFF2-40B4-BE49-F238E27FC236}">
                <a16:creationId xmlns:a16="http://schemas.microsoft.com/office/drawing/2014/main" id="{74B773BA-C4D5-C444-8AB2-EB1241E44161}"/>
              </a:ext>
            </a:extLst>
          </p:cNvPr>
          <p:cNvSpPr>
            <a:spLocks noGrp="1"/>
          </p:cNvSpPr>
          <p:nvPr>
            <p:ph type="sldNum" sz="quarter" idx="12"/>
          </p:nvPr>
        </p:nvSpPr>
        <p:spPr/>
        <p:txBody>
          <a:bodyPr/>
          <a:lstStyle/>
          <a:p>
            <a:fld id="{FC0CC166-4E39-43B8-AB91-BDD1C4C9E224}" type="slidenum">
              <a:rPr lang="de-DE" smtClean="0"/>
              <a:t>20</a:t>
            </a:fld>
            <a:endParaRPr lang="de-DE" dirty="0"/>
          </a:p>
        </p:txBody>
      </p:sp>
      <p:pic>
        <p:nvPicPr>
          <p:cNvPr id="5" name="Inhaltsplatzhalter 5" descr="Ein Bild, das Text, Dokument, Quittung enthält.&#10;&#10;Automatisch generierte Beschreibung">
            <a:extLst>
              <a:ext uri="{FF2B5EF4-FFF2-40B4-BE49-F238E27FC236}">
                <a16:creationId xmlns:a16="http://schemas.microsoft.com/office/drawing/2014/main" id="{9C4BB94C-4A99-BC40-A111-A4111A1C27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8652"/>
          <a:stretch/>
        </p:blipFill>
        <p:spPr>
          <a:xfrm>
            <a:off x="1378800" y="1842719"/>
            <a:ext cx="3879713" cy="4741871"/>
          </a:xfrm>
        </p:spPr>
      </p:pic>
      <p:pic>
        <p:nvPicPr>
          <p:cNvPr id="6" name="Inhaltsplatzhalter 5" descr="Ein Bild, das Text, Dokument, Quittung enthält.&#10;&#10;Automatisch generierte Beschreibung">
            <a:extLst>
              <a:ext uri="{FF2B5EF4-FFF2-40B4-BE49-F238E27FC236}">
                <a16:creationId xmlns:a16="http://schemas.microsoft.com/office/drawing/2014/main" id="{C8568E90-9155-A44E-830A-83A78AF9976C}"/>
              </a:ext>
            </a:extLst>
          </p:cNvPr>
          <p:cNvPicPr>
            <a:picLocks noChangeAspect="1"/>
          </p:cNvPicPr>
          <p:nvPr/>
        </p:nvPicPr>
        <p:blipFill rotWithShape="1">
          <a:blip r:embed="rId2">
            <a:extLst>
              <a:ext uri="{28A0092B-C50C-407E-A947-70E740481C1C}">
                <a14:useLocalDpi xmlns:a14="http://schemas.microsoft.com/office/drawing/2010/main" val="0"/>
              </a:ext>
            </a:extLst>
          </a:blip>
          <a:srcRect l="-468" t="50970" r="468" b="-138"/>
          <a:stretch/>
        </p:blipFill>
        <p:spPr>
          <a:xfrm>
            <a:off x="6385619" y="1863903"/>
            <a:ext cx="3879713" cy="4540519"/>
          </a:xfrm>
          <a:prstGeom prst="rect">
            <a:avLst/>
          </a:prstGeom>
        </p:spPr>
      </p:pic>
    </p:spTree>
    <p:extLst>
      <p:ext uri="{BB962C8B-B14F-4D97-AF65-F5344CB8AC3E}">
        <p14:creationId xmlns:p14="http://schemas.microsoft.com/office/powerpoint/2010/main" val="132512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CF517-5CFA-5B42-B2B2-D734636F0BA1}"/>
              </a:ext>
            </a:extLst>
          </p:cNvPr>
          <p:cNvSpPr>
            <a:spLocks noGrp="1"/>
          </p:cNvSpPr>
          <p:nvPr>
            <p:ph type="title"/>
          </p:nvPr>
        </p:nvSpPr>
        <p:spPr>
          <a:xfrm>
            <a:off x="1378800" y="612001"/>
            <a:ext cx="9183283" cy="1593657"/>
          </a:xfrm>
        </p:spPr>
        <p:txBody>
          <a:bodyPr/>
          <a:lstStyle/>
          <a:p>
            <a:r>
              <a:rPr lang="de-DE" dirty="0"/>
              <a:t>Kritische Erfolgsfaktoren für Digitalisierungsstrategien zusammengefasst in acht Kategorien</a:t>
            </a:r>
          </a:p>
        </p:txBody>
      </p:sp>
      <p:sp>
        <p:nvSpPr>
          <p:cNvPr id="4" name="Foliennummernplatzhalter 3">
            <a:extLst>
              <a:ext uri="{FF2B5EF4-FFF2-40B4-BE49-F238E27FC236}">
                <a16:creationId xmlns:a16="http://schemas.microsoft.com/office/drawing/2014/main" id="{2C3DB4A8-86E5-A245-9474-FD5A4E8C5866}"/>
              </a:ext>
            </a:extLst>
          </p:cNvPr>
          <p:cNvSpPr>
            <a:spLocks noGrp="1"/>
          </p:cNvSpPr>
          <p:nvPr>
            <p:ph type="sldNum" sz="quarter" idx="12"/>
          </p:nvPr>
        </p:nvSpPr>
        <p:spPr/>
        <p:txBody>
          <a:bodyPr/>
          <a:lstStyle/>
          <a:p>
            <a:fld id="{FC0CC166-4E39-43B8-AB91-BDD1C4C9E224}" type="slidenum">
              <a:rPr lang="de-DE" smtClean="0"/>
              <a:t>21</a:t>
            </a:fld>
            <a:endParaRPr lang="de-DE" dirty="0"/>
          </a:p>
        </p:txBody>
      </p:sp>
      <p:sp>
        <p:nvSpPr>
          <p:cNvPr id="8" name="Inhaltsplatzhalter 2">
            <a:extLst>
              <a:ext uri="{FF2B5EF4-FFF2-40B4-BE49-F238E27FC236}">
                <a16:creationId xmlns:a16="http://schemas.microsoft.com/office/drawing/2014/main" id="{80C6571E-5C8E-D644-87CD-67AF808B7CD4}"/>
              </a:ext>
            </a:extLst>
          </p:cNvPr>
          <p:cNvSpPr txBox="1">
            <a:spLocks/>
          </p:cNvSpPr>
          <p:nvPr/>
        </p:nvSpPr>
        <p:spPr>
          <a:xfrm>
            <a:off x="1378800" y="2466032"/>
            <a:ext cx="9445114" cy="3124002"/>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Alle genannten Kategorien sind als "kritisch" für den Erfolg betrachtet worden, wobei "</a:t>
            </a:r>
            <a:r>
              <a:rPr lang="de-DE" dirty="0" err="1"/>
              <a:t>Sales</a:t>
            </a:r>
            <a:r>
              <a:rPr lang="de-DE" dirty="0"/>
              <a:t> and Customer Experience" am häufigsten (84-mal) und "Partners" am seltensten (25-mal) genannt wurden </a:t>
            </a:r>
          </a:p>
          <a:p>
            <a:r>
              <a:rPr lang="de-DE" dirty="0"/>
              <a:t>Dies bedeutet jedoch nicht, dass Partnerschaften bei Digitalisierungsstrategien von geringer Bedeutung sind</a:t>
            </a:r>
          </a:p>
        </p:txBody>
      </p:sp>
    </p:spTree>
    <p:extLst>
      <p:ext uri="{BB962C8B-B14F-4D97-AF65-F5344CB8AC3E}">
        <p14:creationId xmlns:p14="http://schemas.microsoft.com/office/powerpoint/2010/main" val="792688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7E8E2-5D8E-ED48-BCD8-B659EE103765}"/>
              </a:ext>
            </a:extLst>
          </p:cNvPr>
          <p:cNvSpPr>
            <a:spLocks noGrp="1"/>
          </p:cNvSpPr>
          <p:nvPr>
            <p:ph type="title"/>
          </p:nvPr>
        </p:nvSpPr>
        <p:spPr/>
        <p:txBody>
          <a:bodyPr/>
          <a:lstStyle/>
          <a:p>
            <a:r>
              <a:rPr lang="de-DE" dirty="0" err="1"/>
              <a:t>Disruption</a:t>
            </a:r>
            <a:r>
              <a:rPr lang="de-DE" dirty="0"/>
              <a:t> auf Märkten</a:t>
            </a:r>
          </a:p>
        </p:txBody>
      </p:sp>
      <p:sp>
        <p:nvSpPr>
          <p:cNvPr id="3" name="Inhaltsplatzhalter 2">
            <a:extLst>
              <a:ext uri="{FF2B5EF4-FFF2-40B4-BE49-F238E27FC236}">
                <a16:creationId xmlns:a16="http://schemas.microsoft.com/office/drawing/2014/main" id="{76005B70-C4A0-0A41-A3B3-7D8677976890}"/>
              </a:ext>
            </a:extLst>
          </p:cNvPr>
          <p:cNvSpPr>
            <a:spLocks noGrp="1"/>
          </p:cNvSpPr>
          <p:nvPr>
            <p:ph idx="1"/>
          </p:nvPr>
        </p:nvSpPr>
        <p:spPr>
          <a:xfrm>
            <a:off x="1378800" y="3056767"/>
            <a:ext cx="9432000" cy="2821299"/>
          </a:xfrm>
        </p:spPr>
        <p:txBody>
          <a:bodyPr/>
          <a:lstStyle/>
          <a:p>
            <a:r>
              <a:rPr lang="de-DE" dirty="0"/>
              <a:t>Die Verwendung </a:t>
            </a:r>
            <a:r>
              <a:rPr lang="de-DE" dirty="0">
                <a:solidFill>
                  <a:srgbClr val="C00000"/>
                </a:solidFill>
              </a:rPr>
              <a:t>digitaler Technologien </a:t>
            </a:r>
            <a:r>
              <a:rPr lang="de-DE" dirty="0"/>
              <a:t>bewirkt somit, dass </a:t>
            </a:r>
          </a:p>
          <a:p>
            <a:pPr lvl="1"/>
            <a:r>
              <a:rPr lang="de-DE" dirty="0">
                <a:solidFill>
                  <a:srgbClr val="C00000"/>
                </a:solidFill>
              </a:rPr>
              <a:t>Neue Konkurrenten </a:t>
            </a:r>
            <a:r>
              <a:rPr lang="de-DE" dirty="0"/>
              <a:t>einfacher als früher in Märkte eintreten können, </a:t>
            </a:r>
          </a:p>
          <a:p>
            <a:pPr lvl="1"/>
            <a:r>
              <a:rPr lang="de-DE" dirty="0"/>
              <a:t>Die </a:t>
            </a:r>
            <a:r>
              <a:rPr lang="de-DE" dirty="0">
                <a:solidFill>
                  <a:srgbClr val="C00000"/>
                </a:solidFill>
              </a:rPr>
              <a:t>Wertschöpfung modifiziert </a:t>
            </a:r>
            <a:r>
              <a:rPr lang="de-DE" dirty="0"/>
              <a:t>wird, </a:t>
            </a:r>
          </a:p>
          <a:p>
            <a:pPr lvl="1"/>
            <a:r>
              <a:rPr lang="de-DE" dirty="0"/>
              <a:t>Kundinnen ihre </a:t>
            </a:r>
            <a:r>
              <a:rPr lang="de-DE" dirty="0">
                <a:solidFill>
                  <a:srgbClr val="C00000"/>
                </a:solidFill>
              </a:rPr>
              <a:t>Erwartungen</a:t>
            </a:r>
            <a:r>
              <a:rPr lang="de-DE" dirty="0"/>
              <a:t> (z. B. </a:t>
            </a:r>
            <a:r>
              <a:rPr lang="de-DE" dirty="0" err="1"/>
              <a:t>Freemium</a:t>
            </a:r>
            <a:r>
              <a:rPr lang="de-DE" dirty="0"/>
              <a:t>, also die Basisversionen einer Leistung kostenlos zu erhalten) und ihr </a:t>
            </a:r>
            <a:r>
              <a:rPr lang="de-DE" dirty="0">
                <a:solidFill>
                  <a:srgbClr val="C00000"/>
                </a:solidFill>
              </a:rPr>
              <a:t>Verhalten</a:t>
            </a:r>
            <a:r>
              <a:rPr lang="de-DE" dirty="0"/>
              <a:t> (z. B. Kombination von Online- und Offline-Kanälen beim Einkauf im Handel) </a:t>
            </a:r>
            <a:r>
              <a:rPr lang="de-DE" dirty="0">
                <a:solidFill>
                  <a:srgbClr val="C00000"/>
                </a:solidFill>
              </a:rPr>
              <a:t>verändern</a:t>
            </a:r>
            <a:r>
              <a:rPr lang="de-DE" dirty="0"/>
              <a:t> und </a:t>
            </a:r>
          </a:p>
          <a:p>
            <a:pPr lvl="1"/>
            <a:r>
              <a:rPr lang="de-DE" dirty="0"/>
              <a:t>Immer </a:t>
            </a:r>
            <a:r>
              <a:rPr lang="de-DE" dirty="0">
                <a:solidFill>
                  <a:srgbClr val="C00000"/>
                </a:solidFill>
              </a:rPr>
              <a:t>größere Datenmengen</a:t>
            </a:r>
            <a:r>
              <a:rPr lang="de-DE" dirty="0"/>
              <a:t> geschaffen werden, die letztlich wiederum das Potenzial für Disruption erhöhen</a:t>
            </a:r>
          </a:p>
        </p:txBody>
      </p:sp>
      <p:sp>
        <p:nvSpPr>
          <p:cNvPr id="4" name="Foliennummernplatzhalter 3">
            <a:extLst>
              <a:ext uri="{FF2B5EF4-FFF2-40B4-BE49-F238E27FC236}">
                <a16:creationId xmlns:a16="http://schemas.microsoft.com/office/drawing/2014/main" id="{6F28A170-A9C7-FB4C-9666-CA48F106163F}"/>
              </a:ext>
            </a:extLst>
          </p:cNvPr>
          <p:cNvSpPr>
            <a:spLocks noGrp="1"/>
          </p:cNvSpPr>
          <p:nvPr>
            <p:ph type="sldNum" sz="quarter" idx="12"/>
          </p:nvPr>
        </p:nvSpPr>
        <p:spPr/>
        <p:txBody>
          <a:bodyPr/>
          <a:lstStyle/>
          <a:p>
            <a:fld id="{FC0CC166-4E39-43B8-AB91-BDD1C4C9E224}" type="slidenum">
              <a:rPr lang="de-DE" smtClean="0"/>
              <a:t>22</a:t>
            </a:fld>
            <a:endParaRPr lang="de-DE" dirty="0"/>
          </a:p>
        </p:txBody>
      </p:sp>
      <p:sp>
        <p:nvSpPr>
          <p:cNvPr id="5" name="Rechteck: abgerundete Ecken 4">
            <a:extLst>
              <a:ext uri="{FF2B5EF4-FFF2-40B4-BE49-F238E27FC236}">
                <a16:creationId xmlns:a16="http://schemas.microsoft.com/office/drawing/2014/main" id="{7F37FB10-A861-364D-9667-FA6CB02EC23F}"/>
              </a:ext>
            </a:extLst>
          </p:cNvPr>
          <p:cNvSpPr/>
          <p:nvPr/>
        </p:nvSpPr>
        <p:spPr>
          <a:xfrm>
            <a:off x="1378800" y="1269554"/>
            <a:ext cx="9268406" cy="15841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Unter </a:t>
            </a:r>
            <a:r>
              <a:rPr lang="de-DE" sz="2200" b="1" dirty="0" err="1">
                <a:cs typeface="Times New Roman" panose="02020603050405020304" pitchFamily="18" charset="0"/>
              </a:rPr>
              <a:t>Disruption</a:t>
            </a:r>
            <a:r>
              <a:rPr lang="de-DE" sz="2200" dirty="0">
                <a:cs typeface="Times New Roman" panose="02020603050405020304" pitchFamily="18" charset="0"/>
              </a:rPr>
              <a:t> im Kontext der digitalen Transformation versteht man einen Vorgang, der innerhalb kurzer Zeit </a:t>
            </a:r>
            <a:r>
              <a:rPr lang="de-DE" sz="2200" b="1" dirty="0">
                <a:cs typeface="Times New Roman" panose="02020603050405020304" pitchFamily="18" charset="0"/>
              </a:rPr>
              <a:t>Angebot und Nachfrage auf einem Markt derart radikal verändert</a:t>
            </a:r>
            <a:r>
              <a:rPr lang="de-DE" sz="2200" dirty="0">
                <a:cs typeface="Times New Roman" panose="02020603050405020304" pitchFamily="18" charset="0"/>
              </a:rPr>
              <a:t>, dass etablierte Unternehmen ihr bisheriges Erfolgspotenzial </a:t>
            </a:r>
            <a:r>
              <a:rPr lang="de-DE" sz="2400" dirty="0">
                <a:cs typeface="Times New Roman" panose="02020603050405020304" pitchFamily="18" charset="0"/>
              </a:rPr>
              <a:t>teilweise und in manchen Fällen sogar gänzlich verlieren</a:t>
            </a:r>
          </a:p>
        </p:txBody>
      </p:sp>
    </p:spTree>
    <p:extLst>
      <p:ext uri="{BB962C8B-B14F-4D97-AF65-F5344CB8AC3E}">
        <p14:creationId xmlns:p14="http://schemas.microsoft.com/office/powerpoint/2010/main" val="822014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02B53-56C1-4542-8551-6C9F04577EBB}"/>
              </a:ext>
            </a:extLst>
          </p:cNvPr>
          <p:cNvSpPr>
            <a:spLocks noGrp="1"/>
          </p:cNvSpPr>
          <p:nvPr>
            <p:ph type="title"/>
          </p:nvPr>
        </p:nvSpPr>
        <p:spPr/>
        <p:txBody>
          <a:bodyPr/>
          <a:lstStyle/>
          <a:p>
            <a:r>
              <a:rPr lang="de-DE" dirty="0" err="1"/>
              <a:t>Disruption</a:t>
            </a:r>
            <a:r>
              <a:rPr lang="de-DE" dirty="0"/>
              <a:t> auf Märkten</a:t>
            </a:r>
          </a:p>
        </p:txBody>
      </p:sp>
      <p:sp>
        <p:nvSpPr>
          <p:cNvPr id="3" name="Inhaltsplatzhalter 2">
            <a:extLst>
              <a:ext uri="{FF2B5EF4-FFF2-40B4-BE49-F238E27FC236}">
                <a16:creationId xmlns:a16="http://schemas.microsoft.com/office/drawing/2014/main" id="{9FF918B6-51E6-2240-8237-E0C10D33D1B1}"/>
              </a:ext>
            </a:extLst>
          </p:cNvPr>
          <p:cNvSpPr>
            <a:spLocks noGrp="1"/>
          </p:cNvSpPr>
          <p:nvPr>
            <p:ph idx="1"/>
          </p:nvPr>
        </p:nvSpPr>
        <p:spPr>
          <a:xfrm>
            <a:off x="1378800" y="1701602"/>
            <a:ext cx="9432000" cy="4104456"/>
          </a:xfrm>
        </p:spPr>
        <p:txBody>
          <a:bodyPr/>
          <a:lstStyle/>
          <a:p>
            <a:r>
              <a:rPr lang="de-DE" dirty="0"/>
              <a:t>Ursache der </a:t>
            </a:r>
            <a:r>
              <a:rPr lang="de-DE" dirty="0" err="1"/>
              <a:t>Disruption</a:t>
            </a:r>
            <a:r>
              <a:rPr lang="de-DE" dirty="0"/>
              <a:t> ist der Einsatz neuer Digitaltechnologien, der oftmals mit folgenden Effekten einhergeht:</a:t>
            </a:r>
          </a:p>
          <a:p>
            <a:pPr lvl="1"/>
            <a:r>
              <a:rPr lang="de-DE" dirty="0">
                <a:solidFill>
                  <a:srgbClr val="C00000"/>
                </a:solidFill>
              </a:rPr>
              <a:t>Vereinfachung des Austauschs von Produkten und Leistungen </a:t>
            </a:r>
            <a:r>
              <a:rPr lang="de-DE" dirty="0"/>
              <a:t>über Plattformen durch </a:t>
            </a:r>
            <a:r>
              <a:rPr lang="de-DE" dirty="0">
                <a:solidFill>
                  <a:srgbClr val="C00000"/>
                </a:solidFill>
              </a:rPr>
              <a:t>Reduktion von Informationsasymmetrien </a:t>
            </a:r>
            <a:r>
              <a:rPr lang="de-DE" dirty="0"/>
              <a:t>zwischen Anbietern und Abnehmerinnen (z. B. Online-Handel wie Amazon)</a:t>
            </a:r>
          </a:p>
          <a:p>
            <a:pPr lvl="1"/>
            <a:r>
              <a:rPr lang="de-DE" dirty="0"/>
              <a:t>Entwicklung hin zum </a:t>
            </a:r>
            <a:r>
              <a:rPr lang="de-DE" dirty="0">
                <a:solidFill>
                  <a:srgbClr val="C00000"/>
                </a:solidFill>
              </a:rPr>
              <a:t>Angebot von Dienstleistungen und weniger von Produkten </a:t>
            </a:r>
            <a:r>
              <a:rPr lang="de-DE" dirty="0"/>
              <a:t>(z. B. Nutzung von Cloud-Service-Lösungen wie Microsoft </a:t>
            </a:r>
            <a:r>
              <a:rPr lang="de-DE" dirty="0" err="1"/>
              <a:t>Azure</a:t>
            </a:r>
            <a:r>
              <a:rPr lang="de-DE" dirty="0"/>
              <a:t> anstelle der Anschaffung und des Betriebs eigener Server)</a:t>
            </a:r>
          </a:p>
          <a:p>
            <a:pPr lvl="1"/>
            <a:r>
              <a:rPr lang="de-DE" dirty="0">
                <a:solidFill>
                  <a:srgbClr val="C00000"/>
                </a:solidFill>
              </a:rPr>
              <a:t>Senkung von Markteintrittsbarrieren</a:t>
            </a:r>
            <a:r>
              <a:rPr lang="de-DE" dirty="0"/>
              <a:t>, weil die Informationsgenerierung und/oder -bereitstellung im Mittelpunkt stehen und nicht die Anschaffung und der Betrieb physischer Ressourcen (z. B. Uber in der Personenbeförderungsbranche, </a:t>
            </a:r>
            <a:r>
              <a:rPr lang="de-DE" dirty="0" err="1"/>
              <a:t>Airbnb</a:t>
            </a:r>
            <a:r>
              <a:rPr lang="de-DE" dirty="0"/>
              <a:t> in der Beherbergungsbranche)</a:t>
            </a:r>
          </a:p>
        </p:txBody>
      </p:sp>
      <p:sp>
        <p:nvSpPr>
          <p:cNvPr id="4" name="Foliennummernplatzhalter 3">
            <a:extLst>
              <a:ext uri="{FF2B5EF4-FFF2-40B4-BE49-F238E27FC236}">
                <a16:creationId xmlns:a16="http://schemas.microsoft.com/office/drawing/2014/main" id="{FBB9A5C2-EE37-BE4F-AC95-957FA29A3D27}"/>
              </a:ext>
            </a:extLst>
          </p:cNvPr>
          <p:cNvSpPr>
            <a:spLocks noGrp="1"/>
          </p:cNvSpPr>
          <p:nvPr>
            <p:ph type="sldNum" sz="quarter" idx="12"/>
          </p:nvPr>
        </p:nvSpPr>
        <p:spPr/>
        <p:txBody>
          <a:bodyPr/>
          <a:lstStyle/>
          <a:p>
            <a:fld id="{FC0CC166-4E39-43B8-AB91-BDD1C4C9E224}" type="slidenum">
              <a:rPr lang="de-DE" smtClean="0"/>
              <a:t>23</a:t>
            </a:fld>
            <a:endParaRPr lang="de-DE" dirty="0"/>
          </a:p>
        </p:txBody>
      </p:sp>
    </p:spTree>
    <p:extLst>
      <p:ext uri="{BB962C8B-B14F-4D97-AF65-F5344CB8AC3E}">
        <p14:creationId xmlns:p14="http://schemas.microsoft.com/office/powerpoint/2010/main" val="606299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B485E-E8E9-784D-839A-6BF0F4D4A05D}"/>
              </a:ext>
            </a:extLst>
          </p:cNvPr>
          <p:cNvSpPr>
            <a:spLocks noGrp="1"/>
          </p:cNvSpPr>
          <p:nvPr>
            <p:ph type="title"/>
          </p:nvPr>
        </p:nvSpPr>
        <p:spPr/>
        <p:txBody>
          <a:bodyPr/>
          <a:lstStyle/>
          <a:p>
            <a:r>
              <a:rPr lang="de-DE" dirty="0" err="1"/>
              <a:t>Disruption</a:t>
            </a:r>
            <a:r>
              <a:rPr lang="de-DE" dirty="0"/>
              <a:t> auf Märkten</a:t>
            </a:r>
          </a:p>
        </p:txBody>
      </p:sp>
      <p:sp>
        <p:nvSpPr>
          <p:cNvPr id="3" name="Inhaltsplatzhalter 2">
            <a:extLst>
              <a:ext uri="{FF2B5EF4-FFF2-40B4-BE49-F238E27FC236}">
                <a16:creationId xmlns:a16="http://schemas.microsoft.com/office/drawing/2014/main" id="{C0A0509E-E30E-0E4F-999D-B4C965468A4D}"/>
              </a:ext>
            </a:extLst>
          </p:cNvPr>
          <p:cNvSpPr>
            <a:spLocks noGrp="1"/>
          </p:cNvSpPr>
          <p:nvPr>
            <p:ph idx="1"/>
          </p:nvPr>
        </p:nvSpPr>
        <p:spPr>
          <a:xfrm>
            <a:off x="1378800" y="2250008"/>
            <a:ext cx="9432000" cy="2619946"/>
          </a:xfrm>
        </p:spPr>
        <p:txBody>
          <a:bodyPr/>
          <a:lstStyle/>
          <a:p>
            <a:pPr lvl="1"/>
            <a:r>
              <a:rPr lang="de-DE" dirty="0"/>
              <a:t>Ausstattung </a:t>
            </a:r>
            <a:r>
              <a:rPr lang="de-DE" dirty="0">
                <a:solidFill>
                  <a:srgbClr val="C00000"/>
                </a:solidFill>
              </a:rPr>
              <a:t>physischer Produkte mit Sensoren </a:t>
            </a:r>
            <a:r>
              <a:rPr lang="de-DE" dirty="0"/>
              <a:t>(z. B. smarte Zahnbürsten, die auf der Basis von Positions-, Belastungs- und Beschleunigungssensoren Informationen zur Qualität des Putzvorgangs generieren)</a:t>
            </a:r>
          </a:p>
          <a:p>
            <a:pPr lvl="1"/>
            <a:r>
              <a:rPr lang="de-DE" dirty="0"/>
              <a:t>Entwicklung hin zum </a:t>
            </a:r>
            <a:r>
              <a:rPr lang="de-DE" dirty="0">
                <a:solidFill>
                  <a:srgbClr val="C00000"/>
                </a:solidFill>
              </a:rPr>
              <a:t>temporären Verwenden und Mieten anstelle des Besitzens</a:t>
            </a:r>
            <a:r>
              <a:rPr lang="de-DE" dirty="0"/>
              <a:t>, was mit einer Wandlung von Anschaffungs- und somit von Fix-Kosten in variable Kosten einhergeht (z. B. </a:t>
            </a:r>
            <a:r>
              <a:rPr lang="de-DE" dirty="0" err="1"/>
              <a:t>Carsharing</a:t>
            </a:r>
            <a:r>
              <a:rPr lang="de-DE" dirty="0"/>
              <a:t> wie </a:t>
            </a:r>
            <a:r>
              <a:rPr lang="de-DE" dirty="0" err="1"/>
              <a:t>ShareNow</a:t>
            </a:r>
            <a:r>
              <a:rPr lang="de-DE" dirty="0"/>
              <a:t> von BMW und Daimler, Musikstreaming-Dienste wie </a:t>
            </a:r>
            <a:r>
              <a:rPr lang="de-DE" dirty="0" err="1"/>
              <a:t>Spotify</a:t>
            </a:r>
            <a:r>
              <a:rPr lang="de-DE" dirty="0"/>
              <a:t>)</a:t>
            </a:r>
          </a:p>
        </p:txBody>
      </p:sp>
      <p:sp>
        <p:nvSpPr>
          <p:cNvPr id="4" name="Foliennummernplatzhalter 3">
            <a:extLst>
              <a:ext uri="{FF2B5EF4-FFF2-40B4-BE49-F238E27FC236}">
                <a16:creationId xmlns:a16="http://schemas.microsoft.com/office/drawing/2014/main" id="{EA1C300D-9036-9746-A972-723B3CC02582}"/>
              </a:ext>
            </a:extLst>
          </p:cNvPr>
          <p:cNvSpPr>
            <a:spLocks noGrp="1"/>
          </p:cNvSpPr>
          <p:nvPr>
            <p:ph type="sldNum" sz="quarter" idx="12"/>
          </p:nvPr>
        </p:nvSpPr>
        <p:spPr/>
        <p:txBody>
          <a:bodyPr/>
          <a:lstStyle/>
          <a:p>
            <a:fld id="{FC0CC166-4E39-43B8-AB91-BDD1C4C9E224}" type="slidenum">
              <a:rPr lang="de-DE" smtClean="0"/>
              <a:t>24</a:t>
            </a:fld>
            <a:endParaRPr lang="de-DE" dirty="0"/>
          </a:p>
        </p:txBody>
      </p:sp>
    </p:spTree>
    <p:extLst>
      <p:ext uri="{BB962C8B-B14F-4D97-AF65-F5344CB8AC3E}">
        <p14:creationId xmlns:p14="http://schemas.microsoft.com/office/powerpoint/2010/main" val="405172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456D9-7E4C-074B-ACF7-87895AC3862F}"/>
              </a:ext>
            </a:extLst>
          </p:cNvPr>
          <p:cNvSpPr>
            <a:spLocks noGrp="1"/>
          </p:cNvSpPr>
          <p:nvPr>
            <p:ph type="title"/>
          </p:nvPr>
        </p:nvSpPr>
        <p:spPr/>
        <p:txBody>
          <a:bodyPr/>
          <a:lstStyle/>
          <a:p>
            <a:r>
              <a:rPr lang="de-DE" dirty="0"/>
              <a:t>Wirkungen der digitalen Transformation</a:t>
            </a:r>
          </a:p>
        </p:txBody>
      </p:sp>
      <p:sp>
        <p:nvSpPr>
          <p:cNvPr id="3" name="Inhaltsplatzhalter 2">
            <a:extLst>
              <a:ext uri="{FF2B5EF4-FFF2-40B4-BE49-F238E27FC236}">
                <a16:creationId xmlns:a16="http://schemas.microsoft.com/office/drawing/2014/main" id="{BE2043F2-DC86-5542-85B1-82EE63820D47}"/>
              </a:ext>
            </a:extLst>
          </p:cNvPr>
          <p:cNvSpPr>
            <a:spLocks noGrp="1"/>
          </p:cNvSpPr>
          <p:nvPr>
            <p:ph idx="1"/>
          </p:nvPr>
        </p:nvSpPr>
        <p:spPr>
          <a:xfrm>
            <a:off x="1378799" y="1900034"/>
            <a:ext cx="9903363" cy="4842128"/>
          </a:xfrm>
        </p:spPr>
        <p:txBody>
          <a:bodyPr/>
          <a:lstStyle/>
          <a:p>
            <a:r>
              <a:rPr lang="de-DE" dirty="0"/>
              <a:t>Mögliche positive Wirkungen</a:t>
            </a:r>
          </a:p>
          <a:p>
            <a:pPr lvl="1"/>
            <a:r>
              <a:rPr lang="de-DE" dirty="0"/>
              <a:t>Schaffung von </a:t>
            </a:r>
            <a:r>
              <a:rPr lang="de-DE" dirty="0">
                <a:solidFill>
                  <a:srgbClr val="C00000"/>
                </a:solidFill>
              </a:rPr>
              <a:t>Agilität</a:t>
            </a:r>
          </a:p>
          <a:p>
            <a:pPr lvl="1"/>
            <a:r>
              <a:rPr lang="de-DE" dirty="0"/>
              <a:t>Verbesserte </a:t>
            </a:r>
            <a:r>
              <a:rPr lang="de-DE" dirty="0">
                <a:solidFill>
                  <a:srgbClr val="C00000"/>
                </a:solidFill>
              </a:rPr>
              <a:t>Informations- und Entscheidungsqualität </a:t>
            </a:r>
            <a:r>
              <a:rPr lang="de-DE" dirty="0"/>
              <a:t>(insbesondere durch KI-Systeme)</a:t>
            </a:r>
          </a:p>
          <a:p>
            <a:pPr lvl="1"/>
            <a:r>
              <a:rPr lang="de-DE" dirty="0">
                <a:solidFill>
                  <a:srgbClr val="C00000"/>
                </a:solidFill>
              </a:rPr>
              <a:t>Effizienzsteigerungen</a:t>
            </a:r>
            <a:r>
              <a:rPr lang="de-DE" dirty="0"/>
              <a:t> bei </a:t>
            </a:r>
            <a:r>
              <a:rPr lang="de-DE" dirty="0">
                <a:solidFill>
                  <a:srgbClr val="C00000"/>
                </a:solidFill>
              </a:rPr>
              <a:t>Prozessabläufen</a:t>
            </a:r>
            <a:r>
              <a:rPr lang="de-DE" dirty="0"/>
              <a:t> (insbesondere durch </a:t>
            </a:r>
            <a:r>
              <a:rPr lang="de-DE" dirty="0" err="1"/>
              <a:t>Process</a:t>
            </a:r>
            <a:r>
              <a:rPr lang="de-DE" dirty="0"/>
              <a:t>-Mining)</a:t>
            </a:r>
          </a:p>
          <a:p>
            <a:pPr lvl="1"/>
            <a:r>
              <a:rPr lang="de-DE" dirty="0"/>
              <a:t>Erhöhung der </a:t>
            </a:r>
            <a:r>
              <a:rPr lang="de-DE" dirty="0">
                <a:solidFill>
                  <a:srgbClr val="C00000"/>
                </a:solidFill>
              </a:rPr>
              <a:t>Kundenzufriedenheit</a:t>
            </a:r>
            <a:r>
              <a:rPr lang="de-DE" dirty="0"/>
              <a:t> sowie </a:t>
            </a:r>
            <a:r>
              <a:rPr lang="de-DE" dirty="0">
                <a:solidFill>
                  <a:srgbClr val="C00000"/>
                </a:solidFill>
              </a:rPr>
              <a:t>Nachhaltigkeit</a:t>
            </a:r>
            <a:r>
              <a:rPr lang="de-DE" dirty="0"/>
              <a:t> </a:t>
            </a:r>
          </a:p>
          <a:p>
            <a:r>
              <a:rPr lang="de-DE" dirty="0"/>
              <a:t>Mögliche negative Wirkungen</a:t>
            </a:r>
          </a:p>
          <a:p>
            <a:pPr lvl="1"/>
            <a:r>
              <a:rPr lang="de-DE" dirty="0"/>
              <a:t>Verlust der </a:t>
            </a:r>
            <a:r>
              <a:rPr lang="de-DE" dirty="0">
                <a:solidFill>
                  <a:srgbClr val="C00000"/>
                </a:solidFill>
              </a:rPr>
              <a:t>Privatsphäre</a:t>
            </a:r>
          </a:p>
          <a:p>
            <a:pPr lvl="1"/>
            <a:r>
              <a:rPr lang="de-DE" dirty="0">
                <a:solidFill>
                  <a:srgbClr val="C00000"/>
                </a:solidFill>
              </a:rPr>
              <a:t>Technostress</a:t>
            </a:r>
          </a:p>
          <a:p>
            <a:pPr lvl="1"/>
            <a:r>
              <a:rPr lang="de-DE" dirty="0"/>
              <a:t>Die enorme und immer weiter ansteigende </a:t>
            </a:r>
            <a:r>
              <a:rPr lang="de-DE" dirty="0">
                <a:solidFill>
                  <a:srgbClr val="C00000"/>
                </a:solidFill>
              </a:rPr>
              <a:t>Abhängigkeit von Informations- und Kommunikationstechnologien</a:t>
            </a:r>
          </a:p>
          <a:p>
            <a:pPr lvl="1"/>
            <a:r>
              <a:rPr lang="de-DE" dirty="0">
                <a:solidFill>
                  <a:srgbClr val="C00000"/>
                </a:solidFill>
              </a:rPr>
              <a:t>Sicherheitsprobleme</a:t>
            </a:r>
            <a:r>
              <a:rPr lang="de-DE" dirty="0"/>
              <a:t> (z. B. Integrität, Authentizität, Verbindlichkeit) </a:t>
            </a:r>
          </a:p>
          <a:p>
            <a:pPr lvl="1"/>
            <a:r>
              <a:rPr lang="de-DE" dirty="0">
                <a:solidFill>
                  <a:srgbClr val="C00000"/>
                </a:solidFill>
              </a:rPr>
              <a:t>Unzufriedenheit</a:t>
            </a:r>
            <a:r>
              <a:rPr lang="de-DE" dirty="0"/>
              <a:t> mit </a:t>
            </a:r>
            <a:r>
              <a:rPr lang="de-DE" dirty="0">
                <a:solidFill>
                  <a:srgbClr val="C00000"/>
                </a:solidFill>
              </a:rPr>
              <a:t>Anwendungssystemen</a:t>
            </a:r>
            <a:r>
              <a:rPr lang="de-DE" dirty="0"/>
              <a:t> </a:t>
            </a:r>
          </a:p>
        </p:txBody>
      </p:sp>
      <p:sp>
        <p:nvSpPr>
          <p:cNvPr id="4" name="Foliennummernplatzhalter 3">
            <a:extLst>
              <a:ext uri="{FF2B5EF4-FFF2-40B4-BE49-F238E27FC236}">
                <a16:creationId xmlns:a16="http://schemas.microsoft.com/office/drawing/2014/main" id="{156F0587-0B51-7F4F-B3EB-6994B32ABA2F}"/>
              </a:ext>
            </a:extLst>
          </p:cNvPr>
          <p:cNvSpPr>
            <a:spLocks noGrp="1"/>
          </p:cNvSpPr>
          <p:nvPr>
            <p:ph type="sldNum" sz="quarter" idx="12"/>
          </p:nvPr>
        </p:nvSpPr>
        <p:spPr/>
        <p:txBody>
          <a:bodyPr/>
          <a:lstStyle/>
          <a:p>
            <a:fld id="{FC0CC166-4E39-43B8-AB91-BDD1C4C9E224}" type="slidenum">
              <a:rPr lang="de-DE" smtClean="0"/>
              <a:t>25</a:t>
            </a:fld>
            <a:endParaRPr lang="de-DE" dirty="0"/>
          </a:p>
        </p:txBody>
      </p:sp>
      <p:sp>
        <p:nvSpPr>
          <p:cNvPr id="5" name="Rechteck: abgerundete Ecken 4">
            <a:extLst>
              <a:ext uri="{FF2B5EF4-FFF2-40B4-BE49-F238E27FC236}">
                <a16:creationId xmlns:a16="http://schemas.microsoft.com/office/drawing/2014/main" id="{731AE2D7-48B5-4C45-B35C-C257E35FBE37}"/>
              </a:ext>
            </a:extLst>
          </p:cNvPr>
          <p:cNvSpPr/>
          <p:nvPr/>
        </p:nvSpPr>
        <p:spPr>
          <a:xfrm>
            <a:off x="1378800" y="1179954"/>
            <a:ext cx="9268406" cy="64807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Die digitale Transformation geht mit einer Vielzahl von Wirkungen einher</a:t>
            </a:r>
            <a:endParaRPr lang="de-DE" sz="2400" dirty="0">
              <a:cs typeface="Times New Roman" panose="02020603050405020304" pitchFamily="18" charset="0"/>
            </a:endParaRPr>
          </a:p>
        </p:txBody>
      </p:sp>
    </p:spTree>
    <p:extLst>
      <p:ext uri="{BB962C8B-B14F-4D97-AF65-F5344CB8AC3E}">
        <p14:creationId xmlns:p14="http://schemas.microsoft.com/office/powerpoint/2010/main" val="2125099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65C66-8CAC-0146-B2D1-332D2E68C52F}"/>
              </a:ext>
            </a:extLst>
          </p:cNvPr>
          <p:cNvSpPr>
            <a:spLocks noGrp="1"/>
          </p:cNvSpPr>
          <p:nvPr>
            <p:ph type="title"/>
          </p:nvPr>
        </p:nvSpPr>
        <p:spPr/>
        <p:txBody>
          <a:bodyPr/>
          <a:lstStyle/>
          <a:p>
            <a:r>
              <a:rPr lang="de-DE" dirty="0"/>
              <a:t>Wirkungen der digitalen Transformation</a:t>
            </a:r>
          </a:p>
        </p:txBody>
      </p:sp>
      <p:sp>
        <p:nvSpPr>
          <p:cNvPr id="3" name="Inhaltsplatzhalter 2">
            <a:extLst>
              <a:ext uri="{FF2B5EF4-FFF2-40B4-BE49-F238E27FC236}">
                <a16:creationId xmlns:a16="http://schemas.microsoft.com/office/drawing/2014/main" id="{B8EBCD0A-9AE2-834C-99FC-A80671EFE81F}"/>
              </a:ext>
            </a:extLst>
          </p:cNvPr>
          <p:cNvSpPr>
            <a:spLocks noGrp="1"/>
          </p:cNvSpPr>
          <p:nvPr>
            <p:ph idx="1"/>
          </p:nvPr>
        </p:nvSpPr>
        <p:spPr>
          <a:xfrm>
            <a:off x="1378800" y="2620114"/>
            <a:ext cx="9432000" cy="3690000"/>
          </a:xfrm>
        </p:spPr>
        <p:txBody>
          <a:bodyPr/>
          <a:lstStyle/>
          <a:p>
            <a:r>
              <a:rPr lang="de-DE" dirty="0"/>
              <a:t>Hier wird oft über positive Wirkungen berichtet </a:t>
            </a:r>
          </a:p>
          <a:p>
            <a:r>
              <a:rPr lang="de-DE" dirty="0"/>
              <a:t>Es gilt auch </a:t>
            </a:r>
            <a:r>
              <a:rPr lang="de-DE" dirty="0">
                <a:solidFill>
                  <a:srgbClr val="C00000"/>
                </a:solidFill>
              </a:rPr>
              <a:t>Wirkungen für das Individuum </a:t>
            </a:r>
            <a:r>
              <a:rPr lang="de-DE" dirty="0"/>
              <a:t>sowie </a:t>
            </a:r>
            <a:r>
              <a:rPr lang="de-DE" dirty="0">
                <a:solidFill>
                  <a:srgbClr val="C00000"/>
                </a:solidFill>
              </a:rPr>
              <a:t>gesamtgesellschaftliche Konsequenzen </a:t>
            </a:r>
            <a:r>
              <a:rPr lang="de-DE" dirty="0"/>
              <a:t>zu beachten</a:t>
            </a:r>
          </a:p>
          <a:p>
            <a:r>
              <a:rPr lang="de-DE" dirty="0"/>
              <a:t>Die Wirtschaftsinformatik hat sich lange Zeit fast ausschließlich der Erforschung organisationaler Phänomene und somit mit der Untersuchung der Wirkung des Einsatzes von Digitaltechnologien in und auf Unternehmen befasst</a:t>
            </a:r>
          </a:p>
          <a:p>
            <a:r>
              <a:rPr lang="de-DE" dirty="0"/>
              <a:t>Wirtschaftsinformatik hat in Zukunft mehr gesamtgesellschaftliche Verantwortung wahrzunehmen </a:t>
            </a:r>
          </a:p>
          <a:p>
            <a:endParaRPr lang="de-DE" dirty="0"/>
          </a:p>
        </p:txBody>
      </p:sp>
      <p:sp>
        <p:nvSpPr>
          <p:cNvPr id="4" name="Foliennummernplatzhalter 3">
            <a:extLst>
              <a:ext uri="{FF2B5EF4-FFF2-40B4-BE49-F238E27FC236}">
                <a16:creationId xmlns:a16="http://schemas.microsoft.com/office/drawing/2014/main" id="{9A883EA7-09FB-BC4E-A835-C64090E85003}"/>
              </a:ext>
            </a:extLst>
          </p:cNvPr>
          <p:cNvSpPr>
            <a:spLocks noGrp="1"/>
          </p:cNvSpPr>
          <p:nvPr>
            <p:ph type="sldNum" sz="quarter" idx="12"/>
          </p:nvPr>
        </p:nvSpPr>
        <p:spPr/>
        <p:txBody>
          <a:bodyPr/>
          <a:lstStyle/>
          <a:p>
            <a:fld id="{FC0CC166-4E39-43B8-AB91-BDD1C4C9E224}" type="slidenum">
              <a:rPr lang="de-DE" smtClean="0"/>
              <a:t>26</a:t>
            </a:fld>
            <a:endParaRPr lang="de-DE" dirty="0"/>
          </a:p>
        </p:txBody>
      </p:sp>
      <p:sp>
        <p:nvSpPr>
          <p:cNvPr id="5" name="Rechteck: abgerundete Ecken 4">
            <a:extLst>
              <a:ext uri="{FF2B5EF4-FFF2-40B4-BE49-F238E27FC236}">
                <a16:creationId xmlns:a16="http://schemas.microsoft.com/office/drawing/2014/main" id="{D61CC817-328C-1E4B-9C9E-E67AC3F67F14}"/>
              </a:ext>
            </a:extLst>
          </p:cNvPr>
          <p:cNvSpPr/>
          <p:nvPr/>
        </p:nvSpPr>
        <p:spPr>
          <a:xfrm>
            <a:off x="1378800" y="1413570"/>
            <a:ext cx="9268406" cy="10801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Die Untersuchung der Wirkungen der digitalen Transformation darf sich nicht auf die organisationale Analyseebene sowie auf die Wirtschaft im Allgemeinen beschränken</a:t>
            </a:r>
            <a:endParaRPr lang="de-DE" sz="2400" dirty="0">
              <a:cs typeface="Times New Roman" panose="02020603050405020304" pitchFamily="18" charset="0"/>
            </a:endParaRPr>
          </a:p>
        </p:txBody>
      </p:sp>
    </p:spTree>
    <p:extLst>
      <p:ext uri="{BB962C8B-B14F-4D97-AF65-F5344CB8AC3E}">
        <p14:creationId xmlns:p14="http://schemas.microsoft.com/office/powerpoint/2010/main" val="3542124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711DB-6955-E144-B390-6EF096A4248D}"/>
              </a:ext>
            </a:extLst>
          </p:cNvPr>
          <p:cNvSpPr>
            <a:spLocks noGrp="1"/>
          </p:cNvSpPr>
          <p:nvPr>
            <p:ph type="title"/>
          </p:nvPr>
        </p:nvSpPr>
        <p:spPr>
          <a:xfrm>
            <a:off x="1378800" y="612001"/>
            <a:ext cx="7743123" cy="1248289"/>
          </a:xfrm>
        </p:spPr>
        <p:txBody>
          <a:bodyPr/>
          <a:lstStyle/>
          <a:p>
            <a:r>
              <a:rPr lang="de-DE" dirty="0"/>
              <a:t>Referenz-, Reifegrad und Vorgehensmodelle der digitalen Transformation</a:t>
            </a:r>
          </a:p>
        </p:txBody>
      </p:sp>
      <p:sp>
        <p:nvSpPr>
          <p:cNvPr id="4" name="Foliennummernplatzhalter 3">
            <a:extLst>
              <a:ext uri="{FF2B5EF4-FFF2-40B4-BE49-F238E27FC236}">
                <a16:creationId xmlns:a16="http://schemas.microsoft.com/office/drawing/2014/main" id="{8AD99E7E-34AC-1E46-98D5-00DB1AD90024}"/>
              </a:ext>
            </a:extLst>
          </p:cNvPr>
          <p:cNvSpPr>
            <a:spLocks noGrp="1"/>
          </p:cNvSpPr>
          <p:nvPr>
            <p:ph type="sldNum" sz="quarter" idx="12"/>
          </p:nvPr>
        </p:nvSpPr>
        <p:spPr/>
        <p:txBody>
          <a:bodyPr/>
          <a:lstStyle/>
          <a:p>
            <a:fld id="{FC0CC166-4E39-43B8-AB91-BDD1C4C9E224}" type="slidenum">
              <a:rPr lang="de-DE" smtClean="0"/>
              <a:t>27</a:t>
            </a:fld>
            <a:endParaRPr lang="de-DE" dirty="0"/>
          </a:p>
        </p:txBody>
      </p:sp>
      <p:sp>
        <p:nvSpPr>
          <p:cNvPr id="5" name="Rechteck: abgerundete Ecken 4">
            <a:extLst>
              <a:ext uri="{FF2B5EF4-FFF2-40B4-BE49-F238E27FC236}">
                <a16:creationId xmlns:a16="http://schemas.microsoft.com/office/drawing/2014/main" id="{5099C25F-14F2-7D44-BB81-EB1B7BC5DA45}"/>
              </a:ext>
            </a:extLst>
          </p:cNvPr>
          <p:cNvSpPr/>
          <p:nvPr/>
        </p:nvSpPr>
        <p:spPr>
          <a:xfrm>
            <a:off x="1378800" y="1845618"/>
            <a:ext cx="9268406" cy="10801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Ein </a:t>
            </a:r>
            <a:r>
              <a:rPr lang="de-DE" sz="2200" b="1" dirty="0">
                <a:cs typeface="Times New Roman" panose="02020603050405020304" pitchFamily="18" charset="0"/>
              </a:rPr>
              <a:t>Referenzmodell</a:t>
            </a:r>
            <a:r>
              <a:rPr lang="de-DE" sz="2200" dirty="0">
                <a:cs typeface="Times New Roman" panose="02020603050405020304" pitchFamily="18" charset="0"/>
              </a:rPr>
              <a:t> (synonym: Bezugsmodell) ist ein Modell, das einen gewollten oder geplanten Zustand eines Systems abbildet, an dem der gegenwärtige Zustand des Systems beurteilt werden kann</a:t>
            </a:r>
            <a:endParaRPr lang="de-DE" sz="2400" dirty="0">
              <a:cs typeface="Times New Roman" panose="02020603050405020304" pitchFamily="18" charset="0"/>
            </a:endParaRPr>
          </a:p>
        </p:txBody>
      </p:sp>
      <p:sp>
        <p:nvSpPr>
          <p:cNvPr id="6" name="Rechteck: abgerundete Ecken 4">
            <a:extLst>
              <a:ext uri="{FF2B5EF4-FFF2-40B4-BE49-F238E27FC236}">
                <a16:creationId xmlns:a16="http://schemas.microsoft.com/office/drawing/2014/main" id="{AED3FF33-BF72-D543-822B-45C061138E4A}"/>
              </a:ext>
            </a:extLst>
          </p:cNvPr>
          <p:cNvSpPr/>
          <p:nvPr/>
        </p:nvSpPr>
        <p:spPr>
          <a:xfrm>
            <a:off x="1378800" y="3079234"/>
            <a:ext cx="9268406" cy="14306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Ein </a:t>
            </a:r>
            <a:r>
              <a:rPr lang="de-DE" sz="2200" b="1" dirty="0">
                <a:cs typeface="Times New Roman" panose="02020603050405020304" pitchFamily="18" charset="0"/>
              </a:rPr>
              <a:t>Reifegradmodell</a:t>
            </a:r>
            <a:r>
              <a:rPr lang="de-DE" sz="2200" dirty="0">
                <a:cs typeface="Times New Roman" panose="02020603050405020304" pitchFamily="18" charset="0"/>
              </a:rPr>
              <a:t> ist ein Modell, das den Zustand eines Systems in mehreren Stufen abbildet, wobei diese Stufen in einer Ordnung stehen (z. B. niedriger, mittlerer und hoher Reifegrad). Ein höherer Reifegrad geht dabei mit einer besseren Ausprägung der betrachteten Qualitätsmerkmale einher</a:t>
            </a:r>
            <a:endParaRPr lang="de-DE" sz="2400" dirty="0">
              <a:cs typeface="Times New Roman" panose="02020603050405020304" pitchFamily="18" charset="0"/>
            </a:endParaRPr>
          </a:p>
        </p:txBody>
      </p:sp>
      <p:sp>
        <p:nvSpPr>
          <p:cNvPr id="7" name="Rechteck: abgerundete Ecken 4">
            <a:extLst>
              <a:ext uri="{FF2B5EF4-FFF2-40B4-BE49-F238E27FC236}">
                <a16:creationId xmlns:a16="http://schemas.microsoft.com/office/drawing/2014/main" id="{7CEDC01A-C62A-964F-AB37-C23A922DDEEF}"/>
              </a:ext>
            </a:extLst>
          </p:cNvPr>
          <p:cNvSpPr/>
          <p:nvPr/>
        </p:nvSpPr>
        <p:spPr>
          <a:xfrm>
            <a:off x="1378800" y="4663409"/>
            <a:ext cx="9268406" cy="14306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Ein </a:t>
            </a:r>
            <a:r>
              <a:rPr lang="de-DE" sz="2200" b="1" dirty="0">
                <a:cs typeface="Times New Roman" panose="02020603050405020304" pitchFamily="18" charset="0"/>
              </a:rPr>
              <a:t>Vorgehensmodell</a:t>
            </a:r>
            <a:r>
              <a:rPr lang="de-DE" sz="2200" dirty="0">
                <a:cs typeface="Times New Roman" panose="02020603050405020304" pitchFamily="18" charset="0"/>
              </a:rPr>
              <a:t> ist ein idealtypischer Standardprozess zum Lösen eines Problems. Typischerweise werden Tätigkeiten, deren Ergebnisse, die zur Ausführung der Tätigkeiten geforderten Methoden und/oder Werkzeuge und ggf. auch die den Tätigkeiten zugeordneten Rollen beschrieben</a:t>
            </a:r>
            <a:endParaRPr lang="de-DE" sz="2400" dirty="0">
              <a:cs typeface="Times New Roman" panose="02020603050405020304" pitchFamily="18" charset="0"/>
            </a:endParaRPr>
          </a:p>
        </p:txBody>
      </p:sp>
    </p:spTree>
    <p:extLst>
      <p:ext uri="{BB962C8B-B14F-4D97-AF65-F5344CB8AC3E}">
        <p14:creationId xmlns:p14="http://schemas.microsoft.com/office/powerpoint/2010/main" val="378225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AEF0C1-0B8F-B244-8CCE-0F7E2BCBC45B}"/>
              </a:ext>
            </a:extLst>
          </p:cNvPr>
          <p:cNvSpPr>
            <a:spLocks noGrp="1"/>
          </p:cNvSpPr>
          <p:nvPr>
            <p:ph idx="1"/>
          </p:nvPr>
        </p:nvSpPr>
        <p:spPr>
          <a:xfrm>
            <a:off x="1378800" y="2061642"/>
            <a:ext cx="9432000" cy="3690000"/>
          </a:xfrm>
        </p:spPr>
        <p:txBody>
          <a:bodyPr/>
          <a:lstStyle/>
          <a:p>
            <a:r>
              <a:rPr lang="de-DE" dirty="0"/>
              <a:t>Bei den vorangegangenen Modellen handelt es sich um </a:t>
            </a:r>
            <a:r>
              <a:rPr lang="de-DE" dirty="0">
                <a:solidFill>
                  <a:srgbClr val="C00000"/>
                </a:solidFill>
              </a:rPr>
              <a:t>normative Modelle</a:t>
            </a:r>
            <a:r>
              <a:rPr lang="de-DE" dirty="0"/>
              <a:t>, die angeben</a:t>
            </a:r>
          </a:p>
          <a:p>
            <a:pPr lvl="1"/>
            <a:r>
              <a:rPr lang="de-DE" dirty="0">
                <a:solidFill>
                  <a:srgbClr val="C00000"/>
                </a:solidFill>
              </a:rPr>
              <a:t>welche Objekte </a:t>
            </a:r>
            <a:r>
              <a:rPr lang="de-DE" dirty="0"/>
              <a:t>(z.B. Daten, Prozesse) von der digitalen Transformation betroffen sind</a:t>
            </a:r>
          </a:p>
          <a:p>
            <a:pPr lvl="1"/>
            <a:r>
              <a:rPr lang="de-DE" dirty="0">
                <a:solidFill>
                  <a:srgbClr val="C00000"/>
                </a:solidFill>
              </a:rPr>
              <a:t>in welchem Zustand </a:t>
            </a:r>
            <a:r>
              <a:rPr lang="de-DE" dirty="0"/>
              <a:t>diese Objekte zu einem bestimmten Zeitpunkt in Bezug auf Beurteilungskriterien sind (Reifegrad) </a:t>
            </a:r>
          </a:p>
          <a:p>
            <a:pPr lvl="1"/>
            <a:r>
              <a:rPr lang="de-DE" dirty="0">
                <a:solidFill>
                  <a:srgbClr val="C00000"/>
                </a:solidFill>
              </a:rPr>
              <a:t>wie</a:t>
            </a:r>
            <a:r>
              <a:rPr lang="de-DE" dirty="0"/>
              <a:t> bei der Transformation unter Berücksichtigung von Markt- und Technologieentwicklungen vorgegangen werden kann</a:t>
            </a:r>
          </a:p>
          <a:p>
            <a:r>
              <a:rPr lang="de-DE" dirty="0"/>
              <a:t>Kurzum: Diese Modelle sind als </a:t>
            </a:r>
            <a:r>
              <a:rPr lang="de-DE" dirty="0">
                <a:solidFill>
                  <a:srgbClr val="C00000"/>
                </a:solidFill>
              </a:rPr>
              <a:t>Unterstützung für das Entscheiden und Handeln</a:t>
            </a:r>
            <a:r>
              <a:rPr lang="de-DE" dirty="0"/>
              <a:t> von Verantwortungsträgerinnen in der Praxis gedacht</a:t>
            </a:r>
          </a:p>
        </p:txBody>
      </p:sp>
      <p:sp>
        <p:nvSpPr>
          <p:cNvPr id="4" name="Foliennummernplatzhalter 3">
            <a:extLst>
              <a:ext uri="{FF2B5EF4-FFF2-40B4-BE49-F238E27FC236}">
                <a16:creationId xmlns:a16="http://schemas.microsoft.com/office/drawing/2014/main" id="{B385C802-35EF-0440-95F5-5880EFC3B83B}"/>
              </a:ext>
            </a:extLst>
          </p:cNvPr>
          <p:cNvSpPr>
            <a:spLocks noGrp="1"/>
          </p:cNvSpPr>
          <p:nvPr>
            <p:ph type="sldNum" sz="quarter" idx="12"/>
          </p:nvPr>
        </p:nvSpPr>
        <p:spPr/>
        <p:txBody>
          <a:bodyPr/>
          <a:lstStyle/>
          <a:p>
            <a:fld id="{FC0CC166-4E39-43B8-AB91-BDD1C4C9E224}" type="slidenum">
              <a:rPr lang="de-DE" smtClean="0"/>
              <a:t>28</a:t>
            </a:fld>
            <a:endParaRPr lang="de-DE" dirty="0"/>
          </a:p>
        </p:txBody>
      </p:sp>
      <p:sp>
        <p:nvSpPr>
          <p:cNvPr id="5" name="Titel 1">
            <a:extLst>
              <a:ext uri="{FF2B5EF4-FFF2-40B4-BE49-F238E27FC236}">
                <a16:creationId xmlns:a16="http://schemas.microsoft.com/office/drawing/2014/main" id="{632E3B9C-1D7B-514E-B0D6-A441DC376DC6}"/>
              </a:ext>
            </a:extLst>
          </p:cNvPr>
          <p:cNvSpPr>
            <a:spLocks noGrp="1"/>
          </p:cNvSpPr>
          <p:nvPr>
            <p:ph type="title"/>
          </p:nvPr>
        </p:nvSpPr>
        <p:spPr>
          <a:xfrm>
            <a:off x="1378800" y="612001"/>
            <a:ext cx="7743123" cy="1248289"/>
          </a:xfrm>
        </p:spPr>
        <p:txBody>
          <a:bodyPr/>
          <a:lstStyle/>
          <a:p>
            <a:r>
              <a:rPr lang="de-DE" dirty="0"/>
              <a:t>Referenz-, Reifegrad und Vorgehensmodelle der digitalen Transformation</a:t>
            </a:r>
          </a:p>
        </p:txBody>
      </p:sp>
    </p:spTree>
    <p:extLst>
      <p:ext uri="{BB962C8B-B14F-4D97-AF65-F5344CB8AC3E}">
        <p14:creationId xmlns:p14="http://schemas.microsoft.com/office/powerpoint/2010/main" val="1853471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28E52-0B37-384A-BB23-A2678B4E10A4}"/>
              </a:ext>
            </a:extLst>
          </p:cNvPr>
          <p:cNvSpPr>
            <a:spLocks noGrp="1"/>
          </p:cNvSpPr>
          <p:nvPr>
            <p:ph type="title"/>
          </p:nvPr>
        </p:nvSpPr>
        <p:spPr/>
        <p:txBody>
          <a:bodyPr/>
          <a:lstStyle/>
          <a:p>
            <a:r>
              <a:rPr lang="de-DE" dirty="0"/>
              <a:t>Beispiel – Referenzmodell eines digitalen Unternehmens</a:t>
            </a:r>
          </a:p>
        </p:txBody>
      </p:sp>
      <p:sp>
        <p:nvSpPr>
          <p:cNvPr id="3" name="Inhaltsplatzhalter 2">
            <a:extLst>
              <a:ext uri="{FF2B5EF4-FFF2-40B4-BE49-F238E27FC236}">
                <a16:creationId xmlns:a16="http://schemas.microsoft.com/office/drawing/2014/main" id="{A4078716-059D-FD4B-A2AF-8D9F81EB119B}"/>
              </a:ext>
            </a:extLst>
          </p:cNvPr>
          <p:cNvSpPr>
            <a:spLocks noGrp="1"/>
          </p:cNvSpPr>
          <p:nvPr>
            <p:ph idx="1"/>
          </p:nvPr>
        </p:nvSpPr>
        <p:spPr/>
        <p:txBody>
          <a:bodyPr/>
          <a:lstStyle/>
          <a:p>
            <a:r>
              <a:rPr lang="de-DE" i="1" dirty="0" err="1"/>
              <a:t>Appelfeller</a:t>
            </a:r>
            <a:r>
              <a:rPr lang="de-DE" dirty="0"/>
              <a:t> und </a:t>
            </a:r>
            <a:r>
              <a:rPr lang="de-DE" i="1" dirty="0"/>
              <a:t>Feldmann</a:t>
            </a:r>
            <a:r>
              <a:rPr lang="de-DE" dirty="0"/>
              <a:t> beschreiben ein Referenzmodell eines digitalen Unternehmens, das zehn Elemente umfasst </a:t>
            </a:r>
            <a:br>
              <a:rPr lang="de-DE" dirty="0"/>
            </a:br>
            <a:r>
              <a:rPr lang="de-DE" dirty="0"/>
              <a:t>(Prozesse, Kundinnen, Lieferanten, Mitarbeiterinnen, Daten, Produkte und Dienstleistungen, Maschinen und Roboter, IT-Systeme, Vernetzung, Geschäftsmodell)</a:t>
            </a:r>
          </a:p>
          <a:p>
            <a:r>
              <a:rPr lang="de-DE" dirty="0"/>
              <a:t>Für jedes Element ist der Reifegrad zu bestimmen, wobei zwischen vier Reifegraden unterschieden wird, von der niedrigsten Stufe „analog“ über zwei Zwischenstufen bis zur höchsten Stufe „volle Digitalisierung“</a:t>
            </a:r>
          </a:p>
        </p:txBody>
      </p:sp>
      <p:sp>
        <p:nvSpPr>
          <p:cNvPr id="4" name="Foliennummernplatzhalter 3">
            <a:extLst>
              <a:ext uri="{FF2B5EF4-FFF2-40B4-BE49-F238E27FC236}">
                <a16:creationId xmlns:a16="http://schemas.microsoft.com/office/drawing/2014/main" id="{1212E566-504B-6542-A579-6FE4C2B3400E}"/>
              </a:ext>
            </a:extLst>
          </p:cNvPr>
          <p:cNvSpPr>
            <a:spLocks noGrp="1"/>
          </p:cNvSpPr>
          <p:nvPr>
            <p:ph type="sldNum" sz="quarter" idx="12"/>
          </p:nvPr>
        </p:nvSpPr>
        <p:spPr/>
        <p:txBody>
          <a:bodyPr/>
          <a:lstStyle/>
          <a:p>
            <a:fld id="{FC0CC166-4E39-43B8-AB91-BDD1C4C9E224}" type="slidenum">
              <a:rPr lang="de-DE" smtClean="0"/>
              <a:t>29</a:t>
            </a:fld>
            <a:endParaRPr lang="de-DE" dirty="0"/>
          </a:p>
        </p:txBody>
      </p:sp>
    </p:spTree>
    <p:extLst>
      <p:ext uri="{BB962C8B-B14F-4D97-AF65-F5344CB8AC3E}">
        <p14:creationId xmlns:p14="http://schemas.microsoft.com/office/powerpoint/2010/main" val="3910763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3F8E8-8A65-2741-A646-BDF26BBB436E}"/>
              </a:ext>
            </a:extLst>
          </p:cNvPr>
          <p:cNvSpPr>
            <a:spLocks noGrp="1"/>
          </p:cNvSpPr>
          <p:nvPr>
            <p:ph type="title"/>
          </p:nvPr>
        </p:nvSpPr>
        <p:spPr>
          <a:xfrm>
            <a:off x="1378800" y="612001"/>
            <a:ext cx="7239067" cy="729561"/>
          </a:xfrm>
        </p:spPr>
        <p:txBody>
          <a:bodyPr/>
          <a:lstStyle/>
          <a:p>
            <a:r>
              <a:rPr lang="de-DE" dirty="0"/>
              <a:t>Digitalisierung in Wirtschaft und Gesellschaft</a:t>
            </a:r>
          </a:p>
        </p:txBody>
      </p:sp>
      <p:sp>
        <p:nvSpPr>
          <p:cNvPr id="3" name="Inhaltsplatzhalter 2">
            <a:extLst>
              <a:ext uri="{FF2B5EF4-FFF2-40B4-BE49-F238E27FC236}">
                <a16:creationId xmlns:a16="http://schemas.microsoft.com/office/drawing/2014/main" id="{E9B25CF2-7DD6-A74A-9A54-1583512827DC}"/>
              </a:ext>
            </a:extLst>
          </p:cNvPr>
          <p:cNvSpPr>
            <a:spLocks noGrp="1"/>
          </p:cNvSpPr>
          <p:nvPr>
            <p:ph idx="1"/>
          </p:nvPr>
        </p:nvSpPr>
        <p:spPr>
          <a:xfrm>
            <a:off x="1378800" y="2421682"/>
            <a:ext cx="9432000" cy="3528392"/>
          </a:xfrm>
        </p:spPr>
        <p:txBody>
          <a:bodyPr/>
          <a:lstStyle/>
          <a:p>
            <a:r>
              <a:rPr lang="de-DE" dirty="0"/>
              <a:t>Verwendung vieler verschiedener Begriffe</a:t>
            </a:r>
          </a:p>
          <a:p>
            <a:pPr lvl="1"/>
            <a:r>
              <a:rPr lang="de-DE" dirty="0"/>
              <a:t>Industrie 4.0</a:t>
            </a:r>
          </a:p>
          <a:p>
            <a:pPr lvl="1"/>
            <a:r>
              <a:rPr lang="de-DE" dirty="0"/>
              <a:t>Big Data</a:t>
            </a:r>
          </a:p>
          <a:p>
            <a:pPr lvl="1"/>
            <a:r>
              <a:rPr lang="de-DE" dirty="0"/>
              <a:t>Künstliche Intelligenz (KI)</a:t>
            </a:r>
          </a:p>
          <a:p>
            <a:pPr lvl="1"/>
            <a:r>
              <a:rPr lang="de-DE" dirty="0"/>
              <a:t>Cyberphysische Systeme</a:t>
            </a:r>
          </a:p>
          <a:p>
            <a:pPr lvl="1"/>
            <a:r>
              <a:rPr lang="de-DE" dirty="0"/>
              <a:t>Smart Factory </a:t>
            </a:r>
          </a:p>
          <a:p>
            <a:pPr lvl="1"/>
            <a:r>
              <a:rPr lang="de-DE" dirty="0"/>
              <a:t>Cloud Computing </a:t>
            </a:r>
          </a:p>
          <a:p>
            <a:r>
              <a:rPr lang="de-DE" dirty="0"/>
              <a:t>Unternehmen müssen überlegen, wie sie diese Technologien </a:t>
            </a:r>
            <a:r>
              <a:rPr lang="de-DE" dirty="0">
                <a:solidFill>
                  <a:srgbClr val="C00000"/>
                </a:solidFill>
              </a:rPr>
              <a:t>gewinnbringend</a:t>
            </a:r>
            <a:r>
              <a:rPr lang="de-DE" dirty="0"/>
              <a:t> einsetzen und </a:t>
            </a:r>
            <a:r>
              <a:rPr lang="de-DE" dirty="0">
                <a:solidFill>
                  <a:srgbClr val="C00000"/>
                </a:solidFill>
              </a:rPr>
              <a:t>innovativ bleiben </a:t>
            </a:r>
            <a:r>
              <a:rPr lang="de-DE" dirty="0"/>
              <a:t>können</a:t>
            </a:r>
          </a:p>
          <a:p>
            <a:pPr marL="0" indent="0">
              <a:buNone/>
            </a:pPr>
            <a:endParaRPr lang="de-DE" dirty="0"/>
          </a:p>
        </p:txBody>
      </p:sp>
      <p:sp>
        <p:nvSpPr>
          <p:cNvPr id="4" name="Foliennummernplatzhalter 3">
            <a:extLst>
              <a:ext uri="{FF2B5EF4-FFF2-40B4-BE49-F238E27FC236}">
                <a16:creationId xmlns:a16="http://schemas.microsoft.com/office/drawing/2014/main" id="{0CDC2DFB-D421-924F-9389-C2DA69586623}"/>
              </a:ext>
            </a:extLst>
          </p:cNvPr>
          <p:cNvSpPr>
            <a:spLocks noGrp="1"/>
          </p:cNvSpPr>
          <p:nvPr>
            <p:ph type="sldNum" sz="quarter" idx="12"/>
          </p:nvPr>
        </p:nvSpPr>
        <p:spPr/>
        <p:txBody>
          <a:bodyPr/>
          <a:lstStyle/>
          <a:p>
            <a:fld id="{FC0CC166-4E39-43B8-AB91-BDD1C4C9E224}" type="slidenum">
              <a:rPr lang="de-DE" smtClean="0"/>
              <a:t>3</a:t>
            </a:fld>
            <a:endParaRPr lang="de-DE" dirty="0"/>
          </a:p>
        </p:txBody>
      </p:sp>
      <p:sp>
        <p:nvSpPr>
          <p:cNvPr id="5" name="Rechteck: abgerundete Ecken 4">
            <a:extLst>
              <a:ext uri="{FF2B5EF4-FFF2-40B4-BE49-F238E27FC236}">
                <a16:creationId xmlns:a16="http://schemas.microsoft.com/office/drawing/2014/main" id="{1C60C55B-29C9-1F4E-87FE-020067CD605D}"/>
              </a:ext>
            </a:extLst>
          </p:cNvPr>
          <p:cNvSpPr/>
          <p:nvPr/>
        </p:nvSpPr>
        <p:spPr>
          <a:xfrm>
            <a:off x="1365686" y="1485578"/>
            <a:ext cx="9268406" cy="8465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 Digitalisierung und digitale Transformation haben in den letzten Jahren Wirtschaft und Gesellschaft stark beeinflusst</a:t>
            </a:r>
          </a:p>
        </p:txBody>
      </p:sp>
    </p:spTree>
    <p:extLst>
      <p:ext uri="{BB962C8B-B14F-4D97-AF65-F5344CB8AC3E}">
        <p14:creationId xmlns:p14="http://schemas.microsoft.com/office/powerpoint/2010/main" val="4208767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28E52-0B37-384A-BB23-A2678B4E10A4}"/>
              </a:ext>
            </a:extLst>
          </p:cNvPr>
          <p:cNvSpPr>
            <a:spLocks noGrp="1"/>
          </p:cNvSpPr>
          <p:nvPr>
            <p:ph type="title"/>
          </p:nvPr>
        </p:nvSpPr>
        <p:spPr/>
        <p:txBody>
          <a:bodyPr/>
          <a:lstStyle/>
          <a:p>
            <a:r>
              <a:rPr lang="de-DE" dirty="0"/>
              <a:t>Beispiel – Referenzmodell eines digitalen Unternehmens</a:t>
            </a:r>
          </a:p>
        </p:txBody>
      </p:sp>
      <p:sp>
        <p:nvSpPr>
          <p:cNvPr id="3" name="Inhaltsplatzhalter 2">
            <a:extLst>
              <a:ext uri="{FF2B5EF4-FFF2-40B4-BE49-F238E27FC236}">
                <a16:creationId xmlns:a16="http://schemas.microsoft.com/office/drawing/2014/main" id="{A4078716-059D-FD4B-A2AF-8D9F81EB119B}"/>
              </a:ext>
            </a:extLst>
          </p:cNvPr>
          <p:cNvSpPr>
            <a:spLocks noGrp="1"/>
          </p:cNvSpPr>
          <p:nvPr>
            <p:ph idx="1"/>
          </p:nvPr>
        </p:nvSpPr>
        <p:spPr>
          <a:xfrm>
            <a:off x="1378800" y="2178000"/>
            <a:ext cx="9432000" cy="2979986"/>
          </a:xfrm>
        </p:spPr>
        <p:txBody>
          <a:bodyPr/>
          <a:lstStyle/>
          <a:p>
            <a:r>
              <a:rPr lang="de-DE" dirty="0"/>
              <a:t>Schließlich werden fünf Phasen zur Umsetzung der digitalen Transformation benannt: </a:t>
            </a:r>
          </a:p>
          <a:p>
            <a:pPr marL="914353" lvl="1" indent="-457200">
              <a:buFont typeface="+mj-lt"/>
              <a:buAutoNum type="arabicPeriod"/>
            </a:pPr>
            <a:r>
              <a:rPr lang="de-DE" dirty="0"/>
              <a:t>Digitale Vision und Strategie definieren </a:t>
            </a:r>
          </a:p>
          <a:p>
            <a:pPr marL="914353" lvl="1" indent="-457200">
              <a:buFont typeface="+mj-lt"/>
              <a:buAutoNum type="arabicPeriod"/>
            </a:pPr>
            <a:r>
              <a:rPr lang="de-DE" dirty="0"/>
              <a:t>Ist-Zustand analysieren </a:t>
            </a:r>
          </a:p>
          <a:p>
            <a:pPr marL="914353" lvl="1" indent="-457200">
              <a:buFont typeface="+mj-lt"/>
              <a:buAutoNum type="arabicPeriod"/>
            </a:pPr>
            <a:r>
              <a:rPr lang="de-DE" dirty="0"/>
              <a:t>Ziel-Zustand festlegen</a:t>
            </a:r>
          </a:p>
          <a:p>
            <a:pPr marL="914353" lvl="1" indent="-457200">
              <a:buFont typeface="+mj-lt"/>
              <a:buAutoNum type="arabicPeriod"/>
            </a:pPr>
            <a:r>
              <a:rPr lang="de-DE" dirty="0"/>
              <a:t>PDCA-Zyklus als Weg zum Ziel-Zustand verfolgen (Plan, Do, Check, Act)</a:t>
            </a:r>
          </a:p>
          <a:p>
            <a:pPr marL="914353" lvl="1" indent="-457200">
              <a:buFont typeface="+mj-lt"/>
              <a:buAutoNum type="arabicPeriod"/>
            </a:pPr>
            <a:r>
              <a:rPr lang="de-DE" dirty="0"/>
              <a:t>Vision und Strategie reflektieren</a:t>
            </a:r>
          </a:p>
        </p:txBody>
      </p:sp>
      <p:sp>
        <p:nvSpPr>
          <p:cNvPr id="4" name="Foliennummernplatzhalter 3">
            <a:extLst>
              <a:ext uri="{FF2B5EF4-FFF2-40B4-BE49-F238E27FC236}">
                <a16:creationId xmlns:a16="http://schemas.microsoft.com/office/drawing/2014/main" id="{1212E566-504B-6542-A579-6FE4C2B3400E}"/>
              </a:ext>
            </a:extLst>
          </p:cNvPr>
          <p:cNvSpPr>
            <a:spLocks noGrp="1"/>
          </p:cNvSpPr>
          <p:nvPr>
            <p:ph type="sldNum" sz="quarter" idx="12"/>
          </p:nvPr>
        </p:nvSpPr>
        <p:spPr/>
        <p:txBody>
          <a:bodyPr/>
          <a:lstStyle/>
          <a:p>
            <a:fld id="{FC0CC166-4E39-43B8-AB91-BDD1C4C9E224}" type="slidenum">
              <a:rPr lang="de-DE" smtClean="0"/>
              <a:t>30</a:t>
            </a:fld>
            <a:endParaRPr lang="de-DE" dirty="0"/>
          </a:p>
        </p:txBody>
      </p:sp>
    </p:spTree>
    <p:extLst>
      <p:ext uri="{BB962C8B-B14F-4D97-AF65-F5344CB8AC3E}">
        <p14:creationId xmlns:p14="http://schemas.microsoft.com/office/powerpoint/2010/main" val="2519108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D14DC-4062-9C49-942D-8DD0939D4918}"/>
              </a:ext>
            </a:extLst>
          </p:cNvPr>
          <p:cNvSpPr>
            <a:spLocks noGrp="1"/>
          </p:cNvSpPr>
          <p:nvPr>
            <p:ph type="title"/>
          </p:nvPr>
        </p:nvSpPr>
        <p:spPr/>
        <p:txBody>
          <a:bodyPr/>
          <a:lstStyle/>
          <a:p>
            <a:r>
              <a:rPr lang="de-DE" dirty="0"/>
              <a:t>Reifegrad- und Vorgehensmodell für das digitale Unternehmen</a:t>
            </a:r>
          </a:p>
        </p:txBody>
      </p:sp>
      <p:pic>
        <p:nvPicPr>
          <p:cNvPr id="6" name="Inhaltsplatzhalter 5" descr="Ein Bild, das Text, Screenshot, parallel, Zahl enthält.&#10;&#10;Automatisch generierte Beschreibung">
            <a:extLst>
              <a:ext uri="{FF2B5EF4-FFF2-40B4-BE49-F238E27FC236}">
                <a16:creationId xmlns:a16="http://schemas.microsoft.com/office/drawing/2014/main" id="{FE551F08-8235-3D48-BF39-37882C8697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127" y="1701602"/>
            <a:ext cx="8280920" cy="4929697"/>
          </a:xfrm>
        </p:spPr>
      </p:pic>
      <p:sp>
        <p:nvSpPr>
          <p:cNvPr id="4" name="Foliennummernplatzhalter 3">
            <a:extLst>
              <a:ext uri="{FF2B5EF4-FFF2-40B4-BE49-F238E27FC236}">
                <a16:creationId xmlns:a16="http://schemas.microsoft.com/office/drawing/2014/main" id="{63DB7849-3A31-2E40-8BD9-2FDF53DAB64E}"/>
              </a:ext>
            </a:extLst>
          </p:cNvPr>
          <p:cNvSpPr>
            <a:spLocks noGrp="1"/>
          </p:cNvSpPr>
          <p:nvPr>
            <p:ph type="sldNum" sz="quarter" idx="12"/>
          </p:nvPr>
        </p:nvSpPr>
        <p:spPr/>
        <p:txBody>
          <a:bodyPr/>
          <a:lstStyle/>
          <a:p>
            <a:fld id="{FC0CC166-4E39-43B8-AB91-BDD1C4C9E224}" type="slidenum">
              <a:rPr lang="de-DE" smtClean="0"/>
              <a:t>31</a:t>
            </a:fld>
            <a:endParaRPr lang="de-DE" dirty="0"/>
          </a:p>
        </p:txBody>
      </p:sp>
    </p:spTree>
    <p:extLst>
      <p:ext uri="{BB962C8B-B14F-4D97-AF65-F5344CB8AC3E}">
        <p14:creationId xmlns:p14="http://schemas.microsoft.com/office/powerpoint/2010/main" val="249020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00CBC-CA7C-1142-BE18-67869B663E5F}"/>
              </a:ext>
            </a:extLst>
          </p:cNvPr>
          <p:cNvSpPr>
            <a:spLocks noGrp="1"/>
          </p:cNvSpPr>
          <p:nvPr>
            <p:ph type="title"/>
          </p:nvPr>
        </p:nvSpPr>
        <p:spPr>
          <a:xfrm>
            <a:off x="1378800" y="612001"/>
            <a:ext cx="7455091" cy="1248289"/>
          </a:xfrm>
        </p:spPr>
        <p:txBody>
          <a:bodyPr/>
          <a:lstStyle/>
          <a:p>
            <a:r>
              <a:rPr lang="de-DE" dirty="0"/>
              <a:t>Referenz-, Reifegrad und Vorgehensmodelle der digitalen Transformation</a:t>
            </a:r>
          </a:p>
        </p:txBody>
      </p:sp>
      <p:sp>
        <p:nvSpPr>
          <p:cNvPr id="3" name="Inhaltsplatzhalter 2">
            <a:extLst>
              <a:ext uri="{FF2B5EF4-FFF2-40B4-BE49-F238E27FC236}">
                <a16:creationId xmlns:a16="http://schemas.microsoft.com/office/drawing/2014/main" id="{1A397CEC-658E-6E40-AFE9-8E6CE87F378A}"/>
              </a:ext>
            </a:extLst>
          </p:cNvPr>
          <p:cNvSpPr>
            <a:spLocks noGrp="1"/>
          </p:cNvSpPr>
          <p:nvPr>
            <p:ph idx="1"/>
          </p:nvPr>
        </p:nvSpPr>
        <p:spPr>
          <a:xfrm>
            <a:off x="1378800" y="2493690"/>
            <a:ext cx="9432000" cy="792088"/>
          </a:xfrm>
        </p:spPr>
        <p:txBody>
          <a:bodyPr/>
          <a:lstStyle/>
          <a:p>
            <a:r>
              <a:rPr lang="de-DE" dirty="0"/>
              <a:t>Zu beachten ist, dass die in der Fachliteratur veröffentlichten Modelle im Regelfall nicht so umfassend wie das von </a:t>
            </a:r>
            <a:r>
              <a:rPr lang="de-DE" i="1" dirty="0" err="1"/>
              <a:t>Appelfeller</a:t>
            </a:r>
            <a:r>
              <a:rPr lang="de-DE" dirty="0"/>
              <a:t> und </a:t>
            </a:r>
            <a:r>
              <a:rPr lang="de-DE" i="1" dirty="0"/>
              <a:t>Feldmann</a:t>
            </a:r>
            <a:r>
              <a:rPr lang="de-DE" dirty="0"/>
              <a:t> sind</a:t>
            </a:r>
          </a:p>
        </p:txBody>
      </p:sp>
      <p:sp>
        <p:nvSpPr>
          <p:cNvPr id="4" name="Foliennummernplatzhalter 3">
            <a:extLst>
              <a:ext uri="{FF2B5EF4-FFF2-40B4-BE49-F238E27FC236}">
                <a16:creationId xmlns:a16="http://schemas.microsoft.com/office/drawing/2014/main" id="{497E8B25-BEF3-3F4E-BF90-6AFB5642707A}"/>
              </a:ext>
            </a:extLst>
          </p:cNvPr>
          <p:cNvSpPr>
            <a:spLocks noGrp="1"/>
          </p:cNvSpPr>
          <p:nvPr>
            <p:ph type="sldNum" sz="quarter" idx="12"/>
          </p:nvPr>
        </p:nvSpPr>
        <p:spPr/>
        <p:txBody>
          <a:bodyPr/>
          <a:lstStyle/>
          <a:p>
            <a:fld id="{FC0CC166-4E39-43B8-AB91-BDD1C4C9E224}" type="slidenum">
              <a:rPr lang="de-DE" smtClean="0"/>
              <a:t>32</a:t>
            </a:fld>
            <a:endParaRPr lang="de-DE" dirty="0"/>
          </a:p>
        </p:txBody>
      </p:sp>
      <p:sp>
        <p:nvSpPr>
          <p:cNvPr id="5" name="Rechteck: abgerundete Ecken 4">
            <a:extLst>
              <a:ext uri="{FF2B5EF4-FFF2-40B4-BE49-F238E27FC236}">
                <a16:creationId xmlns:a16="http://schemas.microsoft.com/office/drawing/2014/main" id="{0BFA50C6-242E-664C-AD92-DFC1F660AD8F}"/>
              </a:ext>
            </a:extLst>
          </p:cNvPr>
          <p:cNvSpPr/>
          <p:nvPr/>
        </p:nvSpPr>
        <p:spPr>
          <a:xfrm>
            <a:off x="1378800" y="3429794"/>
            <a:ext cx="9268406" cy="12146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Die meisten existierenden Modelle sind also typischerweise nicht Referenz-, Reifegrad- und Vorgehensmodell in einem, sondern fokussieren im Regelfall auf einen dieser drei Aspekte</a:t>
            </a:r>
          </a:p>
        </p:txBody>
      </p:sp>
    </p:spTree>
    <p:extLst>
      <p:ext uri="{BB962C8B-B14F-4D97-AF65-F5344CB8AC3E}">
        <p14:creationId xmlns:p14="http://schemas.microsoft.com/office/powerpoint/2010/main" val="2472910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31434-E7A3-EF49-8BF8-C78AB92ED476}"/>
              </a:ext>
            </a:extLst>
          </p:cNvPr>
          <p:cNvSpPr>
            <a:spLocks noGrp="1"/>
          </p:cNvSpPr>
          <p:nvPr>
            <p:ph type="title"/>
          </p:nvPr>
        </p:nvSpPr>
        <p:spPr>
          <a:xfrm>
            <a:off x="1378800" y="612001"/>
            <a:ext cx="7167059" cy="1248289"/>
          </a:xfrm>
        </p:spPr>
        <p:txBody>
          <a:bodyPr/>
          <a:lstStyle/>
          <a:p>
            <a:r>
              <a:rPr lang="de-DE" dirty="0"/>
              <a:t>Beispiel – Referenz- und Vorgehensmodell</a:t>
            </a:r>
          </a:p>
        </p:txBody>
      </p:sp>
      <p:sp>
        <p:nvSpPr>
          <p:cNvPr id="3" name="Inhaltsplatzhalter 2">
            <a:extLst>
              <a:ext uri="{FF2B5EF4-FFF2-40B4-BE49-F238E27FC236}">
                <a16:creationId xmlns:a16="http://schemas.microsoft.com/office/drawing/2014/main" id="{E9F307D9-0CDE-5344-8C08-83088E07A244}"/>
              </a:ext>
            </a:extLst>
          </p:cNvPr>
          <p:cNvSpPr>
            <a:spLocks noGrp="1"/>
          </p:cNvSpPr>
          <p:nvPr>
            <p:ph idx="1"/>
          </p:nvPr>
        </p:nvSpPr>
        <p:spPr/>
        <p:txBody>
          <a:bodyPr/>
          <a:lstStyle/>
          <a:p>
            <a:r>
              <a:rPr lang="de-DE" i="1" dirty="0" err="1"/>
              <a:t>Schallmo</a:t>
            </a:r>
            <a:r>
              <a:rPr lang="de-DE" i="1" dirty="0"/>
              <a:t> et al. </a:t>
            </a:r>
            <a:r>
              <a:rPr lang="de-DE" dirty="0"/>
              <a:t>stellen mit der “Roadmap for the Digital Transformation </a:t>
            </a:r>
            <a:r>
              <a:rPr lang="de-DE" dirty="0" err="1"/>
              <a:t>of</a:t>
            </a:r>
            <a:r>
              <a:rPr lang="de-DE" dirty="0"/>
              <a:t> Business Models“ („a </a:t>
            </a:r>
            <a:r>
              <a:rPr lang="de-DE" dirty="0" err="1"/>
              <a:t>structured</a:t>
            </a:r>
            <a:r>
              <a:rPr lang="de-DE" dirty="0"/>
              <a:t> </a:t>
            </a:r>
            <a:r>
              <a:rPr lang="de-DE" dirty="0" err="1"/>
              <a:t>approach</a:t>
            </a:r>
            <a:r>
              <a:rPr lang="de-DE" dirty="0"/>
              <a:t> </a:t>
            </a:r>
            <a:r>
              <a:rPr lang="de-DE" dirty="0" err="1"/>
              <a:t>with</a:t>
            </a:r>
            <a:r>
              <a:rPr lang="de-DE" dirty="0"/>
              <a:t> </a:t>
            </a:r>
            <a:r>
              <a:rPr lang="de-DE" dirty="0" err="1"/>
              <a:t>phases</a:t>
            </a:r>
            <a:r>
              <a:rPr lang="de-DE" dirty="0"/>
              <a:t>, </a:t>
            </a:r>
            <a:r>
              <a:rPr lang="de-DE" dirty="0" err="1"/>
              <a:t>activities</a:t>
            </a:r>
            <a:r>
              <a:rPr lang="de-DE" dirty="0"/>
              <a:t> and </a:t>
            </a:r>
            <a:r>
              <a:rPr lang="de-DE" dirty="0" err="1"/>
              <a:t>results</a:t>
            </a:r>
            <a:r>
              <a:rPr lang="de-DE" dirty="0"/>
              <a:t> … </a:t>
            </a:r>
            <a:r>
              <a:rPr lang="de-DE" dirty="0" err="1"/>
              <a:t>based</a:t>
            </a:r>
            <a:r>
              <a:rPr lang="de-DE" dirty="0"/>
              <a:t> on </a:t>
            </a:r>
            <a:r>
              <a:rPr lang="de-DE" dirty="0" err="1"/>
              <a:t>existing</a:t>
            </a:r>
            <a:r>
              <a:rPr lang="de-DE" dirty="0"/>
              <a:t> </a:t>
            </a:r>
            <a:r>
              <a:rPr lang="de-DE" dirty="0" err="1"/>
              <a:t>theories</a:t>
            </a:r>
            <a:r>
              <a:rPr lang="de-DE" dirty="0"/>
              <a:t> </a:t>
            </a:r>
            <a:r>
              <a:rPr lang="de-DE" dirty="0" err="1"/>
              <a:t>about</a:t>
            </a:r>
            <a:r>
              <a:rPr lang="de-DE" dirty="0"/>
              <a:t> </a:t>
            </a:r>
            <a:r>
              <a:rPr lang="de-DE" dirty="0" err="1"/>
              <a:t>business</a:t>
            </a:r>
            <a:r>
              <a:rPr lang="de-DE" dirty="0"/>
              <a:t> </a:t>
            </a:r>
            <a:r>
              <a:rPr lang="de-DE" dirty="0" err="1"/>
              <a:t>model</a:t>
            </a:r>
            <a:r>
              <a:rPr lang="de-DE" dirty="0"/>
              <a:t> </a:t>
            </a:r>
            <a:r>
              <a:rPr lang="de-DE" dirty="0" err="1"/>
              <a:t>innovation</a:t>
            </a:r>
            <a:r>
              <a:rPr lang="de-DE" dirty="0"/>
              <a:t>“, ebd., 1/7) ein Vorgehensmodell vor</a:t>
            </a:r>
          </a:p>
          <a:p>
            <a:r>
              <a:rPr lang="de-DE" dirty="0"/>
              <a:t>Dieses Modell umfasst fünf Phasen (Digital Reality, Digital Ambition, Digital Potential, Digital Fit, Digital Implementation) und benennt elf Aktivitäten (z. B. „Design </a:t>
            </a:r>
            <a:r>
              <a:rPr lang="de-DE" dirty="0" err="1"/>
              <a:t>of</a:t>
            </a:r>
            <a:r>
              <a:rPr lang="de-DE" dirty="0"/>
              <a:t> Digital Customer Experience“)</a:t>
            </a:r>
          </a:p>
        </p:txBody>
      </p:sp>
      <p:sp>
        <p:nvSpPr>
          <p:cNvPr id="4" name="Foliennummernplatzhalter 3">
            <a:extLst>
              <a:ext uri="{FF2B5EF4-FFF2-40B4-BE49-F238E27FC236}">
                <a16:creationId xmlns:a16="http://schemas.microsoft.com/office/drawing/2014/main" id="{63664E22-A069-1448-8117-77BBB0DA26D3}"/>
              </a:ext>
            </a:extLst>
          </p:cNvPr>
          <p:cNvSpPr>
            <a:spLocks noGrp="1"/>
          </p:cNvSpPr>
          <p:nvPr>
            <p:ph type="sldNum" sz="quarter" idx="12"/>
          </p:nvPr>
        </p:nvSpPr>
        <p:spPr/>
        <p:txBody>
          <a:bodyPr/>
          <a:lstStyle/>
          <a:p>
            <a:fld id="{FC0CC166-4E39-43B8-AB91-BDD1C4C9E224}" type="slidenum">
              <a:rPr lang="de-DE" smtClean="0"/>
              <a:t>33</a:t>
            </a:fld>
            <a:endParaRPr lang="de-DE" dirty="0"/>
          </a:p>
        </p:txBody>
      </p:sp>
    </p:spTree>
    <p:extLst>
      <p:ext uri="{BB962C8B-B14F-4D97-AF65-F5344CB8AC3E}">
        <p14:creationId xmlns:p14="http://schemas.microsoft.com/office/powerpoint/2010/main" val="166052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2ABBE-BAAB-4843-B85A-9FC3EE3D02F5}"/>
              </a:ext>
            </a:extLst>
          </p:cNvPr>
          <p:cNvSpPr>
            <a:spLocks noGrp="1"/>
          </p:cNvSpPr>
          <p:nvPr>
            <p:ph type="title"/>
          </p:nvPr>
        </p:nvSpPr>
        <p:spPr>
          <a:xfrm>
            <a:off x="1378800" y="612001"/>
            <a:ext cx="7455091" cy="1248289"/>
          </a:xfrm>
        </p:spPr>
        <p:txBody>
          <a:bodyPr/>
          <a:lstStyle/>
          <a:p>
            <a:r>
              <a:rPr lang="de-DE" dirty="0"/>
              <a:t>Referenz-, Reifegrad und Vorgehensmodelle der digitalen Transformation</a:t>
            </a:r>
          </a:p>
        </p:txBody>
      </p:sp>
      <p:sp>
        <p:nvSpPr>
          <p:cNvPr id="3" name="Inhaltsplatzhalter 2">
            <a:extLst>
              <a:ext uri="{FF2B5EF4-FFF2-40B4-BE49-F238E27FC236}">
                <a16:creationId xmlns:a16="http://schemas.microsoft.com/office/drawing/2014/main" id="{9622212F-0F7B-CB4D-9EB1-26423273B3DB}"/>
              </a:ext>
            </a:extLst>
          </p:cNvPr>
          <p:cNvSpPr>
            <a:spLocks noGrp="1"/>
          </p:cNvSpPr>
          <p:nvPr>
            <p:ph idx="1"/>
          </p:nvPr>
        </p:nvSpPr>
        <p:spPr>
          <a:xfrm>
            <a:off x="1378800" y="1773610"/>
            <a:ext cx="9432000" cy="3690000"/>
          </a:xfrm>
        </p:spPr>
        <p:txBody>
          <a:bodyPr/>
          <a:lstStyle/>
          <a:p>
            <a:r>
              <a:rPr lang="de-DE" dirty="0"/>
              <a:t>Es sind </a:t>
            </a:r>
            <a:r>
              <a:rPr lang="de-DE" dirty="0">
                <a:solidFill>
                  <a:srgbClr val="C00000"/>
                </a:solidFill>
              </a:rPr>
              <a:t>zahlreiche weitere</a:t>
            </a:r>
            <a:r>
              <a:rPr lang="de-DE" dirty="0"/>
              <a:t> Beispiele für </a:t>
            </a:r>
            <a:r>
              <a:rPr lang="de-DE" dirty="0">
                <a:solidFill>
                  <a:srgbClr val="C00000"/>
                </a:solidFill>
              </a:rPr>
              <a:t>Referenz-, Reifegrad- und Vorgehensmodelle der digitalen Transformation </a:t>
            </a:r>
            <a:r>
              <a:rPr lang="de-DE" dirty="0"/>
              <a:t>und Geschäftsmodellinnovation sind in der Fachliteratur verfügbar </a:t>
            </a:r>
          </a:p>
          <a:p>
            <a:pPr lvl="1"/>
            <a:r>
              <a:rPr lang="de-DE" dirty="0"/>
              <a:t>z.B.: Digital Transformation Model oder Digital </a:t>
            </a:r>
            <a:r>
              <a:rPr lang="de-DE" dirty="0" err="1"/>
              <a:t>Maturity</a:t>
            </a:r>
            <a:r>
              <a:rPr lang="de-DE" dirty="0"/>
              <a:t> Model</a:t>
            </a:r>
          </a:p>
          <a:p>
            <a:r>
              <a:rPr lang="de-DE" dirty="0"/>
              <a:t>Es besteht daher </a:t>
            </a:r>
            <a:r>
              <a:rPr lang="de-DE" dirty="0">
                <a:solidFill>
                  <a:srgbClr val="C00000"/>
                </a:solidFill>
              </a:rPr>
              <a:t>kein Mangel an Modellen</a:t>
            </a:r>
            <a:r>
              <a:rPr lang="de-DE" dirty="0"/>
              <a:t>, deren primärer Zweck es ist, die Praxis bei der digitalen Transformation zu unterstützen</a:t>
            </a:r>
          </a:p>
          <a:p>
            <a:r>
              <a:rPr lang="de-DE" dirty="0"/>
              <a:t>Vielmehr besteht für das Management von Unternehmen das Dilemma, aus dieser </a:t>
            </a:r>
            <a:r>
              <a:rPr lang="de-DE" dirty="0">
                <a:solidFill>
                  <a:srgbClr val="C00000"/>
                </a:solidFill>
              </a:rPr>
              <a:t>Vielzahl das passende Modell auszuwählen </a:t>
            </a:r>
            <a:r>
              <a:rPr lang="de-DE" dirty="0"/>
              <a:t>und dieses dann erfolgreich anzuwenden</a:t>
            </a:r>
          </a:p>
        </p:txBody>
      </p:sp>
      <p:sp>
        <p:nvSpPr>
          <p:cNvPr id="4" name="Foliennummernplatzhalter 3">
            <a:extLst>
              <a:ext uri="{FF2B5EF4-FFF2-40B4-BE49-F238E27FC236}">
                <a16:creationId xmlns:a16="http://schemas.microsoft.com/office/drawing/2014/main" id="{26C5EF5B-F946-F345-90B8-63553846284B}"/>
              </a:ext>
            </a:extLst>
          </p:cNvPr>
          <p:cNvSpPr>
            <a:spLocks noGrp="1"/>
          </p:cNvSpPr>
          <p:nvPr>
            <p:ph type="sldNum" sz="quarter" idx="12"/>
          </p:nvPr>
        </p:nvSpPr>
        <p:spPr/>
        <p:txBody>
          <a:bodyPr/>
          <a:lstStyle/>
          <a:p>
            <a:fld id="{FC0CC166-4E39-43B8-AB91-BDD1C4C9E224}" type="slidenum">
              <a:rPr lang="de-DE" smtClean="0"/>
              <a:t>34</a:t>
            </a:fld>
            <a:endParaRPr lang="de-DE" dirty="0"/>
          </a:p>
        </p:txBody>
      </p:sp>
      <p:sp>
        <p:nvSpPr>
          <p:cNvPr id="5" name="Rechteck: abgerundete Ecken 4">
            <a:extLst>
              <a:ext uri="{FF2B5EF4-FFF2-40B4-BE49-F238E27FC236}">
                <a16:creationId xmlns:a16="http://schemas.microsoft.com/office/drawing/2014/main" id="{8A954E6F-FBF2-D448-B1EE-1AA0360FF669}"/>
              </a:ext>
            </a:extLst>
          </p:cNvPr>
          <p:cNvSpPr/>
          <p:nvPr/>
        </p:nvSpPr>
        <p:spPr>
          <a:xfrm>
            <a:off x="1378800" y="5370301"/>
            <a:ext cx="9268406"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Die Auswahl und somit das Handeln nach einem bestimmten Modell ist eine </a:t>
            </a:r>
            <a:r>
              <a:rPr lang="de-DE" sz="2200" b="1" dirty="0">
                <a:cs typeface="Times New Roman" panose="02020603050405020304" pitchFamily="18" charset="0"/>
              </a:rPr>
              <a:t>strategische Entscheidung</a:t>
            </a:r>
            <a:r>
              <a:rPr lang="de-DE" sz="2200" dirty="0">
                <a:cs typeface="Times New Roman" panose="02020603050405020304" pitchFamily="18" charset="0"/>
              </a:rPr>
              <a:t>, die rational getroffen werden sollte</a:t>
            </a:r>
          </a:p>
        </p:txBody>
      </p:sp>
    </p:spTree>
    <p:extLst>
      <p:ext uri="{BB962C8B-B14F-4D97-AF65-F5344CB8AC3E}">
        <p14:creationId xmlns:p14="http://schemas.microsoft.com/office/powerpoint/2010/main" val="1965887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67EFB6-052D-114C-A445-14FD33F4A2EE}"/>
              </a:ext>
            </a:extLst>
          </p:cNvPr>
          <p:cNvSpPr>
            <a:spLocks noGrp="1"/>
          </p:cNvSpPr>
          <p:nvPr>
            <p:ph type="title"/>
          </p:nvPr>
        </p:nvSpPr>
        <p:spPr/>
        <p:txBody>
          <a:bodyPr/>
          <a:lstStyle/>
          <a:p>
            <a:r>
              <a:rPr lang="de-DE" dirty="0"/>
              <a:t>Digital </a:t>
            </a:r>
            <a:r>
              <a:rPr lang="de-DE" dirty="0" err="1"/>
              <a:t>Maturity</a:t>
            </a:r>
            <a:r>
              <a:rPr lang="de-DE" dirty="0"/>
              <a:t> Model (DMM)</a:t>
            </a:r>
          </a:p>
        </p:txBody>
      </p:sp>
      <p:pic>
        <p:nvPicPr>
          <p:cNvPr id="6" name="Inhaltsplatzhalter 5" descr="Ein Bild, das Text, Screenshot, Schrift, Diagramm enthält.&#10;&#10;Automatisch generierte Beschreibung">
            <a:extLst>
              <a:ext uri="{FF2B5EF4-FFF2-40B4-BE49-F238E27FC236}">
                <a16:creationId xmlns:a16="http://schemas.microsoft.com/office/drawing/2014/main" id="{5AD7580F-269B-6F42-8ACF-DCFCC70E3DF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3467"/>
          <a:stretch/>
        </p:blipFill>
        <p:spPr>
          <a:xfrm>
            <a:off x="1378800" y="1629594"/>
            <a:ext cx="5040560" cy="4361086"/>
          </a:xfrm>
        </p:spPr>
      </p:pic>
      <p:sp>
        <p:nvSpPr>
          <p:cNvPr id="4" name="Foliennummernplatzhalter 3">
            <a:extLst>
              <a:ext uri="{FF2B5EF4-FFF2-40B4-BE49-F238E27FC236}">
                <a16:creationId xmlns:a16="http://schemas.microsoft.com/office/drawing/2014/main" id="{6AEE60F0-F59D-B449-96A8-FEF9BE689D40}"/>
              </a:ext>
            </a:extLst>
          </p:cNvPr>
          <p:cNvSpPr>
            <a:spLocks noGrp="1"/>
          </p:cNvSpPr>
          <p:nvPr>
            <p:ph type="sldNum" sz="quarter" idx="12"/>
          </p:nvPr>
        </p:nvSpPr>
        <p:spPr/>
        <p:txBody>
          <a:bodyPr/>
          <a:lstStyle/>
          <a:p>
            <a:fld id="{FC0CC166-4E39-43B8-AB91-BDD1C4C9E224}" type="slidenum">
              <a:rPr lang="de-DE" smtClean="0"/>
              <a:t>35</a:t>
            </a:fld>
            <a:endParaRPr lang="de-DE" dirty="0"/>
          </a:p>
        </p:txBody>
      </p:sp>
      <p:pic>
        <p:nvPicPr>
          <p:cNvPr id="5" name="Inhaltsplatzhalter 5" descr="Ein Bild, das Text, Screenshot, Schrift, Diagramm enthält.&#10;&#10;Automatisch generierte Beschreibung">
            <a:extLst>
              <a:ext uri="{FF2B5EF4-FFF2-40B4-BE49-F238E27FC236}">
                <a16:creationId xmlns:a16="http://schemas.microsoft.com/office/drawing/2014/main" id="{C576F4B0-6161-744C-9A88-BA063D1B17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468"/>
          <a:stretch/>
        </p:blipFill>
        <p:spPr>
          <a:xfrm>
            <a:off x="6601643" y="2284907"/>
            <a:ext cx="5040560" cy="3280966"/>
          </a:xfrm>
          <a:prstGeom prst="rect">
            <a:avLst/>
          </a:prstGeom>
        </p:spPr>
      </p:pic>
      <p:cxnSp>
        <p:nvCxnSpPr>
          <p:cNvPr id="11" name="Gewinkelte Verbindung 10">
            <a:extLst>
              <a:ext uri="{FF2B5EF4-FFF2-40B4-BE49-F238E27FC236}">
                <a16:creationId xmlns:a16="http://schemas.microsoft.com/office/drawing/2014/main" id="{51D660B8-DC34-0343-8661-A0331EED2D32}"/>
              </a:ext>
            </a:extLst>
          </p:cNvPr>
          <p:cNvCxnSpPr>
            <a:cxnSpLocks/>
          </p:cNvCxnSpPr>
          <p:nvPr/>
        </p:nvCxnSpPr>
        <p:spPr>
          <a:xfrm flipV="1">
            <a:off x="6241603" y="2284907"/>
            <a:ext cx="5184576" cy="3705773"/>
          </a:xfrm>
          <a:prstGeom prst="bentConnector3">
            <a:avLst>
              <a:gd name="adj1" fmla="val 4890"/>
            </a:avLst>
          </a:prstGeom>
          <a:ln w="15875"/>
        </p:spPr>
        <p:style>
          <a:lnRef idx="1">
            <a:schemeClr val="dk1"/>
          </a:lnRef>
          <a:fillRef idx="0">
            <a:schemeClr val="dk1"/>
          </a:fillRef>
          <a:effectRef idx="0">
            <a:schemeClr val="dk1"/>
          </a:effectRef>
          <a:fontRef idx="minor">
            <a:schemeClr val="tx1"/>
          </a:fontRef>
        </p:style>
      </p:cxnSp>
      <p:pic>
        <p:nvPicPr>
          <p:cNvPr id="17" name="Inhaltsplatzhalter 5" descr="Ein Bild, das Text, Screenshot, Schrift, Diagramm enthält.&#10;&#10;Automatisch generierte Beschreibung">
            <a:extLst>
              <a:ext uri="{FF2B5EF4-FFF2-40B4-BE49-F238E27FC236}">
                <a16:creationId xmlns:a16="http://schemas.microsoft.com/office/drawing/2014/main" id="{A8A135E0-8CC2-1845-A658-03EDF468EE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5" t="119343" r="6356" b="-24011"/>
          <a:stretch/>
        </p:blipFill>
        <p:spPr>
          <a:xfrm>
            <a:off x="6754043" y="5302003"/>
            <a:ext cx="4744144" cy="360040"/>
          </a:xfrm>
          <a:prstGeom prst="rect">
            <a:avLst/>
          </a:prstGeom>
        </p:spPr>
      </p:pic>
      <p:pic>
        <p:nvPicPr>
          <p:cNvPr id="18" name="Inhaltsplatzhalter 5" descr="Ein Bild, das Text, Screenshot, Schrift, Diagramm enthält.&#10;&#10;Automatisch generierte Beschreibung">
            <a:extLst>
              <a:ext uri="{FF2B5EF4-FFF2-40B4-BE49-F238E27FC236}">
                <a16:creationId xmlns:a16="http://schemas.microsoft.com/office/drawing/2014/main" id="{72EE8A30-A151-F446-A4A2-A1A220E45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782" r="6383" b="539"/>
          <a:stretch/>
        </p:blipFill>
        <p:spPr>
          <a:xfrm>
            <a:off x="1378800" y="5990680"/>
            <a:ext cx="4718787" cy="283746"/>
          </a:xfrm>
          <a:prstGeom prst="rect">
            <a:avLst/>
          </a:prstGeom>
        </p:spPr>
      </p:pic>
    </p:spTree>
    <p:extLst>
      <p:ext uri="{BB962C8B-B14F-4D97-AF65-F5344CB8AC3E}">
        <p14:creationId xmlns:p14="http://schemas.microsoft.com/office/powerpoint/2010/main" val="1750697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6A622-4FDB-804E-8A20-9F0EF985F098}"/>
              </a:ext>
            </a:extLst>
          </p:cNvPr>
          <p:cNvSpPr>
            <a:spLocks noGrp="1"/>
          </p:cNvSpPr>
          <p:nvPr>
            <p:ph type="title"/>
          </p:nvPr>
        </p:nvSpPr>
        <p:spPr/>
        <p:txBody>
          <a:bodyPr/>
          <a:lstStyle/>
          <a:p>
            <a:r>
              <a:rPr lang="de-DE" dirty="0"/>
              <a:t>Chief Digital Officer (CDO)</a:t>
            </a:r>
          </a:p>
        </p:txBody>
      </p:sp>
      <p:sp>
        <p:nvSpPr>
          <p:cNvPr id="3" name="Inhaltsplatzhalter 2">
            <a:extLst>
              <a:ext uri="{FF2B5EF4-FFF2-40B4-BE49-F238E27FC236}">
                <a16:creationId xmlns:a16="http://schemas.microsoft.com/office/drawing/2014/main" id="{A2C24351-4786-0547-90D0-4B19BFDA5208}"/>
              </a:ext>
            </a:extLst>
          </p:cNvPr>
          <p:cNvSpPr>
            <a:spLocks noGrp="1"/>
          </p:cNvSpPr>
          <p:nvPr>
            <p:ph idx="1"/>
          </p:nvPr>
        </p:nvSpPr>
        <p:spPr>
          <a:xfrm>
            <a:off x="1378800" y="2105992"/>
            <a:ext cx="9432000" cy="2187898"/>
          </a:xfrm>
        </p:spPr>
        <p:txBody>
          <a:bodyPr/>
          <a:lstStyle/>
          <a:p>
            <a:r>
              <a:rPr lang="de-DE" dirty="0"/>
              <a:t>Zunehmend mehr Unternehmen befassen sich mit Digitalisierung und digitaler Transformation</a:t>
            </a:r>
          </a:p>
          <a:p>
            <a:r>
              <a:rPr lang="de-DE" dirty="0"/>
              <a:t>Fragestellung, ob die Schaffung der Managementposition des Chief Digital Officer (CDO) das Potenzial erhöht, die digitale Transformation erfolgreich voranzutreiben</a:t>
            </a:r>
          </a:p>
        </p:txBody>
      </p:sp>
      <p:sp>
        <p:nvSpPr>
          <p:cNvPr id="4" name="Foliennummernplatzhalter 3">
            <a:extLst>
              <a:ext uri="{FF2B5EF4-FFF2-40B4-BE49-F238E27FC236}">
                <a16:creationId xmlns:a16="http://schemas.microsoft.com/office/drawing/2014/main" id="{62093982-307E-D04B-A458-24E33BAB5625}"/>
              </a:ext>
            </a:extLst>
          </p:cNvPr>
          <p:cNvSpPr>
            <a:spLocks noGrp="1"/>
          </p:cNvSpPr>
          <p:nvPr>
            <p:ph type="sldNum" sz="quarter" idx="12"/>
          </p:nvPr>
        </p:nvSpPr>
        <p:spPr/>
        <p:txBody>
          <a:bodyPr/>
          <a:lstStyle/>
          <a:p>
            <a:fld id="{FC0CC166-4E39-43B8-AB91-BDD1C4C9E224}" type="slidenum">
              <a:rPr lang="de-DE" smtClean="0"/>
              <a:t>36</a:t>
            </a:fld>
            <a:endParaRPr lang="de-DE" dirty="0"/>
          </a:p>
        </p:txBody>
      </p:sp>
      <p:sp>
        <p:nvSpPr>
          <p:cNvPr id="5" name="Rechteck: abgerundete Ecken 4">
            <a:extLst>
              <a:ext uri="{FF2B5EF4-FFF2-40B4-BE49-F238E27FC236}">
                <a16:creationId xmlns:a16="http://schemas.microsoft.com/office/drawing/2014/main" id="{0AB4B6C0-76EE-4641-9726-63AC9E79DBFA}"/>
              </a:ext>
            </a:extLst>
          </p:cNvPr>
          <p:cNvSpPr/>
          <p:nvPr/>
        </p:nvSpPr>
        <p:spPr>
          <a:xfrm>
            <a:off x="1378800" y="4221882"/>
            <a:ext cx="9268406" cy="5760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Der CDO soll den digitalen Wandel im Unternehmen planen und koordinieren</a:t>
            </a:r>
          </a:p>
        </p:txBody>
      </p:sp>
    </p:spTree>
    <p:extLst>
      <p:ext uri="{BB962C8B-B14F-4D97-AF65-F5344CB8AC3E}">
        <p14:creationId xmlns:p14="http://schemas.microsoft.com/office/powerpoint/2010/main" val="211964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D8BDC-0D53-D549-ADF2-22597A137EB8}"/>
              </a:ext>
            </a:extLst>
          </p:cNvPr>
          <p:cNvSpPr>
            <a:spLocks noGrp="1"/>
          </p:cNvSpPr>
          <p:nvPr>
            <p:ph type="title"/>
          </p:nvPr>
        </p:nvSpPr>
        <p:spPr/>
        <p:txBody>
          <a:bodyPr/>
          <a:lstStyle/>
          <a:p>
            <a:r>
              <a:rPr lang="de-DE" dirty="0"/>
              <a:t>Chief Digital Officer (CDO)</a:t>
            </a:r>
          </a:p>
        </p:txBody>
      </p:sp>
      <p:sp>
        <p:nvSpPr>
          <p:cNvPr id="3" name="Inhaltsplatzhalter 2">
            <a:extLst>
              <a:ext uri="{FF2B5EF4-FFF2-40B4-BE49-F238E27FC236}">
                <a16:creationId xmlns:a16="http://schemas.microsoft.com/office/drawing/2014/main" id="{4438BC77-A333-FA4C-9165-47530A03F5AD}"/>
              </a:ext>
            </a:extLst>
          </p:cNvPr>
          <p:cNvSpPr>
            <a:spLocks noGrp="1"/>
          </p:cNvSpPr>
          <p:nvPr>
            <p:ph idx="1"/>
          </p:nvPr>
        </p:nvSpPr>
        <p:spPr>
          <a:xfrm>
            <a:off x="1378800" y="1845618"/>
            <a:ext cx="9432000" cy="819746"/>
          </a:xfrm>
        </p:spPr>
        <p:txBody>
          <a:bodyPr/>
          <a:lstStyle/>
          <a:p>
            <a:r>
              <a:rPr lang="de-DE" dirty="0"/>
              <a:t>Der neuen CDO-Position steht der Wandel der Position des Chief Information Officer (CIO) gegenüber</a:t>
            </a:r>
          </a:p>
        </p:txBody>
      </p:sp>
      <p:sp>
        <p:nvSpPr>
          <p:cNvPr id="4" name="Foliennummernplatzhalter 3">
            <a:extLst>
              <a:ext uri="{FF2B5EF4-FFF2-40B4-BE49-F238E27FC236}">
                <a16:creationId xmlns:a16="http://schemas.microsoft.com/office/drawing/2014/main" id="{AB775EFF-D833-A040-A277-66F691C1ACD4}"/>
              </a:ext>
            </a:extLst>
          </p:cNvPr>
          <p:cNvSpPr>
            <a:spLocks noGrp="1"/>
          </p:cNvSpPr>
          <p:nvPr>
            <p:ph type="sldNum" sz="quarter" idx="12"/>
          </p:nvPr>
        </p:nvSpPr>
        <p:spPr/>
        <p:txBody>
          <a:bodyPr/>
          <a:lstStyle/>
          <a:p>
            <a:fld id="{FC0CC166-4E39-43B8-AB91-BDD1C4C9E224}" type="slidenum">
              <a:rPr lang="de-DE" smtClean="0"/>
              <a:t>37</a:t>
            </a:fld>
            <a:endParaRPr lang="de-DE" dirty="0"/>
          </a:p>
        </p:txBody>
      </p:sp>
      <p:sp>
        <p:nvSpPr>
          <p:cNvPr id="5" name="Rechteck: abgerundete Ecken 4">
            <a:extLst>
              <a:ext uri="{FF2B5EF4-FFF2-40B4-BE49-F238E27FC236}">
                <a16:creationId xmlns:a16="http://schemas.microsoft.com/office/drawing/2014/main" id="{79B2D599-9EA5-C748-947E-D68C5D003931}"/>
              </a:ext>
            </a:extLst>
          </p:cNvPr>
          <p:cNvSpPr/>
          <p:nvPr/>
        </p:nvSpPr>
        <p:spPr>
          <a:xfrm>
            <a:off x="1378800" y="2809380"/>
            <a:ext cx="9268406" cy="81974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Digitalisierung und digitale Transformation können mit Veränderungen in den Aufgabenbereichen und Verantwortlichkeiten des CIO einhergehen</a:t>
            </a:r>
          </a:p>
        </p:txBody>
      </p:sp>
      <p:sp>
        <p:nvSpPr>
          <p:cNvPr id="6" name="Inhaltsplatzhalter 2">
            <a:extLst>
              <a:ext uri="{FF2B5EF4-FFF2-40B4-BE49-F238E27FC236}">
                <a16:creationId xmlns:a16="http://schemas.microsoft.com/office/drawing/2014/main" id="{22F6C21F-A2E6-B745-8FA1-B1AEB58D981B}"/>
              </a:ext>
            </a:extLst>
          </p:cNvPr>
          <p:cNvSpPr txBox="1">
            <a:spLocks/>
          </p:cNvSpPr>
          <p:nvPr/>
        </p:nvSpPr>
        <p:spPr>
          <a:xfrm>
            <a:off x="1378800" y="3821087"/>
            <a:ext cx="9432000" cy="1605127"/>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Die Spanne dieser CIO-Rolle reicht von der C-Level-Managerin, die auf die Unternehmensstrategie und den digitalen Wandel konzentriert ist, bis hin zur Technikverantwortlichen, die ausschließlich den Betrieb von IT-Infrastruktur verantwortet und hierbei primär Kostenziele fokussiert </a:t>
            </a:r>
          </a:p>
        </p:txBody>
      </p:sp>
    </p:spTree>
    <p:extLst>
      <p:ext uri="{BB962C8B-B14F-4D97-AF65-F5344CB8AC3E}">
        <p14:creationId xmlns:p14="http://schemas.microsoft.com/office/powerpoint/2010/main" val="185611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655E2-9F99-2D4E-B5D6-52514CB54754}"/>
              </a:ext>
            </a:extLst>
          </p:cNvPr>
          <p:cNvSpPr>
            <a:spLocks noGrp="1"/>
          </p:cNvSpPr>
          <p:nvPr>
            <p:ph type="title"/>
          </p:nvPr>
        </p:nvSpPr>
        <p:spPr>
          <a:xfrm>
            <a:off x="1378800" y="612001"/>
            <a:ext cx="6663003" cy="1248289"/>
          </a:xfrm>
        </p:spPr>
        <p:txBody>
          <a:bodyPr/>
          <a:lstStyle/>
          <a:p>
            <a:r>
              <a:rPr lang="de-DE" dirty="0"/>
              <a:t>Agilität: Zielzustand und Erfolgsfaktor der digitalen Transformation</a:t>
            </a:r>
          </a:p>
        </p:txBody>
      </p:sp>
      <p:sp>
        <p:nvSpPr>
          <p:cNvPr id="3" name="Inhaltsplatzhalter 2">
            <a:extLst>
              <a:ext uri="{FF2B5EF4-FFF2-40B4-BE49-F238E27FC236}">
                <a16:creationId xmlns:a16="http://schemas.microsoft.com/office/drawing/2014/main" id="{CAD91151-B857-BE4C-B6BA-D3810336D1CA}"/>
              </a:ext>
            </a:extLst>
          </p:cNvPr>
          <p:cNvSpPr>
            <a:spLocks noGrp="1"/>
          </p:cNvSpPr>
          <p:nvPr>
            <p:ph idx="1"/>
          </p:nvPr>
        </p:nvSpPr>
        <p:spPr>
          <a:xfrm>
            <a:off x="1378800" y="3357785"/>
            <a:ext cx="9432000" cy="2889801"/>
          </a:xfrm>
        </p:spPr>
        <p:txBody>
          <a:bodyPr/>
          <a:lstStyle/>
          <a:p>
            <a:r>
              <a:rPr lang="de-DE" dirty="0">
                <a:solidFill>
                  <a:srgbClr val="C00000"/>
                </a:solidFill>
              </a:rPr>
              <a:t>Agilität als Managementkonzept</a:t>
            </a:r>
            <a:r>
              <a:rPr lang="de-DE" dirty="0"/>
              <a:t> beruht unter anderem auf dem Manifest der agilen Softwareentwicklung</a:t>
            </a:r>
          </a:p>
          <a:p>
            <a:r>
              <a:rPr lang="de-DE" dirty="0"/>
              <a:t>In Zeiten permanenter Veränderungen ist es notwendig </a:t>
            </a:r>
            <a:r>
              <a:rPr lang="de-DE" dirty="0">
                <a:solidFill>
                  <a:srgbClr val="C00000"/>
                </a:solidFill>
              </a:rPr>
              <a:t>rasch und flexibel auf Veränderungen reagieren</a:t>
            </a:r>
            <a:r>
              <a:rPr lang="de-DE" dirty="0"/>
              <a:t> zu können</a:t>
            </a:r>
          </a:p>
          <a:p>
            <a:r>
              <a:rPr lang="de-DE" dirty="0"/>
              <a:t>Im Zuge der Verbreitung agiler Ansätze der Softwareentwicklung (z.B. </a:t>
            </a:r>
            <a:r>
              <a:rPr lang="de-DE" dirty="0" err="1"/>
              <a:t>Scrum</a:t>
            </a:r>
            <a:r>
              <a:rPr lang="de-DE" dirty="0"/>
              <a:t>) hat man in den 2000er Jahren erkannt, dass auch in </a:t>
            </a:r>
            <a:r>
              <a:rPr lang="de-DE" dirty="0">
                <a:solidFill>
                  <a:srgbClr val="C00000"/>
                </a:solidFill>
              </a:rPr>
              <a:t>allen anderen Unternehmensbereichen Agilität von Vorteil </a:t>
            </a:r>
            <a:r>
              <a:rPr lang="de-DE" dirty="0"/>
              <a:t>sein kann</a:t>
            </a:r>
          </a:p>
          <a:p>
            <a:endParaRPr lang="de-DE" dirty="0"/>
          </a:p>
        </p:txBody>
      </p:sp>
      <p:sp>
        <p:nvSpPr>
          <p:cNvPr id="4" name="Foliennummernplatzhalter 3">
            <a:extLst>
              <a:ext uri="{FF2B5EF4-FFF2-40B4-BE49-F238E27FC236}">
                <a16:creationId xmlns:a16="http://schemas.microsoft.com/office/drawing/2014/main" id="{CC349B90-BA98-1047-81BF-4CF52FF810BF}"/>
              </a:ext>
            </a:extLst>
          </p:cNvPr>
          <p:cNvSpPr>
            <a:spLocks noGrp="1"/>
          </p:cNvSpPr>
          <p:nvPr>
            <p:ph type="sldNum" sz="quarter" idx="12"/>
          </p:nvPr>
        </p:nvSpPr>
        <p:spPr/>
        <p:txBody>
          <a:bodyPr/>
          <a:lstStyle/>
          <a:p>
            <a:fld id="{FC0CC166-4E39-43B8-AB91-BDD1C4C9E224}" type="slidenum">
              <a:rPr lang="de-DE" smtClean="0"/>
              <a:t>38</a:t>
            </a:fld>
            <a:endParaRPr lang="de-DE" dirty="0"/>
          </a:p>
        </p:txBody>
      </p:sp>
      <p:sp>
        <p:nvSpPr>
          <p:cNvPr id="5" name="Rechteck: abgerundete Ecken 4">
            <a:extLst>
              <a:ext uri="{FF2B5EF4-FFF2-40B4-BE49-F238E27FC236}">
                <a16:creationId xmlns:a16="http://schemas.microsoft.com/office/drawing/2014/main" id="{46100225-6499-A94F-A8B5-846CE766B14A}"/>
              </a:ext>
            </a:extLst>
          </p:cNvPr>
          <p:cNvSpPr/>
          <p:nvPr/>
        </p:nvSpPr>
        <p:spPr>
          <a:xfrm>
            <a:off x="1378800" y="1701602"/>
            <a:ext cx="9268406" cy="14401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Der Begriff „Agilität“ stammt vom lateinischen Wort „</a:t>
            </a:r>
            <a:r>
              <a:rPr lang="de-DE" sz="2200" dirty="0" err="1">
                <a:cs typeface="Times New Roman" panose="02020603050405020304" pitchFamily="18" charset="0"/>
              </a:rPr>
              <a:t>agilitas</a:t>
            </a:r>
            <a:r>
              <a:rPr lang="de-DE" sz="2200" dirty="0">
                <a:cs typeface="Times New Roman" panose="02020603050405020304" pitchFamily="18" charset="0"/>
              </a:rPr>
              <a:t>“ ab, was wörtlich übersetzt „Beweglichkeit“ bedeutet. Der von „</a:t>
            </a:r>
            <a:r>
              <a:rPr lang="de-DE" sz="2200" dirty="0" err="1">
                <a:cs typeface="Times New Roman" panose="02020603050405020304" pitchFamily="18" charset="0"/>
              </a:rPr>
              <a:t>agilitas</a:t>
            </a:r>
            <a:r>
              <a:rPr lang="de-DE" sz="2200" dirty="0">
                <a:cs typeface="Times New Roman" panose="02020603050405020304" pitchFamily="18" charset="0"/>
              </a:rPr>
              <a:t>“ abgeleitete Begriff „</a:t>
            </a:r>
            <a:r>
              <a:rPr lang="de-DE" sz="2200" dirty="0" err="1">
                <a:cs typeface="Times New Roman" panose="02020603050405020304" pitchFamily="18" charset="0"/>
              </a:rPr>
              <a:t>agilis</a:t>
            </a:r>
            <a:r>
              <a:rPr lang="de-DE" sz="2200" dirty="0">
                <a:cs typeface="Times New Roman" panose="02020603050405020304" pitchFamily="18" charset="0"/>
              </a:rPr>
              <a:t>“ bedeutet wiederum „gewandt“. </a:t>
            </a:r>
            <a:r>
              <a:rPr lang="de-DE" sz="2200" b="1" dirty="0">
                <a:cs typeface="Times New Roman" panose="02020603050405020304" pitchFamily="18" charset="0"/>
              </a:rPr>
              <a:t>Agil</a:t>
            </a:r>
            <a:r>
              <a:rPr lang="de-DE" sz="2200" dirty="0">
                <a:cs typeface="Times New Roman" panose="02020603050405020304" pitchFamily="18" charset="0"/>
              </a:rPr>
              <a:t> sein bedeutet somit „</a:t>
            </a:r>
            <a:r>
              <a:rPr lang="de-DE" sz="2200" b="1" dirty="0">
                <a:cs typeface="Times New Roman" panose="02020603050405020304" pitchFamily="18" charset="0"/>
              </a:rPr>
              <a:t>beweglich sein</a:t>
            </a:r>
            <a:r>
              <a:rPr lang="de-DE" sz="2200" dirty="0">
                <a:cs typeface="Times New Roman" panose="02020603050405020304" pitchFamily="18" charset="0"/>
              </a:rPr>
              <a:t>“ und „</a:t>
            </a:r>
            <a:r>
              <a:rPr lang="de-DE" sz="2200" b="1" dirty="0">
                <a:cs typeface="Times New Roman" panose="02020603050405020304" pitchFamily="18" charset="0"/>
              </a:rPr>
              <a:t>gewandt sein</a:t>
            </a:r>
            <a:r>
              <a:rPr lang="de-DE" sz="2200" dirty="0">
                <a:cs typeface="Times New Roman" panose="02020603050405020304" pitchFamily="18" charset="0"/>
              </a:rPr>
              <a:t>“. </a:t>
            </a:r>
          </a:p>
        </p:txBody>
      </p:sp>
    </p:spTree>
    <p:extLst>
      <p:ext uri="{BB962C8B-B14F-4D97-AF65-F5344CB8AC3E}">
        <p14:creationId xmlns:p14="http://schemas.microsoft.com/office/powerpoint/2010/main" val="810886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F6392-89E4-414C-A149-3C8D73A0F5D2}"/>
              </a:ext>
            </a:extLst>
          </p:cNvPr>
          <p:cNvSpPr>
            <a:spLocks noGrp="1"/>
          </p:cNvSpPr>
          <p:nvPr>
            <p:ph type="title"/>
          </p:nvPr>
        </p:nvSpPr>
        <p:spPr>
          <a:xfrm>
            <a:off x="1378800" y="612001"/>
            <a:ext cx="6590995" cy="1248289"/>
          </a:xfrm>
        </p:spPr>
        <p:txBody>
          <a:bodyPr/>
          <a:lstStyle/>
          <a:p>
            <a:r>
              <a:rPr lang="de-DE" dirty="0"/>
              <a:t>Agilität: Zielzustand und Erfolgsfaktor der digitalen Transformation</a:t>
            </a:r>
          </a:p>
        </p:txBody>
      </p:sp>
      <p:sp>
        <p:nvSpPr>
          <p:cNvPr id="3" name="Inhaltsplatzhalter 2">
            <a:extLst>
              <a:ext uri="{FF2B5EF4-FFF2-40B4-BE49-F238E27FC236}">
                <a16:creationId xmlns:a16="http://schemas.microsoft.com/office/drawing/2014/main" id="{84072851-624F-7144-BC12-C6C2D2AC180C}"/>
              </a:ext>
            </a:extLst>
          </p:cNvPr>
          <p:cNvSpPr>
            <a:spLocks noGrp="1"/>
          </p:cNvSpPr>
          <p:nvPr>
            <p:ph idx="1"/>
          </p:nvPr>
        </p:nvSpPr>
        <p:spPr/>
        <p:txBody>
          <a:bodyPr/>
          <a:lstStyle/>
          <a:p>
            <a:r>
              <a:rPr lang="de-DE" dirty="0"/>
              <a:t>Charakteristika des Agilitätskonzepts</a:t>
            </a:r>
          </a:p>
          <a:p>
            <a:pPr lvl="1"/>
            <a:r>
              <a:rPr lang="de-DE" dirty="0"/>
              <a:t>Kundenzentrierung</a:t>
            </a:r>
          </a:p>
          <a:p>
            <a:pPr lvl="1"/>
            <a:r>
              <a:rPr lang="de-DE" dirty="0"/>
              <a:t>Iterative Produkt-/ Dienstleistungsentwicklung</a:t>
            </a:r>
          </a:p>
          <a:p>
            <a:pPr lvl="1"/>
            <a:r>
              <a:rPr lang="de-DE" dirty="0"/>
              <a:t>Mitarbeiterzentriertes Führungsverständnis</a:t>
            </a:r>
          </a:p>
          <a:p>
            <a:pPr lvl="1"/>
            <a:r>
              <a:rPr lang="de-DE" dirty="0"/>
              <a:t>Innovationsförderung</a:t>
            </a:r>
          </a:p>
          <a:p>
            <a:pPr lvl="1"/>
            <a:r>
              <a:rPr lang="de-DE" dirty="0"/>
              <a:t>Netzwerkbildung</a:t>
            </a:r>
          </a:p>
          <a:p>
            <a:pPr lvl="1"/>
            <a:r>
              <a:rPr lang="de-DE" dirty="0"/>
              <a:t>Fehlerkultur</a:t>
            </a:r>
          </a:p>
          <a:p>
            <a:pPr lvl="1"/>
            <a:r>
              <a:rPr lang="de-DE" dirty="0"/>
              <a:t>Neue Arbeitsformen</a:t>
            </a:r>
          </a:p>
          <a:p>
            <a:pPr lvl="1"/>
            <a:r>
              <a:rPr lang="de-DE" dirty="0"/>
              <a:t>Transparenz und Dialogbereitschaft</a:t>
            </a:r>
          </a:p>
        </p:txBody>
      </p:sp>
      <p:sp>
        <p:nvSpPr>
          <p:cNvPr id="4" name="Foliennummernplatzhalter 3">
            <a:extLst>
              <a:ext uri="{FF2B5EF4-FFF2-40B4-BE49-F238E27FC236}">
                <a16:creationId xmlns:a16="http://schemas.microsoft.com/office/drawing/2014/main" id="{842116EC-E046-8142-9AC4-4EE5CBE59E71}"/>
              </a:ext>
            </a:extLst>
          </p:cNvPr>
          <p:cNvSpPr>
            <a:spLocks noGrp="1"/>
          </p:cNvSpPr>
          <p:nvPr>
            <p:ph type="sldNum" sz="quarter" idx="12"/>
          </p:nvPr>
        </p:nvSpPr>
        <p:spPr/>
        <p:txBody>
          <a:bodyPr/>
          <a:lstStyle/>
          <a:p>
            <a:fld id="{FC0CC166-4E39-43B8-AB91-BDD1C4C9E224}" type="slidenum">
              <a:rPr lang="de-DE" smtClean="0"/>
              <a:t>39</a:t>
            </a:fld>
            <a:endParaRPr lang="de-DE" dirty="0"/>
          </a:p>
        </p:txBody>
      </p:sp>
    </p:spTree>
    <p:extLst>
      <p:ext uri="{BB962C8B-B14F-4D97-AF65-F5344CB8AC3E}">
        <p14:creationId xmlns:p14="http://schemas.microsoft.com/office/powerpoint/2010/main" val="215780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46D69-D385-D44E-A1C1-23D74B1A3918}"/>
              </a:ext>
            </a:extLst>
          </p:cNvPr>
          <p:cNvSpPr>
            <a:spLocks noGrp="1"/>
          </p:cNvSpPr>
          <p:nvPr>
            <p:ph type="title"/>
          </p:nvPr>
        </p:nvSpPr>
        <p:spPr>
          <a:xfrm>
            <a:off x="1378800" y="612001"/>
            <a:ext cx="7527099" cy="657553"/>
          </a:xfrm>
        </p:spPr>
        <p:txBody>
          <a:bodyPr/>
          <a:lstStyle/>
          <a:p>
            <a:r>
              <a:rPr lang="de-DE" dirty="0"/>
              <a:t>Digitalisierung in Wirtschaft und Gesellschaft</a:t>
            </a:r>
          </a:p>
        </p:txBody>
      </p:sp>
      <p:sp>
        <p:nvSpPr>
          <p:cNvPr id="3" name="Inhaltsplatzhalter 2">
            <a:extLst>
              <a:ext uri="{FF2B5EF4-FFF2-40B4-BE49-F238E27FC236}">
                <a16:creationId xmlns:a16="http://schemas.microsoft.com/office/drawing/2014/main" id="{F2C565AC-DA0C-2147-A41F-E2125DD4AEFA}"/>
              </a:ext>
            </a:extLst>
          </p:cNvPr>
          <p:cNvSpPr>
            <a:spLocks noGrp="1"/>
          </p:cNvSpPr>
          <p:nvPr>
            <p:ph idx="1"/>
          </p:nvPr>
        </p:nvSpPr>
        <p:spPr>
          <a:xfrm>
            <a:off x="1378800" y="2781722"/>
            <a:ext cx="9432000" cy="3456385"/>
          </a:xfrm>
        </p:spPr>
        <p:txBody>
          <a:bodyPr/>
          <a:lstStyle/>
          <a:p>
            <a:r>
              <a:rPr lang="de-DE" dirty="0"/>
              <a:t>Nutzung von digitalen Technologien kann sowohl </a:t>
            </a:r>
            <a:r>
              <a:rPr lang="de-DE" dirty="0">
                <a:solidFill>
                  <a:srgbClr val="C00000"/>
                </a:solidFill>
              </a:rPr>
              <a:t>positive</a:t>
            </a:r>
            <a:r>
              <a:rPr lang="de-DE" dirty="0"/>
              <a:t> als auch </a:t>
            </a:r>
            <a:r>
              <a:rPr lang="de-DE" dirty="0">
                <a:solidFill>
                  <a:srgbClr val="C00000"/>
                </a:solidFill>
              </a:rPr>
              <a:t>negative Konsequenzen </a:t>
            </a:r>
            <a:r>
              <a:rPr lang="de-DE" dirty="0"/>
              <a:t>haben kann</a:t>
            </a:r>
          </a:p>
          <a:p>
            <a:pPr lvl="1"/>
            <a:r>
              <a:rPr lang="de-DE" dirty="0"/>
              <a:t>Verlust der Privatsphäre </a:t>
            </a:r>
          </a:p>
          <a:p>
            <a:pPr lvl="1"/>
            <a:r>
              <a:rPr lang="de-DE" dirty="0"/>
              <a:t>Technostress</a:t>
            </a:r>
          </a:p>
          <a:p>
            <a:pPr lvl="1"/>
            <a:r>
              <a:rPr lang="de-DE" dirty="0"/>
              <a:t>Internetsucht</a:t>
            </a:r>
          </a:p>
          <a:p>
            <a:pPr lvl="1"/>
            <a:r>
              <a:rPr lang="de-DE" dirty="0" err="1"/>
              <a:t>Smartphonesucht</a:t>
            </a:r>
            <a:endParaRPr lang="de-DE" dirty="0"/>
          </a:p>
          <a:p>
            <a:pPr lvl="1"/>
            <a:r>
              <a:rPr lang="de-DE" dirty="0"/>
              <a:t>Arbeitsplatzverlust durch Automatisierung und KI </a:t>
            </a:r>
          </a:p>
          <a:p>
            <a:pPr lvl="1"/>
            <a:r>
              <a:rPr lang="de-DE" dirty="0"/>
              <a:t>Verwundbarkeit bei technischen Störungen </a:t>
            </a:r>
          </a:p>
          <a:p>
            <a:pPr lvl="1"/>
            <a:r>
              <a:rPr lang="de-DE" dirty="0"/>
              <a:t>Cyberattacken</a:t>
            </a:r>
          </a:p>
        </p:txBody>
      </p:sp>
      <p:sp>
        <p:nvSpPr>
          <p:cNvPr id="4" name="Foliennummernplatzhalter 3">
            <a:extLst>
              <a:ext uri="{FF2B5EF4-FFF2-40B4-BE49-F238E27FC236}">
                <a16:creationId xmlns:a16="http://schemas.microsoft.com/office/drawing/2014/main" id="{4AEDE6D0-0558-6B48-B8C6-3B4F0100BE9E}"/>
              </a:ext>
            </a:extLst>
          </p:cNvPr>
          <p:cNvSpPr>
            <a:spLocks noGrp="1"/>
          </p:cNvSpPr>
          <p:nvPr>
            <p:ph type="sldNum" sz="quarter" idx="12"/>
          </p:nvPr>
        </p:nvSpPr>
        <p:spPr/>
        <p:txBody>
          <a:bodyPr/>
          <a:lstStyle/>
          <a:p>
            <a:fld id="{FC0CC166-4E39-43B8-AB91-BDD1C4C9E224}" type="slidenum">
              <a:rPr lang="de-DE" smtClean="0"/>
              <a:t>4</a:t>
            </a:fld>
            <a:endParaRPr lang="de-DE" dirty="0"/>
          </a:p>
        </p:txBody>
      </p:sp>
      <p:sp>
        <p:nvSpPr>
          <p:cNvPr id="5" name="Rechteck: abgerundete Ecken 4">
            <a:extLst>
              <a:ext uri="{FF2B5EF4-FFF2-40B4-BE49-F238E27FC236}">
                <a16:creationId xmlns:a16="http://schemas.microsoft.com/office/drawing/2014/main" id="{FAA13127-0450-F14D-94D1-272ECD636778}"/>
              </a:ext>
            </a:extLst>
          </p:cNvPr>
          <p:cNvSpPr/>
          <p:nvPr/>
        </p:nvSpPr>
        <p:spPr>
          <a:xfrm>
            <a:off x="1365686" y="1485578"/>
            <a:ext cx="9268406"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Gleichzeitig müssen volkswirtschaftliche und gesellschaftliche Aspekte berücksichtigt werden, darunter die Frage nach den Auswirkungen auf Menschen</a:t>
            </a:r>
          </a:p>
        </p:txBody>
      </p:sp>
    </p:spTree>
    <p:extLst>
      <p:ext uri="{BB962C8B-B14F-4D97-AF65-F5344CB8AC3E}">
        <p14:creationId xmlns:p14="http://schemas.microsoft.com/office/powerpoint/2010/main" val="3348483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DC338-317B-7C40-8CA3-F37A84F55143}"/>
              </a:ext>
            </a:extLst>
          </p:cNvPr>
          <p:cNvSpPr>
            <a:spLocks noGrp="1"/>
          </p:cNvSpPr>
          <p:nvPr>
            <p:ph type="title"/>
          </p:nvPr>
        </p:nvSpPr>
        <p:spPr>
          <a:xfrm>
            <a:off x="1378800" y="612001"/>
            <a:ext cx="8535211" cy="1248289"/>
          </a:xfrm>
        </p:spPr>
        <p:txBody>
          <a:bodyPr/>
          <a:lstStyle/>
          <a:p>
            <a:r>
              <a:rPr lang="de-DE" dirty="0"/>
              <a:t>Multikanal- und stationäre Technologien im Handel</a:t>
            </a:r>
          </a:p>
        </p:txBody>
      </p:sp>
      <p:sp>
        <p:nvSpPr>
          <p:cNvPr id="3" name="Inhaltsplatzhalter 2">
            <a:extLst>
              <a:ext uri="{FF2B5EF4-FFF2-40B4-BE49-F238E27FC236}">
                <a16:creationId xmlns:a16="http://schemas.microsoft.com/office/drawing/2014/main" id="{FD8DE7DD-7303-5A4F-89EC-6F746F44789C}"/>
              </a:ext>
            </a:extLst>
          </p:cNvPr>
          <p:cNvSpPr>
            <a:spLocks noGrp="1"/>
          </p:cNvSpPr>
          <p:nvPr>
            <p:ph idx="1"/>
          </p:nvPr>
        </p:nvSpPr>
        <p:spPr>
          <a:xfrm>
            <a:off x="1378800" y="1917626"/>
            <a:ext cx="9432000" cy="3690000"/>
          </a:xfrm>
        </p:spPr>
        <p:txBody>
          <a:bodyPr/>
          <a:lstStyle/>
          <a:p>
            <a:r>
              <a:rPr lang="de-DE" dirty="0"/>
              <a:t>Aufgrund des Erfolgs von Unternehmen wie Amazon oder Zalando formulierten viele Unternehmen das Ziel, selbst auch einen </a:t>
            </a:r>
            <a:r>
              <a:rPr lang="de-DE" dirty="0">
                <a:solidFill>
                  <a:srgbClr val="C00000"/>
                </a:solidFill>
              </a:rPr>
              <a:t>Online-Vertriebskanal </a:t>
            </a:r>
            <a:r>
              <a:rPr lang="de-DE" dirty="0"/>
              <a:t>aufzubauen</a:t>
            </a:r>
          </a:p>
        </p:txBody>
      </p:sp>
      <p:sp>
        <p:nvSpPr>
          <p:cNvPr id="4" name="Foliennummernplatzhalter 3">
            <a:extLst>
              <a:ext uri="{FF2B5EF4-FFF2-40B4-BE49-F238E27FC236}">
                <a16:creationId xmlns:a16="http://schemas.microsoft.com/office/drawing/2014/main" id="{C65D9E9A-C2EF-3646-BB44-6E9BFE3BBA8E}"/>
              </a:ext>
            </a:extLst>
          </p:cNvPr>
          <p:cNvSpPr>
            <a:spLocks noGrp="1"/>
          </p:cNvSpPr>
          <p:nvPr>
            <p:ph type="sldNum" sz="quarter" idx="12"/>
          </p:nvPr>
        </p:nvSpPr>
        <p:spPr/>
        <p:txBody>
          <a:bodyPr/>
          <a:lstStyle/>
          <a:p>
            <a:fld id="{FC0CC166-4E39-43B8-AB91-BDD1C4C9E224}" type="slidenum">
              <a:rPr lang="de-DE" smtClean="0"/>
              <a:t>40</a:t>
            </a:fld>
            <a:endParaRPr lang="de-DE" dirty="0"/>
          </a:p>
        </p:txBody>
      </p:sp>
      <p:sp>
        <p:nvSpPr>
          <p:cNvPr id="5" name="Inhaltsplatzhalter 2">
            <a:extLst>
              <a:ext uri="{FF2B5EF4-FFF2-40B4-BE49-F238E27FC236}">
                <a16:creationId xmlns:a16="http://schemas.microsoft.com/office/drawing/2014/main" id="{59F0708A-76B3-984E-A3CC-585F7F0AAEF1}"/>
              </a:ext>
            </a:extLst>
          </p:cNvPr>
          <p:cNvSpPr txBox="1">
            <a:spLocks/>
          </p:cNvSpPr>
          <p:nvPr/>
        </p:nvSpPr>
        <p:spPr>
          <a:xfrm>
            <a:off x="1378800" y="4116014"/>
            <a:ext cx="9432000" cy="1834060"/>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Konsumentinnen bevorzugen somit die </a:t>
            </a:r>
            <a:r>
              <a:rPr lang="de-DE" dirty="0">
                <a:solidFill>
                  <a:srgbClr val="C00000"/>
                </a:solidFill>
              </a:rPr>
              <a:t>Multikanal-Interaktion</a:t>
            </a:r>
            <a:r>
              <a:rPr lang="de-DE" dirty="0"/>
              <a:t> beim Kontakt mit Unternehmen</a:t>
            </a:r>
          </a:p>
          <a:p>
            <a:pPr lvl="1"/>
            <a:r>
              <a:rPr lang="de-DE" dirty="0"/>
              <a:t>D. h., dass im Idealfall die Kontaktpunkte aus Kundensicht über verschiedene Prozessschritte hinweg (z. B. vor, während und nach dem Kauf) frei gestaltbar sind</a:t>
            </a:r>
          </a:p>
        </p:txBody>
      </p:sp>
      <p:sp>
        <p:nvSpPr>
          <p:cNvPr id="6" name="Rechteck: abgerundete Ecken 4">
            <a:extLst>
              <a:ext uri="{FF2B5EF4-FFF2-40B4-BE49-F238E27FC236}">
                <a16:creationId xmlns:a16="http://schemas.microsoft.com/office/drawing/2014/main" id="{A41BC51A-BF83-B24D-B86F-EAED71A2904B}"/>
              </a:ext>
            </a:extLst>
          </p:cNvPr>
          <p:cNvSpPr/>
          <p:nvPr/>
        </p:nvSpPr>
        <p:spPr>
          <a:xfrm>
            <a:off x="1378800" y="3069754"/>
            <a:ext cx="9268406" cy="81974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cs typeface="Times New Roman" panose="02020603050405020304" pitchFamily="18" charset="0"/>
              </a:rPr>
              <a:t>Empirische Evidenz zeigt jedoch, dass eine ausgeprägte konsumentenseitige Präferenz für </a:t>
            </a:r>
            <a:r>
              <a:rPr lang="de-DE" sz="2200" b="1" dirty="0">
                <a:cs typeface="Times New Roman" panose="02020603050405020304" pitchFamily="18" charset="0"/>
              </a:rPr>
              <a:t>hybride Einkaufsmodelle</a:t>
            </a:r>
            <a:r>
              <a:rPr lang="de-DE" sz="2200" dirty="0">
                <a:cs typeface="Times New Roman" panose="02020603050405020304" pitchFamily="18" charset="0"/>
              </a:rPr>
              <a:t> besteht</a:t>
            </a:r>
          </a:p>
        </p:txBody>
      </p:sp>
    </p:spTree>
    <p:extLst>
      <p:ext uri="{BB962C8B-B14F-4D97-AF65-F5344CB8AC3E}">
        <p14:creationId xmlns:p14="http://schemas.microsoft.com/office/powerpoint/2010/main" val="2014376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E4F28-D6F9-BE4D-9953-6A89F8B50454}"/>
              </a:ext>
            </a:extLst>
          </p:cNvPr>
          <p:cNvSpPr>
            <a:spLocks noGrp="1"/>
          </p:cNvSpPr>
          <p:nvPr>
            <p:ph type="title"/>
          </p:nvPr>
        </p:nvSpPr>
        <p:spPr/>
        <p:txBody>
          <a:bodyPr/>
          <a:lstStyle/>
          <a:p>
            <a:r>
              <a:rPr lang="de-DE" dirty="0"/>
              <a:t>Beispiel </a:t>
            </a:r>
          </a:p>
        </p:txBody>
      </p:sp>
      <p:sp>
        <p:nvSpPr>
          <p:cNvPr id="3" name="Inhaltsplatzhalter 2">
            <a:extLst>
              <a:ext uri="{FF2B5EF4-FFF2-40B4-BE49-F238E27FC236}">
                <a16:creationId xmlns:a16="http://schemas.microsoft.com/office/drawing/2014/main" id="{F13ADCD8-DFAD-D144-A157-261E4B9465CD}"/>
              </a:ext>
            </a:extLst>
          </p:cNvPr>
          <p:cNvSpPr>
            <a:spLocks noGrp="1"/>
          </p:cNvSpPr>
          <p:nvPr>
            <p:ph idx="1"/>
          </p:nvPr>
        </p:nvSpPr>
        <p:spPr>
          <a:xfrm>
            <a:off x="1378800" y="1773610"/>
            <a:ext cx="9432000" cy="3690000"/>
          </a:xfrm>
        </p:spPr>
        <p:txBody>
          <a:bodyPr/>
          <a:lstStyle/>
          <a:p>
            <a:r>
              <a:rPr lang="de-DE" dirty="0"/>
              <a:t>Eine Kundin erfährt auf ihrem Smartphone über eine Werbung in den sozialen Medien von einem neuen Designerkleid, kommt über das Anklicken der Werbung auf den unternehmenseigenen Online-Shop, wo sie sich informiert</a:t>
            </a:r>
          </a:p>
          <a:p>
            <a:r>
              <a:rPr lang="de-DE" dirty="0"/>
              <a:t>Danach besucht sie ein nahe gelegenes Geschäft, um das Kleid anzuprobieren; sie kauft das Kleid</a:t>
            </a:r>
          </a:p>
          <a:p>
            <a:r>
              <a:rPr lang="de-DE" dirty="0"/>
              <a:t>Nach einigen Tagen öffnet sich eine Naht des Kleides und die Kundin ruft umgehend im Store an</a:t>
            </a:r>
          </a:p>
          <a:p>
            <a:r>
              <a:rPr lang="de-DE" dirty="0"/>
              <a:t>Das Unternehmen lässt das Kleid noch am selben Tag abholen, korrigiert die Naht und am nächsten Tag erhält die Kundin ihr Kleid wieder</a:t>
            </a:r>
          </a:p>
        </p:txBody>
      </p:sp>
      <p:sp>
        <p:nvSpPr>
          <p:cNvPr id="4" name="Foliennummernplatzhalter 3">
            <a:extLst>
              <a:ext uri="{FF2B5EF4-FFF2-40B4-BE49-F238E27FC236}">
                <a16:creationId xmlns:a16="http://schemas.microsoft.com/office/drawing/2014/main" id="{8CBDD3BC-3E83-6441-8053-93D90F0B1C65}"/>
              </a:ext>
            </a:extLst>
          </p:cNvPr>
          <p:cNvSpPr>
            <a:spLocks noGrp="1"/>
          </p:cNvSpPr>
          <p:nvPr>
            <p:ph type="sldNum" sz="quarter" idx="12"/>
          </p:nvPr>
        </p:nvSpPr>
        <p:spPr/>
        <p:txBody>
          <a:bodyPr/>
          <a:lstStyle/>
          <a:p>
            <a:fld id="{FC0CC166-4E39-43B8-AB91-BDD1C4C9E224}" type="slidenum">
              <a:rPr lang="de-DE" smtClean="0"/>
              <a:t>41</a:t>
            </a:fld>
            <a:endParaRPr lang="de-DE" dirty="0"/>
          </a:p>
        </p:txBody>
      </p:sp>
    </p:spTree>
    <p:extLst>
      <p:ext uri="{BB962C8B-B14F-4D97-AF65-F5344CB8AC3E}">
        <p14:creationId xmlns:p14="http://schemas.microsoft.com/office/powerpoint/2010/main" val="2836863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3978C99-B8F1-B147-8F8C-269E332B8B7E}"/>
              </a:ext>
            </a:extLst>
          </p:cNvPr>
          <p:cNvSpPr>
            <a:spLocks noGrp="1"/>
          </p:cNvSpPr>
          <p:nvPr>
            <p:ph idx="1"/>
          </p:nvPr>
        </p:nvSpPr>
        <p:spPr>
          <a:xfrm>
            <a:off x="1378800" y="3690168"/>
            <a:ext cx="9432000" cy="1755850"/>
          </a:xfrm>
        </p:spPr>
        <p:txBody>
          <a:bodyPr/>
          <a:lstStyle/>
          <a:p>
            <a:r>
              <a:rPr lang="de-DE" dirty="0"/>
              <a:t>Digitalisierung im Handel geht mit einem </a:t>
            </a:r>
            <a:r>
              <a:rPr lang="de-DE" dirty="0">
                <a:solidFill>
                  <a:srgbClr val="C00000"/>
                </a:solidFill>
              </a:rPr>
              <a:t>Mehr an digitalen Technologien im stationären Handel</a:t>
            </a:r>
            <a:r>
              <a:rPr lang="de-DE" dirty="0"/>
              <a:t> einher</a:t>
            </a:r>
          </a:p>
          <a:p>
            <a:pPr lvl="1"/>
            <a:r>
              <a:rPr lang="de-DE" dirty="0" err="1"/>
              <a:t>Stieninger</a:t>
            </a:r>
            <a:r>
              <a:rPr lang="de-DE" dirty="0"/>
              <a:t> et al. beschreiben verschiedene Anwendungsmöglichkeiten digitaler Technologien im stationären Einzelhandel und gliedern diese in Verkaufsphasen</a:t>
            </a:r>
          </a:p>
        </p:txBody>
      </p:sp>
      <p:sp>
        <p:nvSpPr>
          <p:cNvPr id="4" name="Foliennummernplatzhalter 3">
            <a:extLst>
              <a:ext uri="{FF2B5EF4-FFF2-40B4-BE49-F238E27FC236}">
                <a16:creationId xmlns:a16="http://schemas.microsoft.com/office/drawing/2014/main" id="{0AF94ABB-A5AB-274A-A6E0-4DDEE8AB468C}"/>
              </a:ext>
            </a:extLst>
          </p:cNvPr>
          <p:cNvSpPr>
            <a:spLocks noGrp="1"/>
          </p:cNvSpPr>
          <p:nvPr>
            <p:ph type="sldNum" sz="quarter" idx="12"/>
          </p:nvPr>
        </p:nvSpPr>
        <p:spPr/>
        <p:txBody>
          <a:bodyPr/>
          <a:lstStyle/>
          <a:p>
            <a:fld id="{FC0CC166-4E39-43B8-AB91-BDD1C4C9E224}" type="slidenum">
              <a:rPr lang="de-DE" smtClean="0"/>
              <a:t>42</a:t>
            </a:fld>
            <a:endParaRPr lang="de-DE" dirty="0"/>
          </a:p>
        </p:txBody>
      </p:sp>
      <p:sp>
        <p:nvSpPr>
          <p:cNvPr id="5" name="Titel 1">
            <a:extLst>
              <a:ext uri="{FF2B5EF4-FFF2-40B4-BE49-F238E27FC236}">
                <a16:creationId xmlns:a16="http://schemas.microsoft.com/office/drawing/2014/main" id="{20BE86FC-D8A4-3743-87CF-070B241FA7B6}"/>
              </a:ext>
            </a:extLst>
          </p:cNvPr>
          <p:cNvSpPr>
            <a:spLocks noGrp="1"/>
          </p:cNvSpPr>
          <p:nvPr>
            <p:ph type="title"/>
          </p:nvPr>
        </p:nvSpPr>
        <p:spPr>
          <a:xfrm>
            <a:off x="1378800" y="612001"/>
            <a:ext cx="8535211" cy="1248289"/>
          </a:xfrm>
        </p:spPr>
        <p:txBody>
          <a:bodyPr/>
          <a:lstStyle/>
          <a:p>
            <a:r>
              <a:rPr lang="de-DE" dirty="0" err="1"/>
              <a:t>Omni</a:t>
            </a:r>
            <a:r>
              <a:rPr lang="de-DE" dirty="0"/>
              <a:t>-Channel und </a:t>
            </a:r>
            <a:r>
              <a:rPr lang="de-DE" dirty="0" err="1"/>
              <a:t>Instore</a:t>
            </a:r>
            <a:r>
              <a:rPr lang="de-DE" dirty="0"/>
              <a:t>-Technologien im Handel</a:t>
            </a:r>
          </a:p>
        </p:txBody>
      </p:sp>
      <p:sp>
        <p:nvSpPr>
          <p:cNvPr id="6" name="Rechteck: abgerundete Ecken 4">
            <a:extLst>
              <a:ext uri="{FF2B5EF4-FFF2-40B4-BE49-F238E27FC236}">
                <a16:creationId xmlns:a16="http://schemas.microsoft.com/office/drawing/2014/main" id="{E6CE5BE8-ED64-F54F-AE79-DDD739DAC4EE}"/>
              </a:ext>
            </a:extLst>
          </p:cNvPr>
          <p:cNvSpPr/>
          <p:nvPr/>
        </p:nvSpPr>
        <p:spPr>
          <a:xfrm>
            <a:off x="1378800" y="1845618"/>
            <a:ext cx="9268406" cy="17558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b="1" dirty="0" err="1">
                <a:cs typeface="Times New Roman" panose="02020603050405020304" pitchFamily="18" charset="0"/>
              </a:rPr>
              <a:t>Disruption</a:t>
            </a:r>
            <a:r>
              <a:rPr lang="de-DE" sz="2200" b="1" dirty="0">
                <a:cs typeface="Times New Roman" panose="02020603050405020304" pitchFamily="18" charset="0"/>
              </a:rPr>
              <a:t> im Handel </a:t>
            </a:r>
            <a:r>
              <a:rPr lang="de-DE" sz="2200" dirty="0">
                <a:cs typeface="Times New Roman" panose="02020603050405020304" pitchFamily="18" charset="0"/>
              </a:rPr>
              <a:t>bezeichnet somit nicht nur den Wandel von offline zu online (z. B. Einrichtung eines eigenen Online-Shops), sondern insbesondere auch das </a:t>
            </a:r>
            <a:r>
              <a:rPr lang="de-DE" sz="2200" b="1" dirty="0">
                <a:cs typeface="Times New Roman" panose="02020603050405020304" pitchFamily="18" charset="0"/>
              </a:rPr>
              <a:t>Schaffen von Multikanalmöglichkeiten</a:t>
            </a:r>
            <a:r>
              <a:rPr lang="de-DE" sz="2200" dirty="0">
                <a:cs typeface="Times New Roman" panose="02020603050405020304" pitchFamily="18" charset="0"/>
              </a:rPr>
              <a:t>, insbesondere deshalb, weil dies aus </a:t>
            </a:r>
            <a:r>
              <a:rPr lang="de-DE" sz="2200" b="1" dirty="0">
                <a:cs typeface="Times New Roman" panose="02020603050405020304" pitchFamily="18" charset="0"/>
              </a:rPr>
              <a:t>Kundensicht größtmögliche Flexibilität eröffnet </a:t>
            </a:r>
            <a:r>
              <a:rPr lang="de-DE" sz="2200" dirty="0">
                <a:cs typeface="Times New Roman" panose="02020603050405020304" pitchFamily="18" charset="0"/>
              </a:rPr>
              <a:t>und somit </a:t>
            </a:r>
            <a:r>
              <a:rPr lang="de-DE" sz="2200" b="1" dirty="0">
                <a:cs typeface="Times New Roman" panose="02020603050405020304" pitchFamily="18" charset="0"/>
              </a:rPr>
              <a:t>nutzenerhöhend</a:t>
            </a:r>
            <a:r>
              <a:rPr lang="de-DE" sz="2200" dirty="0">
                <a:cs typeface="Times New Roman" panose="02020603050405020304" pitchFamily="18" charset="0"/>
              </a:rPr>
              <a:t> wirkt</a:t>
            </a:r>
          </a:p>
        </p:txBody>
      </p:sp>
    </p:spTree>
    <p:extLst>
      <p:ext uri="{BB962C8B-B14F-4D97-AF65-F5344CB8AC3E}">
        <p14:creationId xmlns:p14="http://schemas.microsoft.com/office/powerpoint/2010/main" val="1934985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8BB5528-3473-FE49-9CBE-165ABAC19FB5}"/>
              </a:ext>
            </a:extLst>
          </p:cNvPr>
          <p:cNvSpPr>
            <a:spLocks noGrp="1"/>
          </p:cNvSpPr>
          <p:nvPr>
            <p:ph idx="1"/>
          </p:nvPr>
        </p:nvSpPr>
        <p:spPr>
          <a:xfrm>
            <a:off x="1378800" y="2277666"/>
            <a:ext cx="9432000" cy="4392488"/>
          </a:xfrm>
        </p:spPr>
        <p:txBody>
          <a:bodyPr/>
          <a:lstStyle/>
          <a:p>
            <a:r>
              <a:rPr lang="de-DE" dirty="0"/>
              <a:t>Der Einsatz der Technologien soll die Kundenerlebnisse (Customer Experience) verbessern</a:t>
            </a:r>
          </a:p>
          <a:p>
            <a:r>
              <a:rPr lang="de-DE" dirty="0"/>
              <a:t>Vorkaufsphase</a:t>
            </a:r>
          </a:p>
          <a:p>
            <a:pPr lvl="1"/>
            <a:r>
              <a:rPr lang="de-DE" dirty="0"/>
              <a:t>Smart </a:t>
            </a:r>
            <a:r>
              <a:rPr lang="de-DE" dirty="0" err="1"/>
              <a:t>Mirrors</a:t>
            </a:r>
            <a:r>
              <a:rPr lang="de-DE" dirty="0"/>
              <a:t>, smarte Umkleidekabinen</a:t>
            </a:r>
          </a:p>
          <a:p>
            <a:r>
              <a:rPr lang="de-DE" dirty="0"/>
              <a:t>Kaufphase</a:t>
            </a:r>
          </a:p>
          <a:p>
            <a:pPr lvl="1"/>
            <a:r>
              <a:rPr lang="de-DE" dirty="0"/>
              <a:t>Smarte Einkaufswagen </a:t>
            </a:r>
          </a:p>
          <a:p>
            <a:r>
              <a:rPr lang="de-DE" dirty="0"/>
              <a:t>Nachkaufphase</a:t>
            </a:r>
          </a:p>
          <a:p>
            <a:pPr lvl="1"/>
            <a:r>
              <a:rPr lang="de-DE" dirty="0"/>
              <a:t>Virtuelle Serviceassistenten</a:t>
            </a:r>
          </a:p>
          <a:p>
            <a:pPr lvl="1"/>
            <a:r>
              <a:rPr lang="de-DE" dirty="0"/>
              <a:t>Virtuelle Nachbetreuung der Kundinnen</a:t>
            </a:r>
          </a:p>
          <a:p>
            <a:r>
              <a:rPr lang="de-DE" dirty="0"/>
              <a:t>Aus </a:t>
            </a:r>
            <a:r>
              <a:rPr lang="de-DE" dirty="0">
                <a:solidFill>
                  <a:srgbClr val="C00000"/>
                </a:solidFill>
              </a:rPr>
              <a:t>Unternehmenssicht</a:t>
            </a:r>
            <a:r>
              <a:rPr lang="de-DE" dirty="0"/>
              <a:t> liegt das </a:t>
            </a:r>
            <a:r>
              <a:rPr lang="de-DE" dirty="0">
                <a:solidFill>
                  <a:srgbClr val="C00000"/>
                </a:solidFill>
              </a:rPr>
              <a:t>Potenzial von stationären Technologien </a:t>
            </a:r>
            <a:r>
              <a:rPr lang="de-DE" dirty="0"/>
              <a:t>darin, dass wesentliche Organisationsziele günstig beeinflusst werden</a:t>
            </a:r>
          </a:p>
          <a:p>
            <a:endParaRPr lang="de-DE" dirty="0"/>
          </a:p>
          <a:p>
            <a:endParaRPr lang="de-DE" dirty="0"/>
          </a:p>
        </p:txBody>
      </p:sp>
      <p:sp>
        <p:nvSpPr>
          <p:cNvPr id="4" name="Foliennummernplatzhalter 3">
            <a:extLst>
              <a:ext uri="{FF2B5EF4-FFF2-40B4-BE49-F238E27FC236}">
                <a16:creationId xmlns:a16="http://schemas.microsoft.com/office/drawing/2014/main" id="{32E35F1C-3D07-134F-A589-599C79921274}"/>
              </a:ext>
            </a:extLst>
          </p:cNvPr>
          <p:cNvSpPr>
            <a:spLocks noGrp="1"/>
          </p:cNvSpPr>
          <p:nvPr>
            <p:ph type="sldNum" sz="quarter" idx="12"/>
          </p:nvPr>
        </p:nvSpPr>
        <p:spPr/>
        <p:txBody>
          <a:bodyPr/>
          <a:lstStyle/>
          <a:p>
            <a:fld id="{FC0CC166-4E39-43B8-AB91-BDD1C4C9E224}" type="slidenum">
              <a:rPr lang="de-DE" smtClean="0"/>
              <a:t>43</a:t>
            </a:fld>
            <a:endParaRPr lang="de-DE" dirty="0"/>
          </a:p>
        </p:txBody>
      </p:sp>
      <p:sp>
        <p:nvSpPr>
          <p:cNvPr id="5" name="Titel 1">
            <a:extLst>
              <a:ext uri="{FF2B5EF4-FFF2-40B4-BE49-F238E27FC236}">
                <a16:creationId xmlns:a16="http://schemas.microsoft.com/office/drawing/2014/main" id="{880F2A8B-EBF3-C44A-8B26-F03D82F89C61}"/>
              </a:ext>
            </a:extLst>
          </p:cNvPr>
          <p:cNvSpPr>
            <a:spLocks noGrp="1"/>
          </p:cNvSpPr>
          <p:nvPr>
            <p:ph type="title"/>
          </p:nvPr>
        </p:nvSpPr>
        <p:spPr>
          <a:xfrm>
            <a:off x="1378800" y="612001"/>
            <a:ext cx="8535211" cy="1248289"/>
          </a:xfrm>
        </p:spPr>
        <p:txBody>
          <a:bodyPr/>
          <a:lstStyle/>
          <a:p>
            <a:r>
              <a:rPr lang="de-DE" dirty="0" err="1"/>
              <a:t>Omni</a:t>
            </a:r>
            <a:r>
              <a:rPr lang="de-DE" dirty="0"/>
              <a:t>-Channel und </a:t>
            </a:r>
            <a:r>
              <a:rPr lang="de-DE" dirty="0" err="1"/>
              <a:t>Instore</a:t>
            </a:r>
            <a:r>
              <a:rPr lang="de-DE" dirty="0"/>
              <a:t>-Technologien im Handel</a:t>
            </a:r>
          </a:p>
        </p:txBody>
      </p:sp>
      <p:sp>
        <p:nvSpPr>
          <p:cNvPr id="6" name="Rechteck: abgerundete Ecken 4">
            <a:extLst>
              <a:ext uri="{FF2B5EF4-FFF2-40B4-BE49-F238E27FC236}">
                <a16:creationId xmlns:a16="http://schemas.microsoft.com/office/drawing/2014/main" id="{8AB3187A-95D6-DE42-83A7-5F282CB573D8}"/>
              </a:ext>
            </a:extLst>
          </p:cNvPr>
          <p:cNvSpPr/>
          <p:nvPr/>
        </p:nvSpPr>
        <p:spPr>
          <a:xfrm>
            <a:off x="1378800" y="1413570"/>
            <a:ext cx="9268406" cy="79208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b="1" dirty="0">
                <a:cs typeface="Times New Roman" panose="02020603050405020304" pitchFamily="18" charset="0"/>
              </a:rPr>
              <a:t>In-Store-Technologien</a:t>
            </a:r>
            <a:r>
              <a:rPr lang="de-DE" sz="2200" dirty="0">
                <a:cs typeface="Times New Roman" panose="02020603050405020304" pitchFamily="18" charset="0"/>
              </a:rPr>
              <a:t> dienen der Unterstützung von Kundinnen, während sich diese im Geschäft aufhalten </a:t>
            </a:r>
          </a:p>
        </p:txBody>
      </p:sp>
    </p:spTree>
    <p:extLst>
      <p:ext uri="{BB962C8B-B14F-4D97-AF65-F5344CB8AC3E}">
        <p14:creationId xmlns:p14="http://schemas.microsoft.com/office/powerpoint/2010/main" val="4228593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25654-4AA9-DF41-BEEB-5CBF2F4FF182}"/>
              </a:ext>
            </a:extLst>
          </p:cNvPr>
          <p:cNvSpPr>
            <a:spLocks noGrp="1"/>
          </p:cNvSpPr>
          <p:nvPr>
            <p:ph type="title"/>
          </p:nvPr>
        </p:nvSpPr>
        <p:spPr>
          <a:xfrm>
            <a:off x="1378800" y="612001"/>
            <a:ext cx="8175171" cy="1248289"/>
          </a:xfrm>
        </p:spPr>
        <p:txBody>
          <a:bodyPr/>
          <a:lstStyle/>
          <a:p>
            <a:r>
              <a:rPr lang="de-DE" dirty="0"/>
              <a:t>Anwendungsmöglichkeiten digitaler Technologien im stationären Einzelhandel</a:t>
            </a:r>
          </a:p>
        </p:txBody>
      </p:sp>
      <p:pic>
        <p:nvPicPr>
          <p:cNvPr id="6" name="Inhaltsplatzhalter 5" descr="Ein Bild, das Text, Screenshot, Zahl, Karte Menü enthält.&#10;&#10;Automatisch generierte Beschreibung">
            <a:extLst>
              <a:ext uri="{FF2B5EF4-FFF2-40B4-BE49-F238E27FC236}">
                <a16:creationId xmlns:a16="http://schemas.microsoft.com/office/drawing/2014/main" id="{7346D0F2-2DAD-D846-87AC-83CF2A05B9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3824"/>
          <a:stretch/>
        </p:blipFill>
        <p:spPr>
          <a:xfrm>
            <a:off x="1867973" y="1773610"/>
            <a:ext cx="8459228" cy="4325621"/>
          </a:xfrm>
        </p:spPr>
      </p:pic>
      <p:sp>
        <p:nvSpPr>
          <p:cNvPr id="4" name="Foliennummernplatzhalter 3">
            <a:extLst>
              <a:ext uri="{FF2B5EF4-FFF2-40B4-BE49-F238E27FC236}">
                <a16:creationId xmlns:a16="http://schemas.microsoft.com/office/drawing/2014/main" id="{83415FC2-7798-9D44-9EE9-7B8398528A5F}"/>
              </a:ext>
            </a:extLst>
          </p:cNvPr>
          <p:cNvSpPr>
            <a:spLocks noGrp="1"/>
          </p:cNvSpPr>
          <p:nvPr>
            <p:ph type="sldNum" sz="quarter" idx="12"/>
          </p:nvPr>
        </p:nvSpPr>
        <p:spPr/>
        <p:txBody>
          <a:bodyPr/>
          <a:lstStyle/>
          <a:p>
            <a:fld id="{FC0CC166-4E39-43B8-AB91-BDD1C4C9E224}" type="slidenum">
              <a:rPr lang="de-DE" smtClean="0"/>
              <a:t>44</a:t>
            </a:fld>
            <a:endParaRPr lang="de-DE" dirty="0"/>
          </a:p>
        </p:txBody>
      </p:sp>
    </p:spTree>
    <p:extLst>
      <p:ext uri="{BB962C8B-B14F-4D97-AF65-F5344CB8AC3E}">
        <p14:creationId xmlns:p14="http://schemas.microsoft.com/office/powerpoint/2010/main" val="2384845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25654-4AA9-DF41-BEEB-5CBF2F4FF182}"/>
              </a:ext>
            </a:extLst>
          </p:cNvPr>
          <p:cNvSpPr>
            <a:spLocks noGrp="1"/>
          </p:cNvSpPr>
          <p:nvPr>
            <p:ph type="title"/>
          </p:nvPr>
        </p:nvSpPr>
        <p:spPr>
          <a:xfrm>
            <a:off x="1378800" y="612001"/>
            <a:ext cx="8175171" cy="1248289"/>
          </a:xfrm>
        </p:spPr>
        <p:txBody>
          <a:bodyPr/>
          <a:lstStyle/>
          <a:p>
            <a:r>
              <a:rPr lang="de-DE" dirty="0"/>
              <a:t>Anwendungsmöglichkeiten digitaler Technologien im stationären Einzelhandel</a:t>
            </a:r>
          </a:p>
        </p:txBody>
      </p:sp>
      <p:sp>
        <p:nvSpPr>
          <p:cNvPr id="4" name="Foliennummernplatzhalter 3">
            <a:extLst>
              <a:ext uri="{FF2B5EF4-FFF2-40B4-BE49-F238E27FC236}">
                <a16:creationId xmlns:a16="http://schemas.microsoft.com/office/drawing/2014/main" id="{83415FC2-7798-9D44-9EE9-7B8398528A5F}"/>
              </a:ext>
            </a:extLst>
          </p:cNvPr>
          <p:cNvSpPr>
            <a:spLocks noGrp="1"/>
          </p:cNvSpPr>
          <p:nvPr>
            <p:ph type="sldNum" sz="quarter" idx="12"/>
          </p:nvPr>
        </p:nvSpPr>
        <p:spPr/>
        <p:txBody>
          <a:bodyPr/>
          <a:lstStyle/>
          <a:p>
            <a:fld id="{FC0CC166-4E39-43B8-AB91-BDD1C4C9E224}" type="slidenum">
              <a:rPr lang="de-DE" smtClean="0"/>
              <a:t>45</a:t>
            </a:fld>
            <a:endParaRPr lang="de-DE" dirty="0"/>
          </a:p>
        </p:txBody>
      </p:sp>
      <p:pic>
        <p:nvPicPr>
          <p:cNvPr id="7" name="Inhaltsplatzhalter 5" descr="Ein Bild, das Text, Screenshot, Zahl, Karte Menü enthält.&#10;&#10;Automatisch generierte Beschreibung">
            <a:extLst>
              <a:ext uri="{FF2B5EF4-FFF2-40B4-BE49-F238E27FC236}">
                <a16:creationId xmlns:a16="http://schemas.microsoft.com/office/drawing/2014/main" id="{25BFAFD7-8370-E046-BE4A-769FC60130F6}"/>
              </a:ext>
            </a:extLst>
          </p:cNvPr>
          <p:cNvPicPr>
            <a:picLocks noChangeAspect="1"/>
          </p:cNvPicPr>
          <p:nvPr/>
        </p:nvPicPr>
        <p:blipFill rotWithShape="1">
          <a:blip r:embed="rId2">
            <a:extLst>
              <a:ext uri="{28A0092B-C50C-407E-A947-70E740481C1C}">
                <a14:useLocalDpi xmlns:a14="http://schemas.microsoft.com/office/drawing/2010/main" val="0"/>
              </a:ext>
            </a:extLst>
          </a:blip>
          <a:srcRect t="45679" b="3260"/>
          <a:stretch/>
        </p:blipFill>
        <p:spPr>
          <a:xfrm>
            <a:off x="2353171" y="1882524"/>
            <a:ext cx="7848872" cy="4438124"/>
          </a:xfrm>
          <a:prstGeom prst="rect">
            <a:avLst/>
          </a:prstGeom>
        </p:spPr>
      </p:pic>
      <p:pic>
        <p:nvPicPr>
          <p:cNvPr id="8" name="Inhaltsplatzhalter 5" descr="Ein Bild, das Text, Screenshot, Zahl, Karte Menü enthält.&#10;&#10;Automatisch generierte Beschreibung">
            <a:extLst>
              <a:ext uri="{FF2B5EF4-FFF2-40B4-BE49-F238E27FC236}">
                <a16:creationId xmlns:a16="http://schemas.microsoft.com/office/drawing/2014/main" id="{405A2EE8-9F46-1347-A525-6A015FFA82CF}"/>
              </a:ext>
            </a:extLst>
          </p:cNvPr>
          <p:cNvPicPr>
            <a:picLocks noChangeAspect="1"/>
          </p:cNvPicPr>
          <p:nvPr/>
        </p:nvPicPr>
        <p:blipFill rotWithShape="1">
          <a:blip r:embed="rId2">
            <a:extLst>
              <a:ext uri="{28A0092B-C50C-407E-A947-70E740481C1C}">
                <a14:useLocalDpi xmlns:a14="http://schemas.microsoft.com/office/drawing/2010/main" val="0"/>
              </a:ext>
            </a:extLst>
          </a:blip>
          <a:srcRect b="96862"/>
          <a:stretch/>
        </p:blipFill>
        <p:spPr>
          <a:xfrm>
            <a:off x="2353171" y="1609776"/>
            <a:ext cx="7848872" cy="272748"/>
          </a:xfrm>
          <a:prstGeom prst="rect">
            <a:avLst/>
          </a:prstGeom>
        </p:spPr>
      </p:pic>
    </p:spTree>
    <p:extLst>
      <p:ext uri="{BB962C8B-B14F-4D97-AF65-F5344CB8AC3E}">
        <p14:creationId xmlns:p14="http://schemas.microsoft.com/office/powerpoint/2010/main" val="1313792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DDDD7-B346-0E49-B0B0-35AEA0F043C6}"/>
              </a:ext>
            </a:extLst>
          </p:cNvPr>
          <p:cNvSpPr>
            <a:spLocks noGrp="1"/>
          </p:cNvSpPr>
          <p:nvPr>
            <p:ph type="title"/>
          </p:nvPr>
        </p:nvSpPr>
        <p:spPr/>
        <p:txBody>
          <a:bodyPr/>
          <a:lstStyle/>
          <a:p>
            <a:r>
              <a:rPr lang="de-DE" dirty="0"/>
              <a:t>Digitale Plattformen</a:t>
            </a:r>
          </a:p>
        </p:txBody>
      </p:sp>
      <p:sp>
        <p:nvSpPr>
          <p:cNvPr id="3" name="Inhaltsplatzhalter 2">
            <a:extLst>
              <a:ext uri="{FF2B5EF4-FFF2-40B4-BE49-F238E27FC236}">
                <a16:creationId xmlns:a16="http://schemas.microsoft.com/office/drawing/2014/main" id="{DEA0005F-2541-EC44-BFD7-700B9ACB487A}"/>
              </a:ext>
            </a:extLst>
          </p:cNvPr>
          <p:cNvSpPr>
            <a:spLocks noGrp="1"/>
          </p:cNvSpPr>
          <p:nvPr>
            <p:ph idx="1"/>
          </p:nvPr>
        </p:nvSpPr>
        <p:spPr>
          <a:xfrm>
            <a:off x="1378800" y="3340194"/>
            <a:ext cx="9432000" cy="2609880"/>
          </a:xfrm>
        </p:spPr>
        <p:txBody>
          <a:bodyPr/>
          <a:lstStyle/>
          <a:p>
            <a:r>
              <a:rPr lang="de-DE" dirty="0"/>
              <a:t>Ermöglichen ökonomische Transaktionen und Innovationen</a:t>
            </a:r>
          </a:p>
          <a:p>
            <a:r>
              <a:rPr lang="de-DE" dirty="0"/>
              <a:t>Zentrale Akteure</a:t>
            </a:r>
          </a:p>
          <a:p>
            <a:pPr lvl="1"/>
            <a:r>
              <a:rPr lang="de-DE" dirty="0"/>
              <a:t>Plattformanbieter </a:t>
            </a:r>
          </a:p>
          <a:p>
            <a:pPr lvl="1"/>
            <a:r>
              <a:rPr lang="de-DE" dirty="0"/>
              <a:t>Komplementäre Anbieter von Leistungen</a:t>
            </a:r>
          </a:p>
          <a:p>
            <a:pPr lvl="1"/>
            <a:r>
              <a:rPr lang="de-DE" dirty="0"/>
              <a:t>Kunden</a:t>
            </a:r>
          </a:p>
          <a:p>
            <a:r>
              <a:rPr lang="de-DE" dirty="0"/>
              <a:t>Empirische Studien belegen, dass vier von fünf Plattformen scheitern</a:t>
            </a:r>
          </a:p>
          <a:p>
            <a:endParaRPr lang="de-DE" dirty="0"/>
          </a:p>
        </p:txBody>
      </p:sp>
      <p:sp>
        <p:nvSpPr>
          <p:cNvPr id="4" name="Foliennummernplatzhalter 3">
            <a:extLst>
              <a:ext uri="{FF2B5EF4-FFF2-40B4-BE49-F238E27FC236}">
                <a16:creationId xmlns:a16="http://schemas.microsoft.com/office/drawing/2014/main" id="{11AAD40A-EB42-9248-8578-072F4F545E03}"/>
              </a:ext>
            </a:extLst>
          </p:cNvPr>
          <p:cNvSpPr>
            <a:spLocks noGrp="1"/>
          </p:cNvSpPr>
          <p:nvPr>
            <p:ph type="sldNum" sz="quarter" idx="12"/>
          </p:nvPr>
        </p:nvSpPr>
        <p:spPr/>
        <p:txBody>
          <a:bodyPr/>
          <a:lstStyle/>
          <a:p>
            <a:fld id="{FC0CC166-4E39-43B8-AB91-BDD1C4C9E224}" type="slidenum">
              <a:rPr lang="de-DE" smtClean="0"/>
              <a:t>46</a:t>
            </a:fld>
            <a:endParaRPr lang="de-DE" dirty="0"/>
          </a:p>
        </p:txBody>
      </p:sp>
      <p:sp>
        <p:nvSpPr>
          <p:cNvPr id="5" name="Rechteck: abgerundete Ecken 4">
            <a:extLst>
              <a:ext uri="{FF2B5EF4-FFF2-40B4-BE49-F238E27FC236}">
                <a16:creationId xmlns:a16="http://schemas.microsoft.com/office/drawing/2014/main" id="{68521847-316C-2E45-A9B1-5C541860996B}"/>
              </a:ext>
            </a:extLst>
          </p:cNvPr>
          <p:cNvSpPr/>
          <p:nvPr/>
        </p:nvSpPr>
        <p:spPr>
          <a:xfrm>
            <a:off x="1378800" y="1413570"/>
            <a:ext cx="9268406" cy="17558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b="1" dirty="0">
                <a:cs typeface="Times New Roman" panose="02020603050405020304" pitchFamily="18" charset="0"/>
              </a:rPr>
              <a:t>Digitale Plattformen </a:t>
            </a:r>
            <a:r>
              <a:rPr lang="de-DE" sz="2200" dirty="0">
                <a:cs typeface="Times New Roman" panose="02020603050405020304" pitchFamily="18" charset="0"/>
              </a:rPr>
              <a:t>sind online verfügbare Marktplätze, auf denen Angebot und Nachfrage aufeinandertreffen. Auf der Plattform werden Informationen ausgetauscht, Nutzungsrechte für physische bzw. immaterielle Güter gewährt und/oder Eigentumsrechte übertragen</a:t>
            </a:r>
          </a:p>
        </p:txBody>
      </p:sp>
    </p:spTree>
    <p:extLst>
      <p:ext uri="{BB962C8B-B14F-4D97-AF65-F5344CB8AC3E}">
        <p14:creationId xmlns:p14="http://schemas.microsoft.com/office/powerpoint/2010/main" val="2002995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1B7EC-6AC5-2242-9EA6-ED8135DDB9D9}"/>
              </a:ext>
            </a:extLst>
          </p:cNvPr>
          <p:cNvSpPr>
            <a:spLocks noGrp="1"/>
          </p:cNvSpPr>
          <p:nvPr>
            <p:ph type="title"/>
          </p:nvPr>
        </p:nvSpPr>
        <p:spPr/>
        <p:txBody>
          <a:bodyPr/>
          <a:lstStyle/>
          <a:p>
            <a:r>
              <a:rPr lang="de-DE" dirty="0"/>
              <a:t>Digitale Plattformen</a:t>
            </a:r>
          </a:p>
        </p:txBody>
      </p:sp>
      <p:sp>
        <p:nvSpPr>
          <p:cNvPr id="3" name="Inhaltsplatzhalter 2">
            <a:extLst>
              <a:ext uri="{FF2B5EF4-FFF2-40B4-BE49-F238E27FC236}">
                <a16:creationId xmlns:a16="http://schemas.microsoft.com/office/drawing/2014/main" id="{08C90B31-0D0E-B448-9599-692A67A323AA}"/>
              </a:ext>
            </a:extLst>
          </p:cNvPr>
          <p:cNvSpPr>
            <a:spLocks noGrp="1"/>
          </p:cNvSpPr>
          <p:nvPr>
            <p:ph idx="1"/>
          </p:nvPr>
        </p:nvSpPr>
        <p:spPr>
          <a:xfrm>
            <a:off x="1378800" y="1413570"/>
            <a:ext cx="9432000" cy="4834017"/>
          </a:xfrm>
        </p:spPr>
        <p:txBody>
          <a:bodyPr/>
          <a:lstStyle/>
          <a:p>
            <a:r>
              <a:rPr lang="de-DE" dirty="0"/>
              <a:t>Die Forschung zeigt, dass Plattformen insbesondere dann erfolgreich sind, wenn </a:t>
            </a:r>
            <a:r>
              <a:rPr lang="de-DE" dirty="0">
                <a:solidFill>
                  <a:srgbClr val="C00000"/>
                </a:solidFill>
              </a:rPr>
              <a:t>Netzwerkeffekte</a:t>
            </a:r>
            <a:r>
              <a:rPr lang="de-DE" dirty="0"/>
              <a:t> realisiert werden können </a:t>
            </a:r>
          </a:p>
          <a:p>
            <a:pPr lvl="1"/>
            <a:r>
              <a:rPr lang="de-DE" dirty="0">
                <a:solidFill>
                  <a:srgbClr val="C00000"/>
                </a:solidFill>
              </a:rPr>
              <a:t>Direkte</a:t>
            </a:r>
            <a:r>
              <a:rPr lang="de-DE" dirty="0"/>
              <a:t> Netzwerkeffekte</a:t>
            </a:r>
            <a:br>
              <a:rPr lang="de-DE" dirty="0"/>
            </a:br>
            <a:r>
              <a:rPr lang="de-DE" dirty="0"/>
              <a:t>liegen vor, wenn der </a:t>
            </a:r>
            <a:r>
              <a:rPr lang="de-DE" dirty="0">
                <a:solidFill>
                  <a:srgbClr val="C00000"/>
                </a:solidFill>
              </a:rPr>
              <a:t>Nutzen einer Technologie für die einzelne </a:t>
            </a:r>
            <a:r>
              <a:rPr lang="de-DE" dirty="0" err="1">
                <a:solidFill>
                  <a:srgbClr val="C00000"/>
                </a:solidFill>
              </a:rPr>
              <a:t>Userin</a:t>
            </a:r>
            <a:r>
              <a:rPr lang="de-DE" dirty="0">
                <a:solidFill>
                  <a:srgbClr val="C00000"/>
                </a:solidFill>
              </a:rPr>
              <a:t> mit der Anzahl der Gesamtnutzeranzahl der Technologie steigt</a:t>
            </a:r>
          </a:p>
          <a:p>
            <a:pPr lvl="2"/>
            <a:r>
              <a:rPr lang="de-DE" dirty="0"/>
              <a:t>Bsp.: Social-Media-Anwendungen wie Facebook, deren Ziel die Unterstützung von Kommunikation ist</a:t>
            </a:r>
          </a:p>
          <a:p>
            <a:pPr lvl="1"/>
            <a:r>
              <a:rPr lang="de-DE" dirty="0">
                <a:solidFill>
                  <a:srgbClr val="C00000"/>
                </a:solidFill>
              </a:rPr>
              <a:t>Indirekte</a:t>
            </a:r>
            <a:r>
              <a:rPr lang="de-DE" dirty="0"/>
              <a:t> Netzwerkeffekte</a:t>
            </a:r>
            <a:br>
              <a:rPr lang="de-DE" dirty="0"/>
            </a:br>
            <a:r>
              <a:rPr lang="de-DE" dirty="0"/>
              <a:t>Es gibt zwei oder mehr Technologien, die in einem Zusammenhang stehen</a:t>
            </a:r>
            <a:br>
              <a:rPr lang="de-DE" dirty="0"/>
            </a:br>
            <a:r>
              <a:rPr lang="de-DE" dirty="0"/>
              <a:t>Ein indirekter Netzwerkeffekt liegt vor, wenn der </a:t>
            </a:r>
            <a:r>
              <a:rPr lang="de-DE" dirty="0">
                <a:solidFill>
                  <a:srgbClr val="C00000"/>
                </a:solidFill>
              </a:rPr>
              <a:t>Nutzen von zumindest einer Technologie-Nutzergruppe mit zunehmender Verbreitung anderer Technologien steigt</a:t>
            </a:r>
          </a:p>
          <a:p>
            <a:pPr lvl="2"/>
            <a:r>
              <a:rPr lang="de-DE" dirty="0"/>
              <a:t>Bsp.: Der Nutzen bestimmter Hardwaregeräte steigt für ihre Userinnen mit ansteigender Anzahl kompatibler Softwareprogramme an, und zwar deshalb, weil damit die Anwendungsmöglichkeiten der Hardware steigen</a:t>
            </a:r>
          </a:p>
        </p:txBody>
      </p:sp>
      <p:sp>
        <p:nvSpPr>
          <p:cNvPr id="4" name="Foliennummernplatzhalter 3">
            <a:extLst>
              <a:ext uri="{FF2B5EF4-FFF2-40B4-BE49-F238E27FC236}">
                <a16:creationId xmlns:a16="http://schemas.microsoft.com/office/drawing/2014/main" id="{1AAFB0C2-0D4A-DF45-AF7B-AC18510C937D}"/>
              </a:ext>
            </a:extLst>
          </p:cNvPr>
          <p:cNvSpPr>
            <a:spLocks noGrp="1"/>
          </p:cNvSpPr>
          <p:nvPr>
            <p:ph type="sldNum" sz="quarter" idx="12"/>
          </p:nvPr>
        </p:nvSpPr>
        <p:spPr/>
        <p:txBody>
          <a:bodyPr/>
          <a:lstStyle/>
          <a:p>
            <a:fld id="{FC0CC166-4E39-43B8-AB91-BDD1C4C9E224}" type="slidenum">
              <a:rPr lang="de-DE" smtClean="0"/>
              <a:t>47</a:t>
            </a:fld>
            <a:endParaRPr lang="de-DE" dirty="0"/>
          </a:p>
        </p:txBody>
      </p:sp>
    </p:spTree>
    <p:extLst>
      <p:ext uri="{BB962C8B-B14F-4D97-AF65-F5344CB8AC3E}">
        <p14:creationId xmlns:p14="http://schemas.microsoft.com/office/powerpoint/2010/main" val="203576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7D4A0-4232-AE4D-BEDD-E83F8423AD68}"/>
              </a:ext>
            </a:extLst>
          </p:cNvPr>
          <p:cNvSpPr>
            <a:spLocks noGrp="1"/>
          </p:cNvSpPr>
          <p:nvPr>
            <p:ph type="title"/>
          </p:nvPr>
        </p:nvSpPr>
        <p:spPr/>
        <p:txBody>
          <a:bodyPr/>
          <a:lstStyle/>
          <a:p>
            <a:r>
              <a:rPr lang="de-DE" dirty="0"/>
              <a:t>Digitale Plattformen</a:t>
            </a:r>
          </a:p>
        </p:txBody>
      </p:sp>
      <p:sp>
        <p:nvSpPr>
          <p:cNvPr id="3" name="Inhaltsplatzhalter 2">
            <a:extLst>
              <a:ext uri="{FF2B5EF4-FFF2-40B4-BE49-F238E27FC236}">
                <a16:creationId xmlns:a16="http://schemas.microsoft.com/office/drawing/2014/main" id="{40A7CF54-7B49-7649-A4A5-85D162848197}"/>
              </a:ext>
            </a:extLst>
          </p:cNvPr>
          <p:cNvSpPr>
            <a:spLocks noGrp="1"/>
          </p:cNvSpPr>
          <p:nvPr>
            <p:ph idx="1"/>
          </p:nvPr>
        </p:nvSpPr>
        <p:spPr>
          <a:xfrm>
            <a:off x="1378800" y="3861842"/>
            <a:ext cx="9432000" cy="1683842"/>
          </a:xfrm>
        </p:spPr>
        <p:txBody>
          <a:bodyPr/>
          <a:lstStyle/>
          <a:p>
            <a:r>
              <a:rPr lang="de-DE" dirty="0"/>
              <a:t>Solche </a:t>
            </a:r>
            <a:r>
              <a:rPr lang="de-DE" dirty="0">
                <a:solidFill>
                  <a:srgbClr val="C00000"/>
                </a:solidFill>
              </a:rPr>
              <a:t>Innovationsmöglichkeiten</a:t>
            </a:r>
            <a:r>
              <a:rPr lang="de-DE" dirty="0"/>
              <a:t> bedingen im Regelfall die </a:t>
            </a:r>
            <a:r>
              <a:rPr lang="de-DE" dirty="0">
                <a:solidFill>
                  <a:srgbClr val="C00000"/>
                </a:solidFill>
              </a:rPr>
              <a:t>Verwendung von Standards</a:t>
            </a:r>
            <a:r>
              <a:rPr lang="de-DE" dirty="0"/>
              <a:t> und </a:t>
            </a:r>
            <a:r>
              <a:rPr lang="de-DE" dirty="0">
                <a:solidFill>
                  <a:srgbClr val="C00000"/>
                </a:solidFill>
              </a:rPr>
              <a:t>offen gelegten Schnittstellen </a:t>
            </a:r>
          </a:p>
          <a:p>
            <a:pPr lvl="1"/>
            <a:r>
              <a:rPr lang="de-DE" dirty="0"/>
              <a:t>Anbieter komplementärer digitaler Leistungen sind in der Lage, den Nutzen der gesamten Plattform zu steigern</a:t>
            </a:r>
          </a:p>
        </p:txBody>
      </p:sp>
      <p:sp>
        <p:nvSpPr>
          <p:cNvPr id="4" name="Foliennummernplatzhalter 3">
            <a:extLst>
              <a:ext uri="{FF2B5EF4-FFF2-40B4-BE49-F238E27FC236}">
                <a16:creationId xmlns:a16="http://schemas.microsoft.com/office/drawing/2014/main" id="{F5ADC4C9-A8B9-0244-B9D7-572DEA443661}"/>
              </a:ext>
            </a:extLst>
          </p:cNvPr>
          <p:cNvSpPr>
            <a:spLocks noGrp="1"/>
          </p:cNvSpPr>
          <p:nvPr>
            <p:ph type="sldNum" sz="quarter" idx="12"/>
          </p:nvPr>
        </p:nvSpPr>
        <p:spPr/>
        <p:txBody>
          <a:bodyPr/>
          <a:lstStyle/>
          <a:p>
            <a:fld id="{FC0CC166-4E39-43B8-AB91-BDD1C4C9E224}" type="slidenum">
              <a:rPr lang="de-DE" smtClean="0"/>
              <a:t>48</a:t>
            </a:fld>
            <a:endParaRPr lang="de-DE" dirty="0"/>
          </a:p>
        </p:txBody>
      </p:sp>
      <p:sp>
        <p:nvSpPr>
          <p:cNvPr id="5" name="Rechteck: abgerundete Ecken 4">
            <a:extLst>
              <a:ext uri="{FF2B5EF4-FFF2-40B4-BE49-F238E27FC236}">
                <a16:creationId xmlns:a16="http://schemas.microsoft.com/office/drawing/2014/main" id="{5DB08C60-7956-964F-A350-719F4D73EB67}"/>
              </a:ext>
            </a:extLst>
          </p:cNvPr>
          <p:cNvSpPr/>
          <p:nvPr/>
        </p:nvSpPr>
        <p:spPr>
          <a:xfrm>
            <a:off x="1378800" y="1557586"/>
            <a:ext cx="9268406" cy="9361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b="1" dirty="0">
                <a:cs typeface="Times New Roman" panose="02020603050405020304" pitchFamily="18" charset="0"/>
              </a:rPr>
              <a:t>Transaktionsplattformen</a:t>
            </a:r>
            <a:r>
              <a:rPr lang="de-DE" sz="2200" dirty="0">
                <a:cs typeface="Times New Roman" panose="02020603050405020304" pitchFamily="18" charset="0"/>
              </a:rPr>
              <a:t> dienen der Anbahnung und Abwicklung von Transaktionen</a:t>
            </a:r>
          </a:p>
        </p:txBody>
      </p:sp>
      <p:sp>
        <p:nvSpPr>
          <p:cNvPr id="6" name="Rechteck: abgerundete Ecken 4">
            <a:extLst>
              <a:ext uri="{FF2B5EF4-FFF2-40B4-BE49-F238E27FC236}">
                <a16:creationId xmlns:a16="http://schemas.microsoft.com/office/drawing/2014/main" id="{5BE0E31A-2638-0845-B5E9-B55F969FE202}"/>
              </a:ext>
            </a:extLst>
          </p:cNvPr>
          <p:cNvSpPr/>
          <p:nvPr/>
        </p:nvSpPr>
        <p:spPr>
          <a:xfrm>
            <a:off x="1378800" y="2635862"/>
            <a:ext cx="9268406" cy="10819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b="1" dirty="0">
                <a:cs typeface="Times New Roman" panose="02020603050405020304" pitchFamily="18" charset="0"/>
              </a:rPr>
              <a:t>Innovationsplattformen</a:t>
            </a:r>
            <a:r>
              <a:rPr lang="de-DE" sz="2200" dirty="0">
                <a:cs typeface="Times New Roman" panose="02020603050405020304" pitchFamily="18" charset="0"/>
              </a:rPr>
              <a:t> fokussieren hingegen nicht nur auf die Anbahnung und Abwicklung von Transaktionen, sondern auch die Erweiterung und Verbesserung von Leistungskomponenten in einem Netzwerk</a:t>
            </a:r>
          </a:p>
        </p:txBody>
      </p:sp>
    </p:spTree>
    <p:extLst>
      <p:ext uri="{BB962C8B-B14F-4D97-AF65-F5344CB8AC3E}">
        <p14:creationId xmlns:p14="http://schemas.microsoft.com/office/powerpoint/2010/main" val="1013745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BA277-4B26-2E45-9404-8D07EB02B974}"/>
              </a:ext>
            </a:extLst>
          </p:cNvPr>
          <p:cNvSpPr>
            <a:spLocks noGrp="1"/>
          </p:cNvSpPr>
          <p:nvPr>
            <p:ph type="title"/>
          </p:nvPr>
        </p:nvSpPr>
        <p:spPr/>
        <p:txBody>
          <a:bodyPr/>
          <a:lstStyle/>
          <a:p>
            <a:r>
              <a:rPr lang="de-DE" dirty="0"/>
              <a:t>Beispiel </a:t>
            </a:r>
          </a:p>
        </p:txBody>
      </p:sp>
      <p:sp>
        <p:nvSpPr>
          <p:cNvPr id="3" name="Inhaltsplatzhalter 2">
            <a:extLst>
              <a:ext uri="{FF2B5EF4-FFF2-40B4-BE49-F238E27FC236}">
                <a16:creationId xmlns:a16="http://schemas.microsoft.com/office/drawing/2014/main" id="{44366A98-197A-CC49-9849-A5D72C5FD925}"/>
              </a:ext>
            </a:extLst>
          </p:cNvPr>
          <p:cNvSpPr>
            <a:spLocks noGrp="1"/>
          </p:cNvSpPr>
          <p:nvPr>
            <p:ph idx="1"/>
          </p:nvPr>
        </p:nvSpPr>
        <p:spPr>
          <a:xfrm>
            <a:off x="1378800" y="2178000"/>
            <a:ext cx="9432000" cy="2331914"/>
          </a:xfrm>
        </p:spPr>
        <p:txBody>
          <a:bodyPr/>
          <a:lstStyle/>
          <a:p>
            <a:r>
              <a:rPr lang="de-DE" dirty="0"/>
              <a:t>Ein Beispiel ist das von Google kostenlos zur Verfügung gestellte Betriebssystem für mobile Geräte, Android</a:t>
            </a:r>
          </a:p>
          <a:p>
            <a:r>
              <a:rPr lang="de-DE" dirty="0"/>
              <a:t>App-Hersteller können auf dieser Basis unterschiedlichste Anwendungen entwickeln, die Benutzerinnen weltweit über den Google Play Store angeboten werden</a:t>
            </a:r>
          </a:p>
        </p:txBody>
      </p:sp>
      <p:sp>
        <p:nvSpPr>
          <p:cNvPr id="4" name="Foliennummernplatzhalter 3">
            <a:extLst>
              <a:ext uri="{FF2B5EF4-FFF2-40B4-BE49-F238E27FC236}">
                <a16:creationId xmlns:a16="http://schemas.microsoft.com/office/drawing/2014/main" id="{AB82DED4-476D-4C47-8503-2876A68DE8DF}"/>
              </a:ext>
            </a:extLst>
          </p:cNvPr>
          <p:cNvSpPr>
            <a:spLocks noGrp="1"/>
          </p:cNvSpPr>
          <p:nvPr>
            <p:ph type="sldNum" sz="quarter" idx="12"/>
          </p:nvPr>
        </p:nvSpPr>
        <p:spPr/>
        <p:txBody>
          <a:bodyPr/>
          <a:lstStyle/>
          <a:p>
            <a:fld id="{FC0CC166-4E39-43B8-AB91-BDD1C4C9E224}" type="slidenum">
              <a:rPr lang="de-DE" smtClean="0"/>
              <a:t>49</a:t>
            </a:fld>
            <a:endParaRPr lang="de-DE" dirty="0"/>
          </a:p>
        </p:txBody>
      </p:sp>
    </p:spTree>
    <p:extLst>
      <p:ext uri="{BB962C8B-B14F-4D97-AF65-F5344CB8AC3E}">
        <p14:creationId xmlns:p14="http://schemas.microsoft.com/office/powerpoint/2010/main" val="1640337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1F57D0C-2ECD-AB42-8116-1E22B15BC42D}"/>
              </a:ext>
            </a:extLst>
          </p:cNvPr>
          <p:cNvSpPr>
            <a:spLocks noGrp="1"/>
          </p:cNvSpPr>
          <p:nvPr>
            <p:ph idx="1"/>
          </p:nvPr>
        </p:nvSpPr>
        <p:spPr>
          <a:xfrm>
            <a:off x="1378800" y="2836138"/>
            <a:ext cx="9432000" cy="3185944"/>
          </a:xfrm>
        </p:spPr>
        <p:txBody>
          <a:bodyPr/>
          <a:lstStyle/>
          <a:p>
            <a:r>
              <a:rPr lang="de-DE" dirty="0"/>
              <a:t>Die Wirtschaftsinformatik beschäftigt sich seit ihrer Entstehung mit der </a:t>
            </a:r>
            <a:r>
              <a:rPr lang="de-DE" dirty="0">
                <a:solidFill>
                  <a:srgbClr val="C00000"/>
                </a:solidFill>
              </a:rPr>
              <a:t>Gestaltung von Informationssystemen </a:t>
            </a:r>
            <a:r>
              <a:rPr lang="de-DE" dirty="0"/>
              <a:t>und dem </a:t>
            </a:r>
            <a:r>
              <a:rPr lang="de-DE" dirty="0">
                <a:solidFill>
                  <a:srgbClr val="C00000"/>
                </a:solidFill>
              </a:rPr>
              <a:t>Streben nach positiven Veränderungen</a:t>
            </a:r>
            <a:r>
              <a:rPr lang="de-DE" dirty="0"/>
              <a:t>, insbesondere der </a:t>
            </a:r>
            <a:r>
              <a:rPr lang="de-DE" dirty="0">
                <a:solidFill>
                  <a:srgbClr val="C00000"/>
                </a:solidFill>
              </a:rPr>
              <a:t>Produktivitätssteigerung</a:t>
            </a:r>
            <a:r>
              <a:rPr lang="de-DE" dirty="0"/>
              <a:t> in Unternehmen, durch den </a:t>
            </a:r>
            <a:r>
              <a:rPr lang="de-DE" dirty="0">
                <a:solidFill>
                  <a:srgbClr val="C00000"/>
                </a:solidFill>
              </a:rPr>
              <a:t>effektiven Einsatz von Informations- und Kommunikationstechnologien</a:t>
            </a:r>
            <a:r>
              <a:rPr lang="de-DE" dirty="0"/>
              <a:t> </a:t>
            </a:r>
          </a:p>
          <a:p>
            <a:pPr lvl="1"/>
            <a:r>
              <a:rPr lang="de-DE" dirty="0"/>
              <a:t>Bsp.: Einführung von Enterprise </a:t>
            </a:r>
            <a:r>
              <a:rPr lang="de-DE" dirty="0" err="1"/>
              <a:t>Resource</a:t>
            </a:r>
            <a:r>
              <a:rPr lang="de-DE" dirty="0"/>
              <a:t> </a:t>
            </a:r>
            <a:r>
              <a:rPr lang="de-DE" dirty="0" err="1"/>
              <a:t>Planning</a:t>
            </a:r>
            <a:r>
              <a:rPr lang="de-DE" dirty="0"/>
              <a:t> Systemen, die dazu beigetragen haben, Geschäftsprozesse zu verbessern und die Effizienz in Unternehmen erheblich zu steigern</a:t>
            </a:r>
          </a:p>
        </p:txBody>
      </p:sp>
      <p:sp>
        <p:nvSpPr>
          <p:cNvPr id="4" name="Foliennummernplatzhalter 3">
            <a:extLst>
              <a:ext uri="{FF2B5EF4-FFF2-40B4-BE49-F238E27FC236}">
                <a16:creationId xmlns:a16="http://schemas.microsoft.com/office/drawing/2014/main" id="{A5ADF74C-C8F2-4C40-8604-6B72C6328A24}"/>
              </a:ext>
            </a:extLst>
          </p:cNvPr>
          <p:cNvSpPr>
            <a:spLocks noGrp="1"/>
          </p:cNvSpPr>
          <p:nvPr>
            <p:ph type="sldNum" sz="quarter" idx="12"/>
          </p:nvPr>
        </p:nvSpPr>
        <p:spPr/>
        <p:txBody>
          <a:bodyPr/>
          <a:lstStyle/>
          <a:p>
            <a:fld id="{FC0CC166-4E39-43B8-AB91-BDD1C4C9E224}" type="slidenum">
              <a:rPr lang="de-DE" smtClean="0"/>
              <a:t>5</a:t>
            </a:fld>
            <a:endParaRPr lang="de-DE" dirty="0"/>
          </a:p>
        </p:txBody>
      </p:sp>
      <p:sp>
        <p:nvSpPr>
          <p:cNvPr id="5" name="Titel 1">
            <a:extLst>
              <a:ext uri="{FF2B5EF4-FFF2-40B4-BE49-F238E27FC236}">
                <a16:creationId xmlns:a16="http://schemas.microsoft.com/office/drawing/2014/main" id="{D282B639-6EB1-E940-8F6B-66A2693EF3D4}"/>
              </a:ext>
            </a:extLst>
          </p:cNvPr>
          <p:cNvSpPr>
            <a:spLocks noGrp="1"/>
          </p:cNvSpPr>
          <p:nvPr>
            <p:ph type="title"/>
          </p:nvPr>
        </p:nvSpPr>
        <p:spPr>
          <a:xfrm>
            <a:off x="1378800" y="612001"/>
            <a:ext cx="7527099" cy="657553"/>
          </a:xfrm>
        </p:spPr>
        <p:txBody>
          <a:bodyPr/>
          <a:lstStyle/>
          <a:p>
            <a:r>
              <a:rPr lang="de-DE" dirty="0"/>
              <a:t>Digitalisierung in Wirtschaft und Gesellschaft</a:t>
            </a:r>
          </a:p>
        </p:txBody>
      </p:sp>
      <p:sp>
        <p:nvSpPr>
          <p:cNvPr id="6" name="Rechteck: abgerundete Ecken 4">
            <a:extLst>
              <a:ext uri="{FF2B5EF4-FFF2-40B4-BE49-F238E27FC236}">
                <a16:creationId xmlns:a16="http://schemas.microsoft.com/office/drawing/2014/main" id="{866D01B9-11C7-F34A-B94F-AA79E691A9D4}"/>
              </a:ext>
            </a:extLst>
          </p:cNvPr>
          <p:cNvSpPr/>
          <p:nvPr/>
        </p:nvSpPr>
        <p:spPr>
          <a:xfrm>
            <a:off x="1365686" y="1485578"/>
            <a:ext cx="9268406"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Aus Sicht der Wirtschaftsinformatik ist festzustellen, dass die Frage des gewinnbringenden Einsatzes von Informations- und Kommunikations-technologien in Unternehmen keine neue ist</a:t>
            </a:r>
          </a:p>
        </p:txBody>
      </p:sp>
    </p:spTree>
    <p:extLst>
      <p:ext uri="{BB962C8B-B14F-4D97-AF65-F5344CB8AC3E}">
        <p14:creationId xmlns:p14="http://schemas.microsoft.com/office/powerpoint/2010/main" val="1516354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8A1E7C-E9F7-CE41-9EA3-E94F638EE175}"/>
              </a:ext>
            </a:extLst>
          </p:cNvPr>
          <p:cNvSpPr>
            <a:spLocks noGrp="1"/>
          </p:cNvSpPr>
          <p:nvPr>
            <p:ph type="title"/>
          </p:nvPr>
        </p:nvSpPr>
        <p:spPr>
          <a:xfrm>
            <a:off x="1378800" y="612001"/>
            <a:ext cx="6457681" cy="711969"/>
          </a:xfrm>
        </p:spPr>
        <p:txBody>
          <a:bodyPr/>
          <a:lstStyle/>
          <a:p>
            <a:r>
              <a:rPr lang="de-DE" dirty="0"/>
              <a:t>Beispiel</a:t>
            </a:r>
          </a:p>
        </p:txBody>
      </p:sp>
      <p:sp>
        <p:nvSpPr>
          <p:cNvPr id="3" name="Inhaltsplatzhalter 2">
            <a:extLst>
              <a:ext uri="{FF2B5EF4-FFF2-40B4-BE49-F238E27FC236}">
                <a16:creationId xmlns:a16="http://schemas.microsoft.com/office/drawing/2014/main" id="{4D5D6E68-5EEF-9041-8BE8-0E4971C2C5A7}"/>
              </a:ext>
            </a:extLst>
          </p:cNvPr>
          <p:cNvSpPr>
            <a:spLocks noGrp="1"/>
          </p:cNvSpPr>
          <p:nvPr>
            <p:ph idx="1"/>
          </p:nvPr>
        </p:nvSpPr>
        <p:spPr>
          <a:xfrm>
            <a:off x="1378800" y="1629594"/>
            <a:ext cx="9432000" cy="3690000"/>
          </a:xfrm>
        </p:spPr>
        <p:txBody>
          <a:bodyPr/>
          <a:lstStyle/>
          <a:p>
            <a:r>
              <a:rPr lang="de-DE" dirty="0"/>
              <a:t>Ein anderes Beispiel ist </a:t>
            </a:r>
            <a:r>
              <a:rPr lang="de-DE" dirty="0" err="1"/>
              <a:t>openIDEO</a:t>
            </a:r>
            <a:r>
              <a:rPr lang="de-DE" dirty="0"/>
              <a:t>, eine Innovationsplattform, die mit dem Spruch „</a:t>
            </a:r>
            <a:r>
              <a:rPr lang="de-DE" dirty="0" err="1"/>
              <a:t>We</a:t>
            </a:r>
            <a:r>
              <a:rPr lang="de-DE" dirty="0"/>
              <a:t> </a:t>
            </a:r>
            <a:r>
              <a:rPr lang="de-DE" dirty="0" err="1"/>
              <a:t>envision</a:t>
            </a:r>
            <a:r>
              <a:rPr lang="de-DE" dirty="0"/>
              <a:t> a world </a:t>
            </a:r>
            <a:r>
              <a:rPr lang="de-DE" dirty="0" err="1"/>
              <a:t>transformed</a:t>
            </a:r>
            <a:r>
              <a:rPr lang="de-DE" dirty="0"/>
              <a:t> </a:t>
            </a:r>
            <a:r>
              <a:rPr lang="de-DE" dirty="0" err="1"/>
              <a:t>by</a:t>
            </a:r>
            <a:r>
              <a:rPr lang="de-DE" dirty="0"/>
              <a:t> the </a:t>
            </a:r>
            <a:r>
              <a:rPr lang="de-DE" dirty="0" err="1"/>
              <a:t>limitless</a:t>
            </a:r>
            <a:r>
              <a:rPr lang="de-DE" dirty="0"/>
              <a:t> </a:t>
            </a:r>
            <a:r>
              <a:rPr lang="de-DE" dirty="0" err="1"/>
              <a:t>creative</a:t>
            </a:r>
            <a:r>
              <a:rPr lang="de-DE" dirty="0"/>
              <a:t> power </a:t>
            </a:r>
            <a:r>
              <a:rPr lang="de-DE" dirty="0" err="1"/>
              <a:t>of</a:t>
            </a:r>
            <a:r>
              <a:rPr lang="de-DE" dirty="0"/>
              <a:t> people everywhere” wirbt</a:t>
            </a:r>
          </a:p>
          <a:p>
            <a:r>
              <a:rPr lang="de-DE" dirty="0"/>
              <a:t>Die Plattform unterstützt die </a:t>
            </a:r>
            <a:r>
              <a:rPr lang="de-DE" dirty="0" err="1"/>
              <a:t>kollaborative</a:t>
            </a:r>
            <a:r>
              <a:rPr lang="de-DE" dirty="0"/>
              <a:t> Entwicklung von Lösungen für Probleme aller Art</a:t>
            </a:r>
          </a:p>
          <a:p>
            <a:r>
              <a:rPr lang="de-DE" dirty="0"/>
              <a:t>Die Plattform-Userinnen arbeiten dabei nach einem Design-</a:t>
            </a:r>
            <a:r>
              <a:rPr lang="de-DE" dirty="0" err="1"/>
              <a:t>Thinking</a:t>
            </a:r>
            <a:r>
              <a:rPr lang="de-DE" dirty="0"/>
              <a:t>-Prozess zusammen</a:t>
            </a:r>
          </a:p>
          <a:p>
            <a:r>
              <a:rPr lang="de-DE" dirty="0"/>
              <a:t>Unter </a:t>
            </a:r>
            <a:r>
              <a:rPr lang="de-DE" dirty="0">
                <a:hlinkClick r:id="rId3"/>
              </a:rPr>
              <a:t>https://www.openideo.com/our-work</a:t>
            </a:r>
            <a:r>
              <a:rPr lang="de-DE" dirty="0"/>
              <a:t> ist eine Vielzahl von Projekten erläutert, die nach Themengebieten wie Nachhaltigkeit, globale Verteilungsgerechtigkeit und Gesundheit gegliedert sind</a:t>
            </a:r>
          </a:p>
        </p:txBody>
      </p:sp>
      <p:sp>
        <p:nvSpPr>
          <p:cNvPr id="4" name="Foliennummernplatzhalter 3">
            <a:extLst>
              <a:ext uri="{FF2B5EF4-FFF2-40B4-BE49-F238E27FC236}">
                <a16:creationId xmlns:a16="http://schemas.microsoft.com/office/drawing/2014/main" id="{0ED5C977-656A-614F-BCA9-1F285BC4B18B}"/>
              </a:ext>
            </a:extLst>
          </p:cNvPr>
          <p:cNvSpPr>
            <a:spLocks noGrp="1"/>
          </p:cNvSpPr>
          <p:nvPr>
            <p:ph type="sldNum" sz="quarter" idx="12"/>
          </p:nvPr>
        </p:nvSpPr>
        <p:spPr/>
        <p:txBody>
          <a:bodyPr/>
          <a:lstStyle/>
          <a:p>
            <a:fld id="{FC0CC166-4E39-43B8-AB91-BDD1C4C9E224}" type="slidenum">
              <a:rPr lang="de-DE" smtClean="0"/>
              <a:t>50</a:t>
            </a:fld>
            <a:endParaRPr lang="de-DE" dirty="0"/>
          </a:p>
        </p:txBody>
      </p:sp>
    </p:spTree>
    <p:extLst>
      <p:ext uri="{BB962C8B-B14F-4D97-AF65-F5344CB8AC3E}">
        <p14:creationId xmlns:p14="http://schemas.microsoft.com/office/powerpoint/2010/main" val="2298121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51</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341562"/>
            <a:ext cx="9615331" cy="5355312"/>
          </a:xfrm>
          <a:prstGeom prst="rect">
            <a:avLst/>
          </a:prstGeom>
          <a:noFill/>
        </p:spPr>
        <p:txBody>
          <a:bodyPr wrap="square" rtlCol="0">
            <a:spAutoFit/>
          </a:bodyPr>
          <a:lstStyle/>
          <a:p>
            <a:r>
              <a:rPr lang="de-DE" dirty="0" err="1">
                <a:solidFill>
                  <a:srgbClr val="003056"/>
                </a:solidFill>
              </a:rPr>
              <a:t>Appelfeller</a:t>
            </a:r>
            <a:r>
              <a:rPr lang="de-DE" dirty="0">
                <a:solidFill>
                  <a:srgbClr val="003056"/>
                </a:solidFill>
              </a:rPr>
              <a:t>, W., &amp; Feldmann, C. (2018). Die digitale Transformation des Unternehmens: Systematischer Leitfaden mit zehn Elementen zur Strukturierung und Reifegradmessung. Berlin, Heidelberg: Springer.</a:t>
            </a:r>
          </a:p>
          <a:p>
            <a:endParaRPr lang="de-DE" dirty="0">
              <a:solidFill>
                <a:srgbClr val="003056"/>
              </a:solidFill>
            </a:endParaRPr>
          </a:p>
          <a:p>
            <a:r>
              <a:rPr lang="de-DE" dirty="0" err="1">
                <a:solidFill>
                  <a:srgbClr val="003056"/>
                </a:solidFill>
              </a:rPr>
              <a:t>Bharadwaj</a:t>
            </a:r>
            <a:r>
              <a:rPr lang="de-DE" dirty="0">
                <a:solidFill>
                  <a:srgbClr val="003056"/>
                </a:solidFill>
              </a:rPr>
              <a:t>, A., </a:t>
            </a:r>
            <a:r>
              <a:rPr lang="de-DE" dirty="0" err="1">
                <a:solidFill>
                  <a:srgbClr val="003056"/>
                </a:solidFill>
              </a:rPr>
              <a:t>El</a:t>
            </a:r>
            <a:r>
              <a:rPr lang="de-DE" dirty="0">
                <a:solidFill>
                  <a:srgbClr val="003056"/>
                </a:solidFill>
              </a:rPr>
              <a:t> </a:t>
            </a:r>
            <a:r>
              <a:rPr lang="de-DE" dirty="0" err="1">
                <a:solidFill>
                  <a:srgbClr val="003056"/>
                </a:solidFill>
              </a:rPr>
              <a:t>Sawy</a:t>
            </a:r>
            <a:r>
              <a:rPr lang="de-DE" dirty="0">
                <a:solidFill>
                  <a:srgbClr val="003056"/>
                </a:solidFill>
              </a:rPr>
              <a:t>, O. A., </a:t>
            </a:r>
            <a:r>
              <a:rPr lang="de-DE" dirty="0" err="1">
                <a:solidFill>
                  <a:srgbClr val="003056"/>
                </a:solidFill>
              </a:rPr>
              <a:t>Pavlou</a:t>
            </a:r>
            <a:r>
              <a:rPr lang="de-DE" dirty="0">
                <a:solidFill>
                  <a:srgbClr val="003056"/>
                </a:solidFill>
              </a:rPr>
              <a:t>, P. A., &amp; </a:t>
            </a:r>
            <a:r>
              <a:rPr lang="de-DE" dirty="0" err="1">
                <a:solidFill>
                  <a:srgbClr val="003056"/>
                </a:solidFill>
              </a:rPr>
              <a:t>Venkatraman</a:t>
            </a:r>
            <a:r>
              <a:rPr lang="de-DE" dirty="0">
                <a:solidFill>
                  <a:srgbClr val="003056"/>
                </a:solidFill>
              </a:rPr>
              <a:t>, N. (2013). Digital Business </a:t>
            </a:r>
            <a:r>
              <a:rPr lang="de-DE" dirty="0" err="1">
                <a:solidFill>
                  <a:srgbClr val="003056"/>
                </a:solidFill>
              </a:rPr>
              <a:t>Strategy</a:t>
            </a:r>
            <a:r>
              <a:rPr lang="de-DE" dirty="0">
                <a:solidFill>
                  <a:srgbClr val="003056"/>
                </a:solidFill>
              </a:rPr>
              <a:t>: </a:t>
            </a:r>
            <a:r>
              <a:rPr lang="de-DE" dirty="0" err="1">
                <a:solidFill>
                  <a:srgbClr val="003056"/>
                </a:solidFill>
              </a:rPr>
              <a:t>Toward</a:t>
            </a:r>
            <a:r>
              <a:rPr lang="de-DE" dirty="0">
                <a:solidFill>
                  <a:srgbClr val="003056"/>
                </a:solidFill>
              </a:rPr>
              <a:t> a Next Generation </a:t>
            </a:r>
            <a:r>
              <a:rPr lang="de-DE" dirty="0" err="1">
                <a:solidFill>
                  <a:srgbClr val="003056"/>
                </a:solidFill>
              </a:rPr>
              <a:t>of</a:t>
            </a:r>
            <a:r>
              <a:rPr lang="de-DE" dirty="0">
                <a:solidFill>
                  <a:srgbClr val="003056"/>
                </a:solidFill>
              </a:rPr>
              <a:t> </a:t>
            </a:r>
            <a:r>
              <a:rPr lang="de-DE" dirty="0" err="1">
                <a:solidFill>
                  <a:srgbClr val="003056"/>
                </a:solidFill>
              </a:rPr>
              <a:t>Insights</a:t>
            </a:r>
            <a:r>
              <a:rPr lang="de-DE" dirty="0">
                <a:solidFill>
                  <a:srgbClr val="003056"/>
                </a:solidFill>
              </a:rPr>
              <a:t>. MIS Quarterly 37(2), 471–482.</a:t>
            </a:r>
          </a:p>
          <a:p>
            <a:endParaRPr lang="de-DE" dirty="0">
              <a:solidFill>
                <a:srgbClr val="003056"/>
              </a:solidFill>
            </a:endParaRPr>
          </a:p>
          <a:p>
            <a:r>
              <a:rPr lang="de-DE" dirty="0" err="1">
                <a:solidFill>
                  <a:srgbClr val="003056"/>
                </a:solidFill>
              </a:rPr>
              <a:t>Brynjolfsson</a:t>
            </a:r>
            <a:r>
              <a:rPr lang="de-DE" dirty="0">
                <a:solidFill>
                  <a:srgbClr val="003056"/>
                </a:solidFill>
              </a:rPr>
              <a:t>, E., &amp; </a:t>
            </a:r>
            <a:r>
              <a:rPr lang="de-DE" dirty="0" err="1">
                <a:solidFill>
                  <a:srgbClr val="003056"/>
                </a:solidFill>
              </a:rPr>
              <a:t>Hitt</a:t>
            </a:r>
            <a:r>
              <a:rPr lang="de-DE" dirty="0">
                <a:solidFill>
                  <a:srgbClr val="003056"/>
                </a:solidFill>
              </a:rPr>
              <a:t>, L. M. (2000). </a:t>
            </a:r>
            <a:r>
              <a:rPr lang="de-DE" dirty="0" err="1">
                <a:solidFill>
                  <a:srgbClr val="003056"/>
                </a:solidFill>
              </a:rPr>
              <a:t>Beyond</a:t>
            </a:r>
            <a:r>
              <a:rPr lang="de-DE" dirty="0">
                <a:solidFill>
                  <a:srgbClr val="003056"/>
                </a:solidFill>
              </a:rPr>
              <a:t> </a:t>
            </a:r>
            <a:r>
              <a:rPr lang="de-DE" dirty="0" err="1">
                <a:solidFill>
                  <a:srgbClr val="003056"/>
                </a:solidFill>
              </a:rPr>
              <a:t>Computation</a:t>
            </a:r>
            <a:r>
              <a:rPr lang="de-DE" dirty="0">
                <a:solidFill>
                  <a:srgbClr val="003056"/>
                </a:solidFill>
              </a:rPr>
              <a:t>: Information Technology, </a:t>
            </a:r>
            <a:r>
              <a:rPr lang="de-DE" dirty="0" err="1">
                <a:solidFill>
                  <a:srgbClr val="003056"/>
                </a:solidFill>
              </a:rPr>
              <a:t>Organizational</a:t>
            </a:r>
            <a:r>
              <a:rPr lang="de-DE" dirty="0">
                <a:solidFill>
                  <a:srgbClr val="003056"/>
                </a:solidFill>
              </a:rPr>
              <a:t> Transformation and Business Performance. Journal </a:t>
            </a:r>
            <a:r>
              <a:rPr lang="de-DE" dirty="0" err="1">
                <a:solidFill>
                  <a:srgbClr val="003056"/>
                </a:solidFill>
              </a:rPr>
              <a:t>of</a:t>
            </a:r>
            <a:r>
              <a:rPr lang="de-DE" dirty="0">
                <a:solidFill>
                  <a:srgbClr val="003056"/>
                </a:solidFill>
              </a:rPr>
              <a:t> </a:t>
            </a:r>
            <a:r>
              <a:rPr lang="de-DE" dirty="0" err="1">
                <a:solidFill>
                  <a:srgbClr val="003056"/>
                </a:solidFill>
              </a:rPr>
              <a:t>Economic</a:t>
            </a:r>
            <a:r>
              <a:rPr lang="de-DE" dirty="0">
                <a:solidFill>
                  <a:srgbClr val="003056"/>
                </a:solidFill>
              </a:rPr>
              <a:t> </a:t>
            </a:r>
            <a:r>
              <a:rPr lang="de-DE" dirty="0" err="1">
                <a:solidFill>
                  <a:srgbClr val="003056"/>
                </a:solidFill>
              </a:rPr>
              <a:t>Perspectives</a:t>
            </a:r>
            <a:r>
              <a:rPr lang="de-DE" dirty="0">
                <a:solidFill>
                  <a:srgbClr val="003056"/>
                </a:solidFill>
              </a:rPr>
              <a:t> 14(4), 23–48.</a:t>
            </a:r>
          </a:p>
          <a:p>
            <a:endParaRPr lang="de-DE" dirty="0">
              <a:solidFill>
                <a:srgbClr val="003056"/>
              </a:solidFill>
            </a:endParaRPr>
          </a:p>
          <a:p>
            <a:r>
              <a:rPr lang="de-DE" dirty="0" err="1">
                <a:solidFill>
                  <a:srgbClr val="003056"/>
                </a:solidFill>
              </a:rPr>
              <a:t>Chanias</a:t>
            </a:r>
            <a:r>
              <a:rPr lang="de-DE" dirty="0">
                <a:solidFill>
                  <a:srgbClr val="003056"/>
                </a:solidFill>
              </a:rPr>
              <a:t>, S. (2017). </a:t>
            </a:r>
            <a:r>
              <a:rPr lang="de-DE" dirty="0" err="1">
                <a:solidFill>
                  <a:srgbClr val="003056"/>
                </a:solidFill>
              </a:rPr>
              <a:t>Mastering</a:t>
            </a:r>
            <a:r>
              <a:rPr lang="de-DE" dirty="0">
                <a:solidFill>
                  <a:srgbClr val="003056"/>
                </a:solidFill>
              </a:rPr>
              <a:t> Digital Transformation: The Path </a:t>
            </a:r>
            <a:r>
              <a:rPr lang="de-DE" dirty="0" err="1">
                <a:solidFill>
                  <a:srgbClr val="003056"/>
                </a:solidFill>
              </a:rPr>
              <a:t>of</a:t>
            </a:r>
            <a:r>
              <a:rPr lang="de-DE" dirty="0">
                <a:solidFill>
                  <a:srgbClr val="003056"/>
                </a:solidFill>
              </a:rPr>
              <a:t> a Financial Services Provider </a:t>
            </a:r>
            <a:r>
              <a:rPr lang="de-DE" dirty="0" err="1">
                <a:solidFill>
                  <a:srgbClr val="003056"/>
                </a:solidFill>
              </a:rPr>
              <a:t>Towards</a:t>
            </a:r>
            <a:r>
              <a:rPr lang="de-DE" dirty="0">
                <a:solidFill>
                  <a:srgbClr val="003056"/>
                </a:solidFill>
              </a:rPr>
              <a:t> a Digital Transformation </a:t>
            </a:r>
            <a:r>
              <a:rPr lang="de-DE" dirty="0" err="1">
                <a:solidFill>
                  <a:srgbClr val="003056"/>
                </a:solidFill>
              </a:rPr>
              <a:t>Strategy</a:t>
            </a:r>
            <a:r>
              <a:rPr lang="de-DE" dirty="0">
                <a:solidFill>
                  <a:srgbClr val="003056"/>
                </a:solidFill>
              </a:rPr>
              <a:t>. European Conference </a:t>
            </a:r>
            <a:r>
              <a:rPr lang="de-DE" dirty="0" err="1">
                <a:solidFill>
                  <a:srgbClr val="003056"/>
                </a:solidFill>
              </a:rPr>
              <a:t>of</a:t>
            </a:r>
            <a:r>
              <a:rPr lang="de-DE" dirty="0">
                <a:solidFill>
                  <a:srgbClr val="003056"/>
                </a:solidFill>
              </a:rPr>
              <a:t> Information Systems, 16–31.</a:t>
            </a:r>
          </a:p>
          <a:p>
            <a:endParaRPr lang="de-DE" dirty="0">
              <a:solidFill>
                <a:srgbClr val="003056"/>
              </a:solidFill>
            </a:endParaRPr>
          </a:p>
          <a:p>
            <a:r>
              <a:rPr lang="de-DE" dirty="0" err="1">
                <a:solidFill>
                  <a:srgbClr val="003056"/>
                </a:solidFill>
              </a:rPr>
              <a:t>Chanias</a:t>
            </a:r>
            <a:r>
              <a:rPr lang="de-DE" dirty="0">
                <a:solidFill>
                  <a:srgbClr val="003056"/>
                </a:solidFill>
              </a:rPr>
              <a:t>, S., &amp; Hess, T. (2016). Understanding Digital Transformation </a:t>
            </a:r>
            <a:r>
              <a:rPr lang="de-DE" dirty="0" err="1">
                <a:solidFill>
                  <a:srgbClr val="003056"/>
                </a:solidFill>
              </a:rPr>
              <a:t>Strategy</a:t>
            </a:r>
            <a:r>
              <a:rPr lang="de-DE" dirty="0">
                <a:solidFill>
                  <a:srgbClr val="003056"/>
                </a:solidFill>
              </a:rPr>
              <a:t> Formation: </a:t>
            </a:r>
            <a:r>
              <a:rPr lang="de-DE" dirty="0" err="1">
                <a:solidFill>
                  <a:srgbClr val="003056"/>
                </a:solidFill>
              </a:rPr>
              <a:t>Insights</a:t>
            </a:r>
            <a:r>
              <a:rPr lang="de-DE" dirty="0">
                <a:solidFill>
                  <a:srgbClr val="003056"/>
                </a:solidFill>
              </a:rPr>
              <a:t> </a:t>
            </a:r>
            <a:r>
              <a:rPr lang="de-DE" dirty="0" err="1">
                <a:solidFill>
                  <a:srgbClr val="003056"/>
                </a:solidFill>
              </a:rPr>
              <a:t>from</a:t>
            </a:r>
            <a:r>
              <a:rPr lang="de-DE" dirty="0">
                <a:solidFill>
                  <a:srgbClr val="003056"/>
                </a:solidFill>
              </a:rPr>
              <a:t> </a:t>
            </a:r>
            <a:r>
              <a:rPr lang="de-DE" dirty="0" err="1">
                <a:solidFill>
                  <a:srgbClr val="003056"/>
                </a:solidFill>
              </a:rPr>
              <a:t>Europe’s</a:t>
            </a:r>
            <a:r>
              <a:rPr lang="de-DE" dirty="0">
                <a:solidFill>
                  <a:srgbClr val="003056"/>
                </a:solidFill>
              </a:rPr>
              <a:t> Automotive </a:t>
            </a:r>
            <a:r>
              <a:rPr lang="de-DE" dirty="0" err="1">
                <a:solidFill>
                  <a:srgbClr val="003056"/>
                </a:solidFill>
              </a:rPr>
              <a:t>Industry</a:t>
            </a:r>
            <a:r>
              <a:rPr lang="de-DE" dirty="0">
                <a:solidFill>
                  <a:srgbClr val="003056"/>
                </a:solidFill>
              </a:rPr>
              <a:t>. Pacific </a:t>
            </a:r>
            <a:r>
              <a:rPr lang="de-DE" dirty="0" err="1">
                <a:solidFill>
                  <a:srgbClr val="003056"/>
                </a:solidFill>
              </a:rPr>
              <a:t>Asia</a:t>
            </a:r>
            <a:r>
              <a:rPr lang="de-DE" dirty="0">
                <a:solidFill>
                  <a:srgbClr val="003056"/>
                </a:solidFill>
              </a:rPr>
              <a:t> Conference on Information Systems. </a:t>
            </a:r>
          </a:p>
          <a:p>
            <a:endParaRPr lang="de-DE" dirty="0">
              <a:solidFill>
                <a:srgbClr val="003056"/>
              </a:solidFill>
            </a:endParaRPr>
          </a:p>
          <a:p>
            <a:r>
              <a:rPr lang="de-DE" dirty="0" err="1">
                <a:solidFill>
                  <a:srgbClr val="003056"/>
                </a:solidFill>
              </a:rPr>
              <a:t>Conboy</a:t>
            </a:r>
            <a:r>
              <a:rPr lang="de-DE" dirty="0">
                <a:solidFill>
                  <a:srgbClr val="003056"/>
                </a:solidFill>
              </a:rPr>
              <a:t>, K. (2009). </a:t>
            </a:r>
            <a:r>
              <a:rPr lang="de-DE" dirty="0" err="1">
                <a:solidFill>
                  <a:srgbClr val="003056"/>
                </a:solidFill>
              </a:rPr>
              <a:t>Agility</a:t>
            </a:r>
            <a:r>
              <a:rPr lang="de-DE" dirty="0">
                <a:solidFill>
                  <a:srgbClr val="003056"/>
                </a:solidFill>
              </a:rPr>
              <a:t> </a:t>
            </a:r>
            <a:r>
              <a:rPr lang="de-DE" dirty="0" err="1">
                <a:solidFill>
                  <a:srgbClr val="003056"/>
                </a:solidFill>
              </a:rPr>
              <a:t>from</a:t>
            </a:r>
            <a:r>
              <a:rPr lang="de-DE" dirty="0">
                <a:solidFill>
                  <a:srgbClr val="003056"/>
                </a:solidFill>
              </a:rPr>
              <a:t> First </a:t>
            </a:r>
            <a:r>
              <a:rPr lang="de-DE" dirty="0" err="1">
                <a:solidFill>
                  <a:srgbClr val="003056"/>
                </a:solidFill>
              </a:rPr>
              <a:t>Principles</a:t>
            </a:r>
            <a:r>
              <a:rPr lang="de-DE" dirty="0">
                <a:solidFill>
                  <a:srgbClr val="003056"/>
                </a:solidFill>
              </a:rPr>
              <a:t>: </a:t>
            </a:r>
            <a:r>
              <a:rPr lang="de-DE" dirty="0" err="1">
                <a:solidFill>
                  <a:srgbClr val="003056"/>
                </a:solidFill>
              </a:rPr>
              <a:t>Reconstructing</a:t>
            </a:r>
            <a:r>
              <a:rPr lang="de-DE" dirty="0">
                <a:solidFill>
                  <a:srgbClr val="003056"/>
                </a:solidFill>
              </a:rPr>
              <a:t> the </a:t>
            </a:r>
            <a:r>
              <a:rPr lang="de-DE" dirty="0" err="1">
                <a:solidFill>
                  <a:srgbClr val="003056"/>
                </a:solidFill>
              </a:rPr>
              <a:t>Concept</a:t>
            </a:r>
            <a:r>
              <a:rPr lang="de-DE" dirty="0">
                <a:solidFill>
                  <a:srgbClr val="003056"/>
                </a:solidFill>
              </a:rPr>
              <a:t> </a:t>
            </a:r>
            <a:r>
              <a:rPr lang="de-DE" dirty="0" err="1">
                <a:solidFill>
                  <a:srgbClr val="003056"/>
                </a:solidFill>
              </a:rPr>
              <a:t>of</a:t>
            </a:r>
            <a:r>
              <a:rPr lang="de-DE" dirty="0">
                <a:solidFill>
                  <a:srgbClr val="003056"/>
                </a:solidFill>
              </a:rPr>
              <a:t> </a:t>
            </a:r>
            <a:r>
              <a:rPr lang="de-DE" dirty="0" err="1">
                <a:solidFill>
                  <a:srgbClr val="003056"/>
                </a:solidFill>
              </a:rPr>
              <a:t>Agility</a:t>
            </a:r>
            <a:r>
              <a:rPr lang="de-DE" dirty="0">
                <a:solidFill>
                  <a:srgbClr val="003056"/>
                </a:solidFill>
              </a:rPr>
              <a:t> in Information Systems Development. Information Systems Research 20(3), 329–354.</a:t>
            </a:r>
          </a:p>
          <a:p>
            <a:endParaRPr lang="de-DE" dirty="0">
              <a:solidFill>
                <a:srgbClr val="003056"/>
              </a:solidFill>
            </a:endParaRPr>
          </a:p>
        </p:txBody>
      </p:sp>
    </p:spTree>
    <p:extLst>
      <p:ext uri="{BB962C8B-B14F-4D97-AF65-F5344CB8AC3E}">
        <p14:creationId xmlns:p14="http://schemas.microsoft.com/office/powerpoint/2010/main" val="2576281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52</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5632311"/>
          </a:xfrm>
          <a:prstGeom prst="rect">
            <a:avLst/>
          </a:prstGeom>
          <a:noFill/>
        </p:spPr>
        <p:txBody>
          <a:bodyPr wrap="square" rtlCol="0">
            <a:spAutoFit/>
          </a:bodyPr>
          <a:lstStyle/>
          <a:p>
            <a:r>
              <a:rPr lang="de-DE" dirty="0" err="1">
                <a:solidFill>
                  <a:srgbClr val="003056"/>
                </a:solidFill>
              </a:rPr>
              <a:t>Deloitte</a:t>
            </a:r>
            <a:r>
              <a:rPr lang="de-DE" dirty="0">
                <a:solidFill>
                  <a:srgbClr val="003056"/>
                </a:solidFill>
              </a:rPr>
              <a:t>. (2018). Digital </a:t>
            </a:r>
            <a:r>
              <a:rPr lang="de-DE" dirty="0" err="1">
                <a:solidFill>
                  <a:srgbClr val="003056"/>
                </a:solidFill>
              </a:rPr>
              <a:t>Maturity</a:t>
            </a:r>
            <a:r>
              <a:rPr lang="de-DE" dirty="0">
                <a:solidFill>
                  <a:srgbClr val="003056"/>
                </a:solidFill>
              </a:rPr>
              <a:t> Model: </a:t>
            </a:r>
            <a:r>
              <a:rPr lang="de-DE" dirty="0" err="1">
                <a:solidFill>
                  <a:srgbClr val="003056"/>
                </a:solidFill>
              </a:rPr>
              <a:t>Achieving</a:t>
            </a:r>
            <a:r>
              <a:rPr lang="de-DE" dirty="0">
                <a:solidFill>
                  <a:srgbClr val="003056"/>
                </a:solidFill>
              </a:rPr>
              <a:t> digital </a:t>
            </a:r>
            <a:r>
              <a:rPr lang="de-DE" dirty="0" err="1">
                <a:solidFill>
                  <a:srgbClr val="003056"/>
                </a:solidFill>
              </a:rPr>
              <a:t>maturity</a:t>
            </a:r>
            <a:r>
              <a:rPr lang="de-DE" dirty="0">
                <a:solidFill>
                  <a:srgbClr val="003056"/>
                </a:solidFill>
              </a:rPr>
              <a:t> to </a:t>
            </a:r>
            <a:r>
              <a:rPr lang="de-DE" dirty="0" err="1">
                <a:solidFill>
                  <a:srgbClr val="003056"/>
                </a:solidFill>
              </a:rPr>
              <a:t>drive</a:t>
            </a:r>
            <a:r>
              <a:rPr lang="de-DE" dirty="0">
                <a:solidFill>
                  <a:srgbClr val="003056"/>
                </a:solidFill>
              </a:rPr>
              <a:t> </a:t>
            </a:r>
            <a:r>
              <a:rPr lang="de-DE" dirty="0" err="1">
                <a:solidFill>
                  <a:srgbClr val="003056"/>
                </a:solidFill>
              </a:rPr>
              <a:t>growth</a:t>
            </a:r>
            <a:r>
              <a:rPr lang="de-DE" dirty="0">
                <a:solidFill>
                  <a:srgbClr val="003056"/>
                </a:solidFill>
              </a:rPr>
              <a:t>. https://www2.deloitte.com/</a:t>
            </a:r>
            <a:r>
              <a:rPr lang="de-DE" dirty="0" err="1">
                <a:solidFill>
                  <a:srgbClr val="003056"/>
                </a:solidFill>
              </a:rPr>
              <a:t>content</a:t>
            </a:r>
            <a:r>
              <a:rPr lang="de-DE" dirty="0">
                <a:solidFill>
                  <a:srgbClr val="003056"/>
                </a:solidFill>
              </a:rPr>
              <a:t>/</a:t>
            </a:r>
            <a:r>
              <a:rPr lang="de-DE" dirty="0" err="1">
                <a:solidFill>
                  <a:srgbClr val="003056"/>
                </a:solidFill>
              </a:rPr>
              <a:t>dam</a:t>
            </a:r>
            <a:r>
              <a:rPr lang="de-DE" dirty="0">
                <a:solidFill>
                  <a:srgbClr val="003056"/>
                </a:solidFill>
              </a:rPr>
              <a:t>/</a:t>
            </a:r>
            <a:r>
              <a:rPr lang="de-DE" dirty="0" err="1">
                <a:solidFill>
                  <a:srgbClr val="003056"/>
                </a:solidFill>
              </a:rPr>
              <a:t>Deloitte</a:t>
            </a:r>
            <a:r>
              <a:rPr lang="de-DE" dirty="0">
                <a:solidFill>
                  <a:srgbClr val="003056"/>
                </a:solidFill>
              </a:rPr>
              <a:t>/global/</a:t>
            </a:r>
            <a:r>
              <a:rPr lang="de-DE" dirty="0" err="1">
                <a:solidFill>
                  <a:srgbClr val="003056"/>
                </a:solidFill>
              </a:rPr>
              <a:t>Documents</a:t>
            </a:r>
            <a:r>
              <a:rPr lang="de-DE" dirty="0">
                <a:solidFill>
                  <a:srgbClr val="003056"/>
                </a:solidFill>
              </a:rPr>
              <a:t>/Technology-Media-Telecommunications/</a:t>
            </a:r>
            <a:r>
              <a:rPr lang="de-DE" dirty="0" err="1">
                <a:solidFill>
                  <a:srgbClr val="003056"/>
                </a:solidFill>
              </a:rPr>
              <a:t>deloitte</a:t>
            </a:r>
            <a:r>
              <a:rPr lang="de-DE" dirty="0">
                <a:solidFill>
                  <a:srgbClr val="003056"/>
                </a:solidFill>
              </a:rPr>
              <a:t>-digital-</a:t>
            </a:r>
            <a:r>
              <a:rPr lang="de-DE" dirty="0" err="1">
                <a:solidFill>
                  <a:srgbClr val="003056"/>
                </a:solidFill>
              </a:rPr>
              <a:t>maturity</a:t>
            </a:r>
            <a:r>
              <a:rPr lang="de-DE" dirty="0">
                <a:solidFill>
                  <a:srgbClr val="003056"/>
                </a:solidFill>
              </a:rPr>
              <a:t>-</a:t>
            </a:r>
            <a:r>
              <a:rPr lang="de-DE" dirty="0" err="1">
                <a:solidFill>
                  <a:srgbClr val="003056"/>
                </a:solidFill>
              </a:rPr>
              <a:t>model.pdf</a:t>
            </a:r>
            <a:r>
              <a:rPr lang="de-DE" dirty="0">
                <a:solidFill>
                  <a:srgbClr val="003056"/>
                </a:solidFill>
              </a:rPr>
              <a:t>.</a:t>
            </a:r>
          </a:p>
          <a:p>
            <a:endParaRPr lang="de-DE" dirty="0">
              <a:solidFill>
                <a:srgbClr val="003056"/>
              </a:solidFill>
            </a:endParaRPr>
          </a:p>
          <a:p>
            <a:r>
              <a:rPr lang="de-DE" dirty="0" err="1">
                <a:solidFill>
                  <a:srgbClr val="003056"/>
                </a:solidFill>
              </a:rPr>
              <a:t>Dybå</a:t>
            </a:r>
            <a:r>
              <a:rPr lang="de-DE" dirty="0">
                <a:solidFill>
                  <a:srgbClr val="003056"/>
                </a:solidFill>
              </a:rPr>
              <a:t>, T., &amp; </a:t>
            </a:r>
            <a:r>
              <a:rPr lang="de-DE" dirty="0" err="1">
                <a:solidFill>
                  <a:srgbClr val="003056"/>
                </a:solidFill>
              </a:rPr>
              <a:t>Dingsøyr</a:t>
            </a:r>
            <a:r>
              <a:rPr lang="de-DE" dirty="0">
                <a:solidFill>
                  <a:srgbClr val="003056"/>
                </a:solidFill>
              </a:rPr>
              <a:t>, T. (2008). </a:t>
            </a:r>
            <a:r>
              <a:rPr lang="de-DE" dirty="0" err="1">
                <a:solidFill>
                  <a:srgbClr val="003056"/>
                </a:solidFill>
              </a:rPr>
              <a:t>Empirical</a:t>
            </a:r>
            <a:r>
              <a:rPr lang="de-DE" dirty="0">
                <a:solidFill>
                  <a:srgbClr val="003056"/>
                </a:solidFill>
              </a:rPr>
              <a:t> </a:t>
            </a:r>
            <a:r>
              <a:rPr lang="de-DE" dirty="0" err="1">
                <a:solidFill>
                  <a:srgbClr val="003056"/>
                </a:solidFill>
              </a:rPr>
              <a:t>studies</a:t>
            </a:r>
            <a:r>
              <a:rPr lang="de-DE" dirty="0">
                <a:solidFill>
                  <a:srgbClr val="003056"/>
                </a:solidFill>
              </a:rPr>
              <a:t> </a:t>
            </a:r>
            <a:r>
              <a:rPr lang="de-DE" dirty="0" err="1">
                <a:solidFill>
                  <a:srgbClr val="003056"/>
                </a:solidFill>
              </a:rPr>
              <a:t>of</a:t>
            </a:r>
            <a:r>
              <a:rPr lang="de-DE" dirty="0">
                <a:solidFill>
                  <a:srgbClr val="003056"/>
                </a:solidFill>
              </a:rPr>
              <a:t> agile </a:t>
            </a:r>
            <a:r>
              <a:rPr lang="de-DE" dirty="0" err="1">
                <a:solidFill>
                  <a:srgbClr val="003056"/>
                </a:solidFill>
              </a:rPr>
              <a:t>software</a:t>
            </a:r>
            <a:r>
              <a:rPr lang="de-DE" dirty="0">
                <a:solidFill>
                  <a:srgbClr val="003056"/>
                </a:solidFill>
              </a:rPr>
              <a:t> </a:t>
            </a:r>
            <a:r>
              <a:rPr lang="de-DE" dirty="0" err="1">
                <a:solidFill>
                  <a:srgbClr val="003056"/>
                </a:solidFill>
              </a:rPr>
              <a:t>development</a:t>
            </a:r>
            <a:r>
              <a:rPr lang="de-DE" dirty="0">
                <a:solidFill>
                  <a:srgbClr val="003056"/>
                </a:solidFill>
              </a:rPr>
              <a:t>: A </a:t>
            </a:r>
            <a:r>
              <a:rPr lang="de-DE" dirty="0" err="1">
                <a:solidFill>
                  <a:srgbClr val="003056"/>
                </a:solidFill>
              </a:rPr>
              <a:t>systematic</a:t>
            </a:r>
            <a:r>
              <a:rPr lang="de-DE" dirty="0">
                <a:solidFill>
                  <a:srgbClr val="003056"/>
                </a:solidFill>
              </a:rPr>
              <a:t> </a:t>
            </a:r>
            <a:r>
              <a:rPr lang="de-DE" dirty="0" err="1">
                <a:solidFill>
                  <a:srgbClr val="003056"/>
                </a:solidFill>
              </a:rPr>
              <a:t>review</a:t>
            </a:r>
            <a:r>
              <a:rPr lang="de-DE" dirty="0">
                <a:solidFill>
                  <a:srgbClr val="003056"/>
                </a:solidFill>
              </a:rPr>
              <a:t>. Information and Software Technology 50(9–10), 833–859.</a:t>
            </a:r>
          </a:p>
          <a:p>
            <a:endParaRPr lang="de-DE" dirty="0">
              <a:solidFill>
                <a:srgbClr val="003056"/>
              </a:solidFill>
            </a:endParaRPr>
          </a:p>
          <a:p>
            <a:r>
              <a:rPr lang="de-DE" dirty="0">
                <a:solidFill>
                  <a:srgbClr val="003056"/>
                </a:solidFill>
              </a:rPr>
              <a:t>Förderer, J., Heinzl, A., &amp; </a:t>
            </a:r>
            <a:r>
              <a:rPr lang="de-DE" dirty="0" err="1">
                <a:solidFill>
                  <a:srgbClr val="003056"/>
                </a:solidFill>
              </a:rPr>
              <a:t>Kude</a:t>
            </a:r>
            <a:r>
              <a:rPr lang="de-DE" dirty="0">
                <a:solidFill>
                  <a:srgbClr val="003056"/>
                </a:solidFill>
              </a:rPr>
              <a:t>, T. (2022). Plattformökosysteme. In: Roth, S. &amp; Corsten, H. (Hrsg.), Handbuch Digitalisierung (S. 138-159). München: Franz </a:t>
            </a:r>
            <a:r>
              <a:rPr lang="de-DE" dirty="0" err="1">
                <a:solidFill>
                  <a:srgbClr val="003056"/>
                </a:solidFill>
              </a:rPr>
              <a:t>Vahlen</a:t>
            </a:r>
            <a:r>
              <a:rPr lang="de-DE" dirty="0">
                <a:solidFill>
                  <a:srgbClr val="003056"/>
                </a:solidFill>
              </a:rPr>
              <a:t>. </a:t>
            </a:r>
          </a:p>
          <a:p>
            <a:endParaRPr lang="de-DE" dirty="0">
              <a:solidFill>
                <a:srgbClr val="003056"/>
              </a:solidFill>
            </a:endParaRPr>
          </a:p>
          <a:p>
            <a:r>
              <a:rPr lang="de-DE" dirty="0" err="1">
                <a:solidFill>
                  <a:srgbClr val="003056"/>
                </a:solidFill>
              </a:rPr>
              <a:t>Ganju</a:t>
            </a:r>
            <a:r>
              <a:rPr lang="de-DE" dirty="0">
                <a:solidFill>
                  <a:srgbClr val="003056"/>
                </a:solidFill>
              </a:rPr>
              <a:t>, K. K., </a:t>
            </a:r>
            <a:r>
              <a:rPr lang="de-DE" dirty="0" err="1">
                <a:solidFill>
                  <a:srgbClr val="003056"/>
                </a:solidFill>
              </a:rPr>
              <a:t>Pavlou</a:t>
            </a:r>
            <a:r>
              <a:rPr lang="de-DE" dirty="0">
                <a:solidFill>
                  <a:srgbClr val="003056"/>
                </a:solidFill>
              </a:rPr>
              <a:t>, P. A., &amp; Banker, R. D. (2016). </a:t>
            </a:r>
            <a:r>
              <a:rPr lang="de-DE" dirty="0" err="1">
                <a:solidFill>
                  <a:srgbClr val="003056"/>
                </a:solidFill>
              </a:rPr>
              <a:t>Does</a:t>
            </a:r>
            <a:r>
              <a:rPr lang="de-DE" dirty="0">
                <a:solidFill>
                  <a:srgbClr val="003056"/>
                </a:solidFill>
              </a:rPr>
              <a:t> Information and Communication Technology Lead to the Well-</a:t>
            </a:r>
            <a:r>
              <a:rPr lang="de-DE" dirty="0" err="1">
                <a:solidFill>
                  <a:srgbClr val="003056"/>
                </a:solidFill>
              </a:rPr>
              <a:t>Being</a:t>
            </a:r>
            <a:r>
              <a:rPr lang="de-DE" dirty="0">
                <a:solidFill>
                  <a:srgbClr val="003056"/>
                </a:solidFill>
              </a:rPr>
              <a:t> </a:t>
            </a:r>
            <a:r>
              <a:rPr lang="de-DE" dirty="0" err="1">
                <a:solidFill>
                  <a:srgbClr val="003056"/>
                </a:solidFill>
              </a:rPr>
              <a:t>of</a:t>
            </a:r>
            <a:r>
              <a:rPr lang="de-DE" dirty="0">
                <a:solidFill>
                  <a:srgbClr val="003056"/>
                </a:solidFill>
              </a:rPr>
              <a:t> </a:t>
            </a:r>
            <a:r>
              <a:rPr lang="de-DE" dirty="0" err="1">
                <a:solidFill>
                  <a:srgbClr val="003056"/>
                </a:solidFill>
              </a:rPr>
              <a:t>Nations</a:t>
            </a:r>
            <a:r>
              <a:rPr lang="de-DE" dirty="0">
                <a:solidFill>
                  <a:srgbClr val="003056"/>
                </a:solidFill>
              </a:rPr>
              <a:t>? A Country-Level </a:t>
            </a:r>
            <a:r>
              <a:rPr lang="de-DE" dirty="0" err="1">
                <a:solidFill>
                  <a:srgbClr val="003056"/>
                </a:solidFill>
              </a:rPr>
              <a:t>Empirical</a:t>
            </a:r>
            <a:r>
              <a:rPr lang="de-DE" dirty="0">
                <a:solidFill>
                  <a:srgbClr val="003056"/>
                </a:solidFill>
              </a:rPr>
              <a:t> Investigation. MIS Quarterly 40(2), 417–430.</a:t>
            </a:r>
          </a:p>
          <a:p>
            <a:endParaRPr lang="de-DE" dirty="0">
              <a:solidFill>
                <a:srgbClr val="003056"/>
              </a:solidFill>
            </a:endParaRPr>
          </a:p>
          <a:p>
            <a:r>
              <a:rPr lang="de-DE" dirty="0">
                <a:solidFill>
                  <a:srgbClr val="003056"/>
                </a:solidFill>
              </a:rPr>
              <a:t>Gerth, A. B., &amp; </a:t>
            </a:r>
            <a:r>
              <a:rPr lang="de-DE" dirty="0" err="1">
                <a:solidFill>
                  <a:srgbClr val="003056"/>
                </a:solidFill>
              </a:rPr>
              <a:t>Peppard</a:t>
            </a:r>
            <a:r>
              <a:rPr lang="de-DE" dirty="0">
                <a:solidFill>
                  <a:srgbClr val="003056"/>
                </a:solidFill>
              </a:rPr>
              <a:t>, J. (2016). The </a:t>
            </a:r>
            <a:r>
              <a:rPr lang="de-DE" dirty="0" err="1">
                <a:solidFill>
                  <a:srgbClr val="003056"/>
                </a:solidFill>
              </a:rPr>
              <a:t>dynamics</a:t>
            </a:r>
            <a:r>
              <a:rPr lang="de-DE" dirty="0">
                <a:solidFill>
                  <a:srgbClr val="003056"/>
                </a:solidFill>
              </a:rPr>
              <a:t> </a:t>
            </a:r>
            <a:r>
              <a:rPr lang="de-DE" dirty="0" err="1">
                <a:solidFill>
                  <a:srgbClr val="003056"/>
                </a:solidFill>
              </a:rPr>
              <a:t>of</a:t>
            </a:r>
            <a:r>
              <a:rPr lang="de-DE" dirty="0">
                <a:solidFill>
                  <a:srgbClr val="003056"/>
                </a:solidFill>
              </a:rPr>
              <a:t> CIO </a:t>
            </a:r>
            <a:r>
              <a:rPr lang="de-DE" dirty="0" err="1">
                <a:solidFill>
                  <a:srgbClr val="003056"/>
                </a:solidFill>
              </a:rPr>
              <a:t>derailment</a:t>
            </a:r>
            <a:r>
              <a:rPr lang="de-DE" dirty="0">
                <a:solidFill>
                  <a:srgbClr val="003056"/>
                </a:solidFill>
              </a:rPr>
              <a:t>: </a:t>
            </a:r>
            <a:r>
              <a:rPr lang="de-DE" dirty="0" err="1">
                <a:solidFill>
                  <a:srgbClr val="003056"/>
                </a:solidFill>
              </a:rPr>
              <a:t>How</a:t>
            </a:r>
            <a:r>
              <a:rPr lang="de-DE" dirty="0">
                <a:solidFill>
                  <a:srgbClr val="003056"/>
                </a:solidFill>
              </a:rPr>
              <a:t> CIOs </a:t>
            </a:r>
            <a:r>
              <a:rPr lang="de-DE" dirty="0" err="1">
                <a:solidFill>
                  <a:srgbClr val="003056"/>
                </a:solidFill>
              </a:rPr>
              <a:t>come</a:t>
            </a:r>
            <a:r>
              <a:rPr lang="de-DE" dirty="0">
                <a:solidFill>
                  <a:srgbClr val="003056"/>
                </a:solidFill>
              </a:rPr>
              <a:t> </a:t>
            </a:r>
            <a:r>
              <a:rPr lang="de-DE" dirty="0" err="1">
                <a:solidFill>
                  <a:srgbClr val="003056"/>
                </a:solidFill>
              </a:rPr>
              <a:t>undone</a:t>
            </a:r>
            <a:r>
              <a:rPr lang="de-DE" dirty="0">
                <a:solidFill>
                  <a:srgbClr val="003056"/>
                </a:solidFill>
              </a:rPr>
              <a:t> and </a:t>
            </a:r>
            <a:r>
              <a:rPr lang="de-DE" dirty="0" err="1">
                <a:solidFill>
                  <a:srgbClr val="003056"/>
                </a:solidFill>
              </a:rPr>
              <a:t>how</a:t>
            </a:r>
            <a:r>
              <a:rPr lang="de-DE" dirty="0">
                <a:solidFill>
                  <a:srgbClr val="003056"/>
                </a:solidFill>
              </a:rPr>
              <a:t> to </a:t>
            </a:r>
            <a:r>
              <a:rPr lang="de-DE" dirty="0" err="1">
                <a:solidFill>
                  <a:srgbClr val="003056"/>
                </a:solidFill>
              </a:rPr>
              <a:t>avoid</a:t>
            </a:r>
            <a:r>
              <a:rPr lang="de-DE" dirty="0">
                <a:solidFill>
                  <a:srgbClr val="003056"/>
                </a:solidFill>
              </a:rPr>
              <a:t> it. Business </a:t>
            </a:r>
            <a:r>
              <a:rPr lang="de-DE" dirty="0" err="1">
                <a:solidFill>
                  <a:srgbClr val="003056"/>
                </a:solidFill>
              </a:rPr>
              <a:t>Horizons</a:t>
            </a:r>
            <a:r>
              <a:rPr lang="de-DE" dirty="0">
                <a:solidFill>
                  <a:srgbClr val="003056"/>
                </a:solidFill>
              </a:rPr>
              <a:t> 59(1), 61–70.</a:t>
            </a:r>
          </a:p>
          <a:p>
            <a:endParaRPr lang="de-DE" dirty="0">
              <a:solidFill>
                <a:srgbClr val="003056"/>
              </a:solidFill>
            </a:endParaRPr>
          </a:p>
          <a:p>
            <a:r>
              <a:rPr lang="de-DE" dirty="0">
                <a:solidFill>
                  <a:srgbClr val="003056"/>
                </a:solidFill>
              </a:rPr>
              <a:t>Gordon, W. J., &amp; </a:t>
            </a:r>
            <a:r>
              <a:rPr lang="de-DE" dirty="0" err="1">
                <a:solidFill>
                  <a:srgbClr val="003056"/>
                </a:solidFill>
              </a:rPr>
              <a:t>Catalini</a:t>
            </a:r>
            <a:r>
              <a:rPr lang="de-DE" dirty="0">
                <a:solidFill>
                  <a:srgbClr val="003056"/>
                </a:solidFill>
              </a:rPr>
              <a:t>, C. (2018). </a:t>
            </a:r>
            <a:r>
              <a:rPr lang="de-DE" dirty="0" err="1">
                <a:solidFill>
                  <a:srgbClr val="003056"/>
                </a:solidFill>
              </a:rPr>
              <a:t>Blockchain</a:t>
            </a:r>
            <a:r>
              <a:rPr lang="de-DE" dirty="0">
                <a:solidFill>
                  <a:srgbClr val="003056"/>
                </a:solidFill>
              </a:rPr>
              <a:t> Technology for </a:t>
            </a:r>
            <a:r>
              <a:rPr lang="de-DE" dirty="0" err="1">
                <a:solidFill>
                  <a:srgbClr val="003056"/>
                </a:solidFill>
              </a:rPr>
              <a:t>Healthcare</a:t>
            </a:r>
            <a:r>
              <a:rPr lang="de-DE" dirty="0">
                <a:solidFill>
                  <a:srgbClr val="003056"/>
                </a:solidFill>
              </a:rPr>
              <a:t>: </a:t>
            </a:r>
            <a:r>
              <a:rPr lang="de-DE" dirty="0" err="1">
                <a:solidFill>
                  <a:srgbClr val="003056"/>
                </a:solidFill>
              </a:rPr>
              <a:t>Facilitating</a:t>
            </a:r>
            <a:r>
              <a:rPr lang="de-DE" dirty="0">
                <a:solidFill>
                  <a:srgbClr val="003056"/>
                </a:solidFill>
              </a:rPr>
              <a:t> the Transition to Patient-</a:t>
            </a:r>
            <a:r>
              <a:rPr lang="de-DE" dirty="0" err="1">
                <a:solidFill>
                  <a:srgbClr val="003056"/>
                </a:solidFill>
              </a:rPr>
              <a:t>Driven</a:t>
            </a:r>
            <a:r>
              <a:rPr lang="de-DE" dirty="0">
                <a:solidFill>
                  <a:srgbClr val="003056"/>
                </a:solidFill>
              </a:rPr>
              <a:t> </a:t>
            </a:r>
            <a:r>
              <a:rPr lang="de-DE" dirty="0" err="1">
                <a:solidFill>
                  <a:srgbClr val="003056"/>
                </a:solidFill>
              </a:rPr>
              <a:t>Interoperability</a:t>
            </a:r>
            <a:r>
              <a:rPr lang="de-DE" dirty="0">
                <a:solidFill>
                  <a:srgbClr val="003056"/>
                </a:solidFill>
              </a:rPr>
              <a:t>. </a:t>
            </a:r>
            <a:r>
              <a:rPr lang="de-DE" dirty="0" err="1">
                <a:solidFill>
                  <a:srgbClr val="003056"/>
                </a:solidFill>
              </a:rPr>
              <a:t>Computational</a:t>
            </a:r>
            <a:r>
              <a:rPr lang="de-DE" dirty="0">
                <a:solidFill>
                  <a:srgbClr val="003056"/>
                </a:solidFill>
              </a:rPr>
              <a:t> and </a:t>
            </a:r>
            <a:r>
              <a:rPr lang="de-DE" dirty="0" err="1">
                <a:solidFill>
                  <a:srgbClr val="003056"/>
                </a:solidFill>
              </a:rPr>
              <a:t>Structural</a:t>
            </a:r>
            <a:r>
              <a:rPr lang="de-DE" dirty="0">
                <a:solidFill>
                  <a:srgbClr val="003056"/>
                </a:solidFill>
              </a:rPr>
              <a:t> Biotechnology Journal 16, 224–230.</a:t>
            </a:r>
          </a:p>
          <a:p>
            <a:endParaRPr lang="de-DE" dirty="0" err="1">
              <a:solidFill>
                <a:srgbClr val="003056"/>
              </a:solidFill>
            </a:endParaRPr>
          </a:p>
        </p:txBody>
      </p:sp>
    </p:spTree>
    <p:extLst>
      <p:ext uri="{BB962C8B-B14F-4D97-AF65-F5344CB8AC3E}">
        <p14:creationId xmlns:p14="http://schemas.microsoft.com/office/powerpoint/2010/main" val="133741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53</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5355312"/>
          </a:xfrm>
          <a:prstGeom prst="rect">
            <a:avLst/>
          </a:prstGeom>
          <a:noFill/>
        </p:spPr>
        <p:txBody>
          <a:bodyPr wrap="square" rtlCol="0">
            <a:spAutoFit/>
          </a:bodyPr>
          <a:lstStyle/>
          <a:p>
            <a:r>
              <a:rPr lang="de-DE" dirty="0" err="1">
                <a:solidFill>
                  <a:srgbClr val="003056"/>
                </a:solidFill>
              </a:rPr>
              <a:t>Haffke</a:t>
            </a:r>
            <a:r>
              <a:rPr lang="de-DE" dirty="0">
                <a:solidFill>
                  <a:srgbClr val="003056"/>
                </a:solidFill>
              </a:rPr>
              <a:t>, I., </a:t>
            </a:r>
            <a:r>
              <a:rPr lang="de-DE" dirty="0" err="1">
                <a:solidFill>
                  <a:srgbClr val="003056"/>
                </a:solidFill>
              </a:rPr>
              <a:t>Kalgovas</a:t>
            </a:r>
            <a:r>
              <a:rPr lang="de-DE" dirty="0">
                <a:solidFill>
                  <a:srgbClr val="003056"/>
                </a:solidFill>
              </a:rPr>
              <a:t>, B., &amp; </a:t>
            </a:r>
            <a:r>
              <a:rPr lang="de-DE" dirty="0" err="1">
                <a:solidFill>
                  <a:srgbClr val="003056"/>
                </a:solidFill>
              </a:rPr>
              <a:t>Benlian</a:t>
            </a:r>
            <a:r>
              <a:rPr lang="de-DE" dirty="0">
                <a:solidFill>
                  <a:srgbClr val="003056"/>
                </a:solidFill>
              </a:rPr>
              <a:t>, A. (2016). The </a:t>
            </a:r>
            <a:r>
              <a:rPr lang="de-DE" dirty="0" err="1">
                <a:solidFill>
                  <a:srgbClr val="003056"/>
                </a:solidFill>
              </a:rPr>
              <a:t>Role</a:t>
            </a:r>
            <a:r>
              <a:rPr lang="de-DE" dirty="0">
                <a:solidFill>
                  <a:srgbClr val="003056"/>
                </a:solidFill>
              </a:rPr>
              <a:t> </a:t>
            </a:r>
            <a:r>
              <a:rPr lang="de-DE" dirty="0" err="1">
                <a:solidFill>
                  <a:srgbClr val="003056"/>
                </a:solidFill>
              </a:rPr>
              <a:t>of</a:t>
            </a:r>
            <a:r>
              <a:rPr lang="de-DE" dirty="0">
                <a:solidFill>
                  <a:srgbClr val="003056"/>
                </a:solidFill>
              </a:rPr>
              <a:t> the CIO and the CDO in an </a:t>
            </a:r>
            <a:r>
              <a:rPr lang="de-DE" dirty="0" err="1">
                <a:solidFill>
                  <a:srgbClr val="003056"/>
                </a:solidFill>
              </a:rPr>
              <a:t>Organization’s</a:t>
            </a:r>
            <a:r>
              <a:rPr lang="de-DE" dirty="0">
                <a:solidFill>
                  <a:srgbClr val="003056"/>
                </a:solidFill>
              </a:rPr>
              <a:t> Digital Transformation. 2016 International Conference on Information Systems.</a:t>
            </a:r>
          </a:p>
          <a:p>
            <a:endParaRPr lang="de-DE" dirty="0">
              <a:solidFill>
                <a:srgbClr val="003056"/>
              </a:solidFill>
            </a:endParaRPr>
          </a:p>
          <a:p>
            <a:r>
              <a:rPr lang="de-DE" dirty="0">
                <a:solidFill>
                  <a:srgbClr val="003056"/>
                </a:solidFill>
              </a:rPr>
              <a:t>Heinemann, G. (2021). Intelligent Retail: Die Zukunft des stationären Einzelhandels. Wiesbaden: Springer Gabler.</a:t>
            </a:r>
          </a:p>
          <a:p>
            <a:endParaRPr lang="de-DE" dirty="0">
              <a:solidFill>
                <a:srgbClr val="003056"/>
              </a:solidFill>
            </a:endParaRPr>
          </a:p>
          <a:p>
            <a:r>
              <a:rPr lang="de-DE" dirty="0">
                <a:solidFill>
                  <a:srgbClr val="003056"/>
                </a:solidFill>
              </a:rPr>
              <a:t>Heinrich, L. J., &amp; </a:t>
            </a:r>
            <a:r>
              <a:rPr lang="de-DE" dirty="0" err="1">
                <a:solidFill>
                  <a:srgbClr val="003056"/>
                </a:solidFill>
              </a:rPr>
              <a:t>Häntschel</a:t>
            </a:r>
            <a:r>
              <a:rPr lang="de-DE" dirty="0">
                <a:solidFill>
                  <a:srgbClr val="003056"/>
                </a:solidFill>
              </a:rPr>
              <a:t>, I. (2000). Evaluation und Evaluationsforschung in der Wirtschaftsinformatik. München: </a:t>
            </a:r>
            <a:r>
              <a:rPr lang="de-DE" dirty="0" err="1">
                <a:solidFill>
                  <a:srgbClr val="003056"/>
                </a:solidFill>
              </a:rPr>
              <a:t>Oldenbourg</a:t>
            </a:r>
            <a:r>
              <a:rPr lang="de-DE" dirty="0">
                <a:solidFill>
                  <a:srgbClr val="003056"/>
                </a:solidFill>
              </a:rPr>
              <a:t>.</a:t>
            </a:r>
          </a:p>
          <a:p>
            <a:endParaRPr lang="de-DE" dirty="0">
              <a:solidFill>
                <a:srgbClr val="003056"/>
              </a:solidFill>
            </a:endParaRPr>
          </a:p>
          <a:p>
            <a:r>
              <a:rPr lang="de-DE" dirty="0">
                <a:solidFill>
                  <a:srgbClr val="003056"/>
                </a:solidFill>
              </a:rPr>
              <a:t>Heinrich, L. J., &amp; Riedl, R. (2013). Understanding the </a:t>
            </a:r>
            <a:r>
              <a:rPr lang="de-DE" dirty="0" err="1">
                <a:solidFill>
                  <a:srgbClr val="003056"/>
                </a:solidFill>
              </a:rPr>
              <a:t>Dominance</a:t>
            </a:r>
            <a:r>
              <a:rPr lang="de-DE" dirty="0">
                <a:solidFill>
                  <a:srgbClr val="003056"/>
                </a:solidFill>
              </a:rPr>
              <a:t> and </a:t>
            </a:r>
            <a:r>
              <a:rPr lang="de-DE" dirty="0" err="1">
                <a:solidFill>
                  <a:srgbClr val="003056"/>
                </a:solidFill>
              </a:rPr>
              <a:t>Advocacy</a:t>
            </a:r>
            <a:r>
              <a:rPr lang="de-DE" dirty="0">
                <a:solidFill>
                  <a:srgbClr val="003056"/>
                </a:solidFill>
              </a:rPr>
              <a:t> </a:t>
            </a:r>
            <a:r>
              <a:rPr lang="de-DE" dirty="0" err="1">
                <a:solidFill>
                  <a:srgbClr val="003056"/>
                </a:solidFill>
              </a:rPr>
              <a:t>of</a:t>
            </a:r>
            <a:r>
              <a:rPr lang="de-DE" dirty="0">
                <a:solidFill>
                  <a:srgbClr val="003056"/>
                </a:solidFill>
              </a:rPr>
              <a:t> the Design-</a:t>
            </a:r>
            <a:r>
              <a:rPr lang="de-DE" dirty="0" err="1">
                <a:solidFill>
                  <a:srgbClr val="003056"/>
                </a:solidFill>
              </a:rPr>
              <a:t>Oriented</a:t>
            </a:r>
            <a:r>
              <a:rPr lang="de-DE" dirty="0">
                <a:solidFill>
                  <a:srgbClr val="003056"/>
                </a:solidFill>
              </a:rPr>
              <a:t> Research Approach in the Business Informatics Community: A </a:t>
            </a:r>
            <a:r>
              <a:rPr lang="de-DE" dirty="0" err="1">
                <a:solidFill>
                  <a:srgbClr val="003056"/>
                </a:solidFill>
              </a:rPr>
              <a:t>History-Based</a:t>
            </a:r>
            <a:r>
              <a:rPr lang="de-DE" dirty="0">
                <a:solidFill>
                  <a:srgbClr val="003056"/>
                </a:solidFill>
              </a:rPr>
              <a:t> </a:t>
            </a:r>
            <a:r>
              <a:rPr lang="de-DE" dirty="0" err="1">
                <a:solidFill>
                  <a:srgbClr val="003056"/>
                </a:solidFill>
              </a:rPr>
              <a:t>Examination</a:t>
            </a:r>
            <a:r>
              <a:rPr lang="de-DE" dirty="0">
                <a:solidFill>
                  <a:srgbClr val="003056"/>
                </a:solidFill>
              </a:rPr>
              <a:t>. Journal </a:t>
            </a:r>
            <a:r>
              <a:rPr lang="de-DE" dirty="0" err="1">
                <a:solidFill>
                  <a:srgbClr val="003056"/>
                </a:solidFill>
              </a:rPr>
              <a:t>of</a:t>
            </a:r>
            <a:r>
              <a:rPr lang="de-DE" dirty="0">
                <a:solidFill>
                  <a:srgbClr val="003056"/>
                </a:solidFill>
              </a:rPr>
              <a:t> Information Technology 28(1), 34–49.</a:t>
            </a:r>
          </a:p>
          <a:p>
            <a:endParaRPr lang="de-DE" dirty="0">
              <a:solidFill>
                <a:srgbClr val="003056"/>
              </a:solidFill>
            </a:endParaRPr>
          </a:p>
          <a:p>
            <a:r>
              <a:rPr lang="de-DE" dirty="0">
                <a:solidFill>
                  <a:srgbClr val="003056"/>
                </a:solidFill>
              </a:rPr>
              <a:t>Heinrich, L. J., &amp; </a:t>
            </a:r>
            <a:r>
              <a:rPr lang="de-DE" dirty="0" err="1">
                <a:solidFill>
                  <a:srgbClr val="003056"/>
                </a:solidFill>
              </a:rPr>
              <a:t>Thonabauer</a:t>
            </a:r>
            <a:r>
              <a:rPr lang="de-DE" dirty="0">
                <a:solidFill>
                  <a:srgbClr val="003056"/>
                </a:solidFill>
              </a:rPr>
              <a:t>, C. (2003). Strategische </a:t>
            </a:r>
            <a:r>
              <a:rPr lang="de-DE" dirty="0" err="1">
                <a:solidFill>
                  <a:srgbClr val="003056"/>
                </a:solidFill>
              </a:rPr>
              <a:t>eBusiness</a:t>
            </a:r>
            <a:r>
              <a:rPr lang="de-DE" dirty="0">
                <a:solidFill>
                  <a:srgbClr val="003056"/>
                </a:solidFill>
              </a:rPr>
              <a:t>-Planung – Entwicklung von </a:t>
            </a:r>
            <a:r>
              <a:rPr lang="de-DE" dirty="0" err="1">
                <a:solidFill>
                  <a:srgbClr val="003056"/>
                </a:solidFill>
              </a:rPr>
              <a:t>eBusiness</a:t>
            </a:r>
            <a:r>
              <a:rPr lang="de-DE" dirty="0">
                <a:solidFill>
                  <a:srgbClr val="003056"/>
                </a:solidFill>
              </a:rPr>
              <a:t>-Strategien. HMD Praxis Der Wirtschaftsinformatik 232, 37–44.</a:t>
            </a:r>
          </a:p>
          <a:p>
            <a:endParaRPr lang="de-DE" dirty="0">
              <a:solidFill>
                <a:srgbClr val="003056"/>
              </a:solidFill>
            </a:endParaRPr>
          </a:p>
          <a:p>
            <a:r>
              <a:rPr lang="de-DE" dirty="0">
                <a:solidFill>
                  <a:srgbClr val="003056"/>
                </a:solidFill>
              </a:rPr>
              <a:t>Heinrich, L. J., Riedl, R., &amp; Stelzer, D. (2014). Informationsmanagement – Grundlagen, Aufgaben, Methoden (11. Aufl.). München: De </a:t>
            </a:r>
            <a:r>
              <a:rPr lang="de-DE" dirty="0" err="1">
                <a:solidFill>
                  <a:srgbClr val="003056"/>
                </a:solidFill>
              </a:rPr>
              <a:t>Gruyter</a:t>
            </a:r>
            <a:r>
              <a:rPr lang="de-DE" dirty="0">
                <a:solidFill>
                  <a:srgbClr val="003056"/>
                </a:solidFill>
              </a:rPr>
              <a:t> </a:t>
            </a:r>
            <a:r>
              <a:rPr lang="de-DE" dirty="0" err="1">
                <a:solidFill>
                  <a:srgbClr val="003056"/>
                </a:solidFill>
              </a:rPr>
              <a:t>Oldenbourg</a:t>
            </a:r>
            <a:r>
              <a:rPr lang="de-DE" dirty="0">
                <a:solidFill>
                  <a:srgbClr val="003056"/>
                </a:solidFill>
              </a:rPr>
              <a:t> Verlag.</a:t>
            </a:r>
          </a:p>
          <a:p>
            <a:endParaRPr lang="de-DE" dirty="0" err="1">
              <a:solidFill>
                <a:srgbClr val="003056"/>
              </a:solidFill>
            </a:endParaRPr>
          </a:p>
        </p:txBody>
      </p:sp>
    </p:spTree>
    <p:extLst>
      <p:ext uri="{BB962C8B-B14F-4D97-AF65-F5344CB8AC3E}">
        <p14:creationId xmlns:p14="http://schemas.microsoft.com/office/powerpoint/2010/main" val="3170473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54</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5632311"/>
          </a:xfrm>
          <a:prstGeom prst="rect">
            <a:avLst/>
          </a:prstGeom>
          <a:noFill/>
        </p:spPr>
        <p:txBody>
          <a:bodyPr wrap="square" rtlCol="0">
            <a:spAutoFit/>
          </a:bodyPr>
          <a:lstStyle/>
          <a:p>
            <a:r>
              <a:rPr lang="de-DE" dirty="0">
                <a:solidFill>
                  <a:srgbClr val="003056"/>
                </a:solidFill>
              </a:rPr>
              <a:t>Hess, T. (2019). Digitalisierung. https://</a:t>
            </a:r>
            <a:r>
              <a:rPr lang="de-DE" dirty="0" err="1">
                <a:solidFill>
                  <a:srgbClr val="003056"/>
                </a:solidFill>
              </a:rPr>
              <a:t>wi-lex.de</a:t>
            </a:r>
            <a:r>
              <a:rPr lang="de-DE" dirty="0">
                <a:solidFill>
                  <a:srgbClr val="003056"/>
                </a:solidFill>
              </a:rPr>
              <a:t>/</a:t>
            </a:r>
            <a:r>
              <a:rPr lang="de-DE" dirty="0" err="1">
                <a:solidFill>
                  <a:srgbClr val="003056"/>
                </a:solidFill>
              </a:rPr>
              <a:t>index.php</a:t>
            </a:r>
            <a:r>
              <a:rPr lang="de-DE" dirty="0">
                <a:solidFill>
                  <a:srgbClr val="003056"/>
                </a:solidFill>
              </a:rPr>
              <a:t>/</a:t>
            </a:r>
            <a:r>
              <a:rPr lang="de-DE" dirty="0" err="1">
                <a:solidFill>
                  <a:srgbClr val="003056"/>
                </a:solidFill>
              </a:rPr>
              <a:t>lexikon</a:t>
            </a:r>
            <a:r>
              <a:rPr lang="de-DE" dirty="0">
                <a:solidFill>
                  <a:srgbClr val="003056"/>
                </a:solidFill>
              </a:rPr>
              <a:t>/technologische-und-methodische-</a:t>
            </a:r>
            <a:r>
              <a:rPr lang="de-DE" dirty="0" err="1">
                <a:solidFill>
                  <a:srgbClr val="003056"/>
                </a:solidFill>
              </a:rPr>
              <a:t>grundlagen</a:t>
            </a:r>
            <a:r>
              <a:rPr lang="de-DE" dirty="0">
                <a:solidFill>
                  <a:srgbClr val="003056"/>
                </a:solidFill>
              </a:rPr>
              <a:t>/informatik-</a:t>
            </a:r>
            <a:r>
              <a:rPr lang="de-DE" dirty="0" err="1">
                <a:solidFill>
                  <a:srgbClr val="003056"/>
                </a:solidFill>
              </a:rPr>
              <a:t>grundlagen</a:t>
            </a:r>
            <a:r>
              <a:rPr lang="de-DE" dirty="0">
                <a:solidFill>
                  <a:srgbClr val="003056"/>
                </a:solidFill>
              </a:rPr>
              <a:t>/</a:t>
            </a:r>
            <a:r>
              <a:rPr lang="de-DE" dirty="0" err="1">
                <a:solidFill>
                  <a:srgbClr val="003056"/>
                </a:solidFill>
              </a:rPr>
              <a:t>digitalisierung</a:t>
            </a:r>
            <a:r>
              <a:rPr lang="de-DE" dirty="0">
                <a:solidFill>
                  <a:srgbClr val="003056"/>
                </a:solidFill>
              </a:rPr>
              <a:t>/. </a:t>
            </a:r>
          </a:p>
          <a:p>
            <a:endParaRPr lang="de-DE" dirty="0">
              <a:solidFill>
                <a:srgbClr val="003056"/>
              </a:solidFill>
            </a:endParaRPr>
          </a:p>
          <a:p>
            <a:r>
              <a:rPr lang="de-DE" dirty="0">
                <a:solidFill>
                  <a:srgbClr val="003056"/>
                </a:solidFill>
              </a:rPr>
              <a:t>Hess, T., Matt, C., &amp; </a:t>
            </a:r>
            <a:r>
              <a:rPr lang="de-DE" dirty="0" err="1">
                <a:solidFill>
                  <a:srgbClr val="003056"/>
                </a:solidFill>
              </a:rPr>
              <a:t>Benlian</a:t>
            </a:r>
            <a:r>
              <a:rPr lang="de-DE" dirty="0">
                <a:solidFill>
                  <a:srgbClr val="003056"/>
                </a:solidFill>
              </a:rPr>
              <a:t>, A. (2016). Options for </a:t>
            </a:r>
            <a:r>
              <a:rPr lang="de-DE" dirty="0" err="1">
                <a:solidFill>
                  <a:srgbClr val="003056"/>
                </a:solidFill>
              </a:rPr>
              <a:t>Formulating</a:t>
            </a:r>
            <a:r>
              <a:rPr lang="de-DE" dirty="0">
                <a:solidFill>
                  <a:srgbClr val="003056"/>
                </a:solidFill>
              </a:rPr>
              <a:t> a Digital Transformation </a:t>
            </a:r>
            <a:r>
              <a:rPr lang="de-DE" dirty="0" err="1">
                <a:solidFill>
                  <a:srgbClr val="003056"/>
                </a:solidFill>
              </a:rPr>
              <a:t>Strategy</a:t>
            </a:r>
            <a:r>
              <a:rPr lang="de-DE" dirty="0">
                <a:solidFill>
                  <a:srgbClr val="003056"/>
                </a:solidFill>
              </a:rPr>
              <a:t>. MIS Quarterly Executive 15(2), 123–139.</a:t>
            </a:r>
          </a:p>
          <a:p>
            <a:endParaRPr lang="de-DE" dirty="0">
              <a:solidFill>
                <a:srgbClr val="003056"/>
              </a:solidFill>
            </a:endParaRPr>
          </a:p>
          <a:p>
            <a:r>
              <a:rPr lang="de-DE" dirty="0" err="1">
                <a:solidFill>
                  <a:srgbClr val="003056"/>
                </a:solidFill>
              </a:rPr>
              <a:t>Holotiuk</a:t>
            </a:r>
            <a:r>
              <a:rPr lang="de-DE" dirty="0">
                <a:solidFill>
                  <a:srgbClr val="003056"/>
                </a:solidFill>
              </a:rPr>
              <a:t>, F., &amp; </a:t>
            </a:r>
            <a:r>
              <a:rPr lang="de-DE" dirty="0" err="1">
                <a:solidFill>
                  <a:srgbClr val="003056"/>
                </a:solidFill>
              </a:rPr>
              <a:t>Beimborn</a:t>
            </a:r>
            <a:r>
              <a:rPr lang="de-DE" dirty="0">
                <a:solidFill>
                  <a:srgbClr val="003056"/>
                </a:solidFill>
              </a:rPr>
              <a:t>, D. (2017). Critical </a:t>
            </a:r>
            <a:r>
              <a:rPr lang="de-DE" dirty="0" err="1">
                <a:solidFill>
                  <a:srgbClr val="003056"/>
                </a:solidFill>
              </a:rPr>
              <a:t>success</a:t>
            </a:r>
            <a:r>
              <a:rPr lang="de-DE" dirty="0">
                <a:solidFill>
                  <a:srgbClr val="003056"/>
                </a:solidFill>
              </a:rPr>
              <a:t> </a:t>
            </a:r>
            <a:r>
              <a:rPr lang="de-DE" dirty="0" err="1">
                <a:solidFill>
                  <a:srgbClr val="003056"/>
                </a:solidFill>
              </a:rPr>
              <a:t>factors</a:t>
            </a:r>
            <a:r>
              <a:rPr lang="de-DE" dirty="0">
                <a:solidFill>
                  <a:srgbClr val="003056"/>
                </a:solidFill>
              </a:rPr>
              <a:t> </a:t>
            </a:r>
            <a:r>
              <a:rPr lang="de-DE" dirty="0" err="1">
                <a:solidFill>
                  <a:srgbClr val="003056"/>
                </a:solidFill>
              </a:rPr>
              <a:t>of</a:t>
            </a:r>
            <a:r>
              <a:rPr lang="de-DE" dirty="0">
                <a:solidFill>
                  <a:srgbClr val="003056"/>
                </a:solidFill>
              </a:rPr>
              <a:t> digital </a:t>
            </a:r>
            <a:r>
              <a:rPr lang="de-DE" dirty="0" err="1">
                <a:solidFill>
                  <a:srgbClr val="003056"/>
                </a:solidFill>
              </a:rPr>
              <a:t>business</a:t>
            </a:r>
            <a:r>
              <a:rPr lang="de-DE" dirty="0">
                <a:solidFill>
                  <a:srgbClr val="003056"/>
                </a:solidFill>
              </a:rPr>
              <a:t> </a:t>
            </a:r>
            <a:r>
              <a:rPr lang="de-DE" dirty="0" err="1">
                <a:solidFill>
                  <a:srgbClr val="003056"/>
                </a:solidFill>
              </a:rPr>
              <a:t>strategy</a:t>
            </a:r>
            <a:r>
              <a:rPr lang="de-DE" dirty="0">
                <a:solidFill>
                  <a:srgbClr val="003056"/>
                </a:solidFill>
              </a:rPr>
              <a:t>. International Conference on Wirtschaftsinformatik, 991–1005.</a:t>
            </a:r>
          </a:p>
          <a:p>
            <a:endParaRPr lang="de-DE" dirty="0">
              <a:solidFill>
                <a:srgbClr val="003056"/>
              </a:solidFill>
            </a:endParaRPr>
          </a:p>
          <a:p>
            <a:r>
              <a:rPr lang="de-DE" dirty="0">
                <a:solidFill>
                  <a:srgbClr val="003056"/>
                </a:solidFill>
              </a:rPr>
              <a:t>Horlacher, A., &amp; Hess, T. (2016). </a:t>
            </a:r>
            <a:r>
              <a:rPr lang="de-DE" dirty="0" err="1">
                <a:solidFill>
                  <a:srgbClr val="003056"/>
                </a:solidFill>
              </a:rPr>
              <a:t>What</a:t>
            </a:r>
            <a:r>
              <a:rPr lang="de-DE" dirty="0">
                <a:solidFill>
                  <a:srgbClr val="003056"/>
                </a:solidFill>
              </a:rPr>
              <a:t> </a:t>
            </a:r>
            <a:r>
              <a:rPr lang="de-DE" dirty="0" err="1">
                <a:solidFill>
                  <a:srgbClr val="003056"/>
                </a:solidFill>
              </a:rPr>
              <a:t>Does</a:t>
            </a:r>
            <a:r>
              <a:rPr lang="de-DE" dirty="0">
                <a:solidFill>
                  <a:srgbClr val="003056"/>
                </a:solidFill>
              </a:rPr>
              <a:t> a Chief Digital Officer Do? </a:t>
            </a:r>
            <a:r>
              <a:rPr lang="de-DE" dirty="0" err="1">
                <a:solidFill>
                  <a:srgbClr val="003056"/>
                </a:solidFill>
              </a:rPr>
              <a:t>Managerial</a:t>
            </a:r>
            <a:r>
              <a:rPr lang="de-DE" dirty="0">
                <a:solidFill>
                  <a:srgbClr val="003056"/>
                </a:solidFill>
              </a:rPr>
              <a:t> Tasks and </a:t>
            </a:r>
            <a:r>
              <a:rPr lang="de-DE" dirty="0" err="1">
                <a:solidFill>
                  <a:srgbClr val="003056"/>
                </a:solidFill>
              </a:rPr>
              <a:t>Roles</a:t>
            </a:r>
            <a:r>
              <a:rPr lang="de-DE" dirty="0">
                <a:solidFill>
                  <a:srgbClr val="003056"/>
                </a:solidFill>
              </a:rPr>
              <a:t> </a:t>
            </a:r>
            <a:r>
              <a:rPr lang="de-DE" dirty="0" err="1">
                <a:solidFill>
                  <a:srgbClr val="003056"/>
                </a:solidFill>
              </a:rPr>
              <a:t>of</a:t>
            </a:r>
            <a:r>
              <a:rPr lang="de-DE" dirty="0">
                <a:solidFill>
                  <a:srgbClr val="003056"/>
                </a:solidFill>
              </a:rPr>
              <a:t> a New C-Level Position in the </a:t>
            </a:r>
            <a:r>
              <a:rPr lang="de-DE" dirty="0" err="1">
                <a:solidFill>
                  <a:srgbClr val="003056"/>
                </a:solidFill>
              </a:rPr>
              <a:t>Context</a:t>
            </a:r>
            <a:r>
              <a:rPr lang="de-DE" dirty="0">
                <a:solidFill>
                  <a:srgbClr val="003056"/>
                </a:solidFill>
              </a:rPr>
              <a:t> </a:t>
            </a:r>
            <a:r>
              <a:rPr lang="de-DE" dirty="0" err="1">
                <a:solidFill>
                  <a:srgbClr val="003056"/>
                </a:solidFill>
              </a:rPr>
              <a:t>of</a:t>
            </a:r>
            <a:r>
              <a:rPr lang="de-DE" dirty="0">
                <a:solidFill>
                  <a:srgbClr val="003056"/>
                </a:solidFill>
              </a:rPr>
              <a:t> Digital Transformation. </a:t>
            </a:r>
            <a:r>
              <a:rPr lang="de-DE" dirty="0" err="1">
                <a:solidFill>
                  <a:srgbClr val="003056"/>
                </a:solidFill>
              </a:rPr>
              <a:t>Proceesings</a:t>
            </a:r>
            <a:r>
              <a:rPr lang="de-DE" dirty="0">
                <a:solidFill>
                  <a:srgbClr val="003056"/>
                </a:solidFill>
              </a:rPr>
              <a:t> </a:t>
            </a:r>
            <a:r>
              <a:rPr lang="de-DE" dirty="0" err="1">
                <a:solidFill>
                  <a:srgbClr val="003056"/>
                </a:solidFill>
              </a:rPr>
              <a:t>of</a:t>
            </a:r>
            <a:r>
              <a:rPr lang="de-DE" dirty="0">
                <a:solidFill>
                  <a:srgbClr val="003056"/>
                </a:solidFill>
              </a:rPr>
              <a:t> the 49th Hawaii International Conference on System </a:t>
            </a:r>
            <a:r>
              <a:rPr lang="de-DE" dirty="0" err="1">
                <a:solidFill>
                  <a:srgbClr val="003056"/>
                </a:solidFill>
              </a:rPr>
              <a:t>Sciences</a:t>
            </a:r>
            <a:r>
              <a:rPr lang="de-DE" dirty="0">
                <a:solidFill>
                  <a:srgbClr val="003056"/>
                </a:solidFill>
              </a:rPr>
              <a:t>, 5126–5135.</a:t>
            </a:r>
          </a:p>
          <a:p>
            <a:endParaRPr lang="de-DE" dirty="0">
              <a:solidFill>
                <a:srgbClr val="003056"/>
              </a:solidFill>
            </a:endParaRPr>
          </a:p>
          <a:p>
            <a:r>
              <a:rPr lang="de-DE" dirty="0" err="1">
                <a:solidFill>
                  <a:srgbClr val="003056"/>
                </a:solidFill>
              </a:rPr>
              <a:t>Jodlbauer</a:t>
            </a:r>
            <a:r>
              <a:rPr lang="de-DE" dirty="0">
                <a:solidFill>
                  <a:srgbClr val="003056"/>
                </a:solidFill>
              </a:rPr>
              <a:t>, H. (2020). Geschäftsmodelle erarbeiten: Modell zur digitalen Transformation etablierter Unternehmen. Wiesbaden: Springer.</a:t>
            </a:r>
          </a:p>
          <a:p>
            <a:endParaRPr lang="de-DE" dirty="0">
              <a:solidFill>
                <a:srgbClr val="003056"/>
              </a:solidFill>
            </a:endParaRPr>
          </a:p>
          <a:p>
            <a:r>
              <a:rPr lang="de-DE" dirty="0">
                <a:solidFill>
                  <a:srgbClr val="003056"/>
                </a:solidFill>
              </a:rPr>
              <a:t>Koch, S., </a:t>
            </a:r>
            <a:r>
              <a:rPr lang="de-DE" dirty="0" err="1">
                <a:solidFill>
                  <a:srgbClr val="003056"/>
                </a:solidFill>
              </a:rPr>
              <a:t>Werani</a:t>
            </a:r>
            <a:r>
              <a:rPr lang="de-DE" dirty="0">
                <a:solidFill>
                  <a:srgbClr val="003056"/>
                </a:solidFill>
              </a:rPr>
              <a:t>, T., Schauberger, A., </a:t>
            </a:r>
            <a:r>
              <a:rPr lang="de-DE" dirty="0" err="1">
                <a:solidFill>
                  <a:srgbClr val="003056"/>
                </a:solidFill>
              </a:rPr>
              <a:t>Mühlburger</a:t>
            </a:r>
            <a:r>
              <a:rPr lang="de-DE" dirty="0">
                <a:solidFill>
                  <a:srgbClr val="003056"/>
                </a:solidFill>
              </a:rPr>
              <a:t>, M., </a:t>
            </a:r>
            <a:r>
              <a:rPr lang="de-DE" dirty="0" err="1">
                <a:solidFill>
                  <a:srgbClr val="003056"/>
                </a:solidFill>
              </a:rPr>
              <a:t>Freiseisen</a:t>
            </a:r>
            <a:r>
              <a:rPr lang="de-DE" dirty="0">
                <a:solidFill>
                  <a:srgbClr val="003056"/>
                </a:solidFill>
              </a:rPr>
              <a:t>, B., &amp; Martinek-</a:t>
            </a:r>
            <a:r>
              <a:rPr lang="de-DE" dirty="0" err="1">
                <a:solidFill>
                  <a:srgbClr val="003056"/>
                </a:solidFill>
              </a:rPr>
              <a:t>Kuchinka</a:t>
            </a:r>
            <a:r>
              <a:rPr lang="de-DE" dirty="0">
                <a:solidFill>
                  <a:srgbClr val="003056"/>
                </a:solidFill>
              </a:rPr>
              <a:t>, P. (2019). Geschäftsmodell-getriebene Planung von Digitalisierungsmaßnahmen in Business-to-Business-Märkten – Ein Vorgehensmodell. HMD Praxis Der Wirtschaftsinformatik 56(2), 468–484.</a:t>
            </a:r>
          </a:p>
          <a:p>
            <a:endParaRPr lang="de-DE" dirty="0" err="1">
              <a:solidFill>
                <a:srgbClr val="003056"/>
              </a:solidFill>
            </a:endParaRPr>
          </a:p>
        </p:txBody>
      </p:sp>
    </p:spTree>
    <p:extLst>
      <p:ext uri="{BB962C8B-B14F-4D97-AF65-F5344CB8AC3E}">
        <p14:creationId xmlns:p14="http://schemas.microsoft.com/office/powerpoint/2010/main" val="3487313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55</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5632311"/>
          </a:xfrm>
          <a:prstGeom prst="rect">
            <a:avLst/>
          </a:prstGeom>
          <a:noFill/>
        </p:spPr>
        <p:txBody>
          <a:bodyPr wrap="square" rtlCol="0">
            <a:spAutoFit/>
          </a:bodyPr>
          <a:lstStyle/>
          <a:p>
            <a:r>
              <a:rPr lang="de-DE" dirty="0" err="1">
                <a:solidFill>
                  <a:srgbClr val="003056"/>
                </a:solidFill>
              </a:rPr>
              <a:t>Legner</a:t>
            </a:r>
            <a:r>
              <a:rPr lang="de-DE" dirty="0">
                <a:solidFill>
                  <a:srgbClr val="003056"/>
                </a:solidFill>
              </a:rPr>
              <a:t>, C., </a:t>
            </a:r>
            <a:r>
              <a:rPr lang="de-DE" dirty="0" err="1">
                <a:solidFill>
                  <a:srgbClr val="003056"/>
                </a:solidFill>
              </a:rPr>
              <a:t>Eymann</a:t>
            </a:r>
            <a:r>
              <a:rPr lang="de-DE" dirty="0">
                <a:solidFill>
                  <a:srgbClr val="003056"/>
                </a:solidFill>
              </a:rPr>
              <a:t>, T., Hess, T., Matt, C., </a:t>
            </a:r>
            <a:r>
              <a:rPr lang="de-DE" dirty="0" err="1">
                <a:solidFill>
                  <a:srgbClr val="003056"/>
                </a:solidFill>
              </a:rPr>
              <a:t>Böhmann</a:t>
            </a:r>
            <a:r>
              <a:rPr lang="de-DE" dirty="0">
                <a:solidFill>
                  <a:srgbClr val="003056"/>
                </a:solidFill>
              </a:rPr>
              <a:t>, T., Drews, P., </a:t>
            </a:r>
            <a:r>
              <a:rPr lang="de-DE" dirty="0" err="1">
                <a:solidFill>
                  <a:srgbClr val="003056"/>
                </a:solidFill>
              </a:rPr>
              <a:t>Mädche</a:t>
            </a:r>
            <a:r>
              <a:rPr lang="de-DE" dirty="0">
                <a:solidFill>
                  <a:srgbClr val="003056"/>
                </a:solidFill>
              </a:rPr>
              <a:t>, A., Urbach, N., &amp; </a:t>
            </a:r>
            <a:r>
              <a:rPr lang="de-DE" dirty="0" err="1">
                <a:solidFill>
                  <a:srgbClr val="003056"/>
                </a:solidFill>
              </a:rPr>
              <a:t>Ahlemann</a:t>
            </a:r>
            <a:r>
              <a:rPr lang="de-DE" dirty="0">
                <a:solidFill>
                  <a:srgbClr val="003056"/>
                </a:solidFill>
              </a:rPr>
              <a:t>, F. (2017). </a:t>
            </a:r>
            <a:r>
              <a:rPr lang="de-DE" dirty="0" err="1">
                <a:solidFill>
                  <a:srgbClr val="003056"/>
                </a:solidFill>
              </a:rPr>
              <a:t>Digitalization</a:t>
            </a:r>
            <a:r>
              <a:rPr lang="de-DE" dirty="0">
                <a:solidFill>
                  <a:srgbClr val="003056"/>
                </a:solidFill>
              </a:rPr>
              <a:t>: </a:t>
            </a:r>
            <a:r>
              <a:rPr lang="de-DE" dirty="0" err="1">
                <a:solidFill>
                  <a:srgbClr val="003056"/>
                </a:solidFill>
              </a:rPr>
              <a:t>Opportunity</a:t>
            </a:r>
            <a:r>
              <a:rPr lang="de-DE" dirty="0">
                <a:solidFill>
                  <a:srgbClr val="003056"/>
                </a:solidFill>
              </a:rPr>
              <a:t> and Challenge for the Business and Information Systems Engineering Community. Business &amp; Information Systems Engineering 59(4), 301–308.</a:t>
            </a:r>
          </a:p>
          <a:p>
            <a:endParaRPr lang="de-DE" dirty="0">
              <a:solidFill>
                <a:srgbClr val="003056"/>
              </a:solidFill>
            </a:endParaRPr>
          </a:p>
          <a:p>
            <a:r>
              <a:rPr lang="de-DE" dirty="0" err="1">
                <a:solidFill>
                  <a:srgbClr val="003056"/>
                </a:solidFill>
              </a:rPr>
              <a:t>Leischnig</a:t>
            </a:r>
            <a:r>
              <a:rPr lang="de-DE" dirty="0">
                <a:solidFill>
                  <a:srgbClr val="003056"/>
                </a:solidFill>
              </a:rPr>
              <a:t>, A., </a:t>
            </a:r>
            <a:r>
              <a:rPr lang="de-DE" dirty="0" err="1">
                <a:solidFill>
                  <a:srgbClr val="003056"/>
                </a:solidFill>
              </a:rPr>
              <a:t>Wölfl</a:t>
            </a:r>
            <a:r>
              <a:rPr lang="de-DE" dirty="0">
                <a:solidFill>
                  <a:srgbClr val="003056"/>
                </a:solidFill>
              </a:rPr>
              <a:t>, S., </a:t>
            </a:r>
            <a:r>
              <a:rPr lang="de-DE" dirty="0" err="1">
                <a:solidFill>
                  <a:srgbClr val="003056"/>
                </a:solidFill>
              </a:rPr>
              <a:t>Ivens</a:t>
            </a:r>
            <a:r>
              <a:rPr lang="de-DE" dirty="0">
                <a:solidFill>
                  <a:srgbClr val="003056"/>
                </a:solidFill>
              </a:rPr>
              <a:t>, B., &amp; Hein, D. (2017). </a:t>
            </a:r>
            <a:r>
              <a:rPr lang="de-DE" dirty="0" err="1">
                <a:solidFill>
                  <a:srgbClr val="003056"/>
                </a:solidFill>
              </a:rPr>
              <a:t>From</a:t>
            </a:r>
            <a:r>
              <a:rPr lang="de-DE" dirty="0">
                <a:solidFill>
                  <a:srgbClr val="003056"/>
                </a:solidFill>
              </a:rPr>
              <a:t> Digital Business </a:t>
            </a:r>
            <a:r>
              <a:rPr lang="de-DE" dirty="0" err="1">
                <a:solidFill>
                  <a:srgbClr val="003056"/>
                </a:solidFill>
              </a:rPr>
              <a:t>Strategy</a:t>
            </a:r>
            <a:r>
              <a:rPr lang="de-DE" dirty="0">
                <a:solidFill>
                  <a:srgbClr val="003056"/>
                </a:solidFill>
              </a:rPr>
              <a:t> to Market Performance: </a:t>
            </a:r>
            <a:r>
              <a:rPr lang="de-DE" dirty="0" err="1">
                <a:solidFill>
                  <a:srgbClr val="003056"/>
                </a:solidFill>
              </a:rPr>
              <a:t>Insights</a:t>
            </a:r>
            <a:r>
              <a:rPr lang="de-DE" dirty="0">
                <a:solidFill>
                  <a:srgbClr val="003056"/>
                </a:solidFill>
              </a:rPr>
              <a:t> </a:t>
            </a:r>
            <a:r>
              <a:rPr lang="de-DE" dirty="0" err="1">
                <a:solidFill>
                  <a:srgbClr val="003056"/>
                </a:solidFill>
              </a:rPr>
              <a:t>into</a:t>
            </a:r>
            <a:r>
              <a:rPr lang="de-DE" dirty="0">
                <a:solidFill>
                  <a:srgbClr val="003056"/>
                </a:solidFill>
              </a:rPr>
              <a:t> Key </a:t>
            </a:r>
            <a:r>
              <a:rPr lang="de-DE" dirty="0" err="1">
                <a:solidFill>
                  <a:srgbClr val="003056"/>
                </a:solidFill>
              </a:rPr>
              <a:t>Concepts</a:t>
            </a:r>
            <a:r>
              <a:rPr lang="de-DE" dirty="0">
                <a:solidFill>
                  <a:srgbClr val="003056"/>
                </a:solidFill>
              </a:rPr>
              <a:t> and </a:t>
            </a:r>
            <a:r>
              <a:rPr lang="de-DE" dirty="0" err="1">
                <a:solidFill>
                  <a:srgbClr val="003056"/>
                </a:solidFill>
              </a:rPr>
              <a:t>Processes</a:t>
            </a:r>
            <a:r>
              <a:rPr lang="de-DE" dirty="0">
                <a:solidFill>
                  <a:srgbClr val="003056"/>
                </a:solidFill>
              </a:rPr>
              <a:t>. International Conference </a:t>
            </a:r>
            <a:r>
              <a:rPr lang="de-DE" dirty="0" err="1">
                <a:solidFill>
                  <a:srgbClr val="003056"/>
                </a:solidFill>
              </a:rPr>
              <a:t>of</a:t>
            </a:r>
            <a:r>
              <a:rPr lang="de-DE" dirty="0">
                <a:solidFill>
                  <a:srgbClr val="003056"/>
                </a:solidFill>
              </a:rPr>
              <a:t> Information Systems.</a:t>
            </a:r>
          </a:p>
          <a:p>
            <a:endParaRPr lang="de-DE" dirty="0">
              <a:solidFill>
                <a:srgbClr val="003056"/>
              </a:solidFill>
            </a:endParaRPr>
          </a:p>
          <a:p>
            <a:r>
              <a:rPr lang="de-DE" dirty="0">
                <a:solidFill>
                  <a:srgbClr val="003056"/>
                </a:solidFill>
              </a:rPr>
              <a:t>Matt, C., Hess, T., &amp; </a:t>
            </a:r>
            <a:r>
              <a:rPr lang="de-DE" dirty="0" err="1">
                <a:solidFill>
                  <a:srgbClr val="003056"/>
                </a:solidFill>
              </a:rPr>
              <a:t>Benlian</a:t>
            </a:r>
            <a:r>
              <a:rPr lang="de-DE" dirty="0">
                <a:solidFill>
                  <a:srgbClr val="003056"/>
                </a:solidFill>
              </a:rPr>
              <a:t>, A. (2015). Digital Transformation </a:t>
            </a:r>
            <a:r>
              <a:rPr lang="de-DE" dirty="0" err="1">
                <a:solidFill>
                  <a:srgbClr val="003056"/>
                </a:solidFill>
              </a:rPr>
              <a:t>Strategies</a:t>
            </a:r>
            <a:r>
              <a:rPr lang="de-DE" dirty="0">
                <a:solidFill>
                  <a:srgbClr val="003056"/>
                </a:solidFill>
              </a:rPr>
              <a:t>. Business &amp; Information Systems Engineering 57(5), 339–343.</a:t>
            </a:r>
          </a:p>
          <a:p>
            <a:endParaRPr lang="de-DE" dirty="0">
              <a:solidFill>
                <a:srgbClr val="003056"/>
              </a:solidFill>
            </a:endParaRPr>
          </a:p>
          <a:p>
            <a:r>
              <a:rPr lang="de-DE" dirty="0">
                <a:solidFill>
                  <a:srgbClr val="003056"/>
                </a:solidFill>
              </a:rPr>
              <a:t>Melville, Kraemer, &amp; </a:t>
            </a:r>
            <a:r>
              <a:rPr lang="de-DE" dirty="0" err="1">
                <a:solidFill>
                  <a:srgbClr val="003056"/>
                </a:solidFill>
              </a:rPr>
              <a:t>Gurbaxani</a:t>
            </a:r>
            <a:r>
              <a:rPr lang="de-DE" dirty="0">
                <a:solidFill>
                  <a:srgbClr val="003056"/>
                </a:solidFill>
              </a:rPr>
              <a:t>. (2004). Review: Information Technology and </a:t>
            </a:r>
            <a:r>
              <a:rPr lang="de-DE" dirty="0" err="1">
                <a:solidFill>
                  <a:srgbClr val="003056"/>
                </a:solidFill>
              </a:rPr>
              <a:t>Organizational</a:t>
            </a:r>
            <a:r>
              <a:rPr lang="de-DE" dirty="0">
                <a:solidFill>
                  <a:srgbClr val="003056"/>
                </a:solidFill>
              </a:rPr>
              <a:t> Performance: An Integrative Model </a:t>
            </a:r>
            <a:r>
              <a:rPr lang="de-DE" dirty="0" err="1">
                <a:solidFill>
                  <a:srgbClr val="003056"/>
                </a:solidFill>
              </a:rPr>
              <a:t>of</a:t>
            </a:r>
            <a:r>
              <a:rPr lang="de-DE" dirty="0">
                <a:solidFill>
                  <a:srgbClr val="003056"/>
                </a:solidFill>
              </a:rPr>
              <a:t> IT Business Value. MIS Quarterly 28(2), 283–322.</a:t>
            </a:r>
          </a:p>
          <a:p>
            <a:endParaRPr lang="de-DE" dirty="0">
              <a:solidFill>
                <a:srgbClr val="003056"/>
              </a:solidFill>
            </a:endParaRPr>
          </a:p>
          <a:p>
            <a:r>
              <a:rPr lang="de-DE" dirty="0">
                <a:solidFill>
                  <a:srgbClr val="003056"/>
                </a:solidFill>
              </a:rPr>
              <a:t>Mertens, P., &amp; </a:t>
            </a:r>
            <a:r>
              <a:rPr lang="de-DE" dirty="0" err="1">
                <a:solidFill>
                  <a:srgbClr val="003056"/>
                </a:solidFill>
              </a:rPr>
              <a:t>Barbian</a:t>
            </a:r>
            <a:r>
              <a:rPr lang="de-DE" dirty="0">
                <a:solidFill>
                  <a:srgbClr val="003056"/>
                </a:solidFill>
              </a:rPr>
              <a:t>, D. (2015). Digitalisierung und Industrie 4.0 – Moden, modische Überhöhung oder Trend? Arbeitsbericht 1/2015. Erlangen-Nürnberg: Friedrich-Alexander-Universität.</a:t>
            </a:r>
          </a:p>
          <a:p>
            <a:endParaRPr lang="de-DE" dirty="0">
              <a:solidFill>
                <a:srgbClr val="003056"/>
              </a:solidFill>
            </a:endParaRPr>
          </a:p>
          <a:p>
            <a:r>
              <a:rPr lang="de-DE" dirty="0" err="1">
                <a:solidFill>
                  <a:srgbClr val="003056"/>
                </a:solidFill>
              </a:rPr>
              <a:t>Mithas</a:t>
            </a:r>
            <a:r>
              <a:rPr lang="de-DE" dirty="0">
                <a:solidFill>
                  <a:srgbClr val="003056"/>
                </a:solidFill>
              </a:rPr>
              <a:t>, S., </a:t>
            </a:r>
            <a:r>
              <a:rPr lang="de-DE" dirty="0" err="1">
                <a:solidFill>
                  <a:srgbClr val="003056"/>
                </a:solidFill>
              </a:rPr>
              <a:t>Tafti</a:t>
            </a:r>
            <a:r>
              <a:rPr lang="de-DE" dirty="0">
                <a:solidFill>
                  <a:srgbClr val="003056"/>
                </a:solidFill>
              </a:rPr>
              <a:t>, A., &amp; Mitchell, W. (2013). </a:t>
            </a:r>
            <a:r>
              <a:rPr lang="de-DE" dirty="0" err="1">
                <a:solidFill>
                  <a:srgbClr val="003056"/>
                </a:solidFill>
              </a:rPr>
              <a:t>How</a:t>
            </a:r>
            <a:r>
              <a:rPr lang="de-DE" dirty="0">
                <a:solidFill>
                  <a:srgbClr val="003056"/>
                </a:solidFill>
              </a:rPr>
              <a:t> a </a:t>
            </a:r>
            <a:r>
              <a:rPr lang="de-DE" dirty="0" err="1">
                <a:solidFill>
                  <a:srgbClr val="003056"/>
                </a:solidFill>
              </a:rPr>
              <a:t>Firm’s</a:t>
            </a:r>
            <a:r>
              <a:rPr lang="de-DE" dirty="0">
                <a:solidFill>
                  <a:srgbClr val="003056"/>
                </a:solidFill>
              </a:rPr>
              <a:t> </a:t>
            </a:r>
            <a:r>
              <a:rPr lang="de-DE" dirty="0" err="1">
                <a:solidFill>
                  <a:srgbClr val="003056"/>
                </a:solidFill>
              </a:rPr>
              <a:t>Competitive</a:t>
            </a:r>
            <a:r>
              <a:rPr lang="de-DE" dirty="0">
                <a:solidFill>
                  <a:srgbClr val="003056"/>
                </a:solidFill>
              </a:rPr>
              <a:t> Environment and Digital Strategic </a:t>
            </a:r>
            <a:r>
              <a:rPr lang="de-DE" dirty="0" err="1">
                <a:solidFill>
                  <a:srgbClr val="003056"/>
                </a:solidFill>
              </a:rPr>
              <a:t>Posture</a:t>
            </a:r>
            <a:r>
              <a:rPr lang="de-DE" dirty="0">
                <a:solidFill>
                  <a:srgbClr val="003056"/>
                </a:solidFill>
              </a:rPr>
              <a:t> </a:t>
            </a:r>
            <a:r>
              <a:rPr lang="de-DE" dirty="0" err="1">
                <a:solidFill>
                  <a:srgbClr val="003056"/>
                </a:solidFill>
              </a:rPr>
              <a:t>Influence</a:t>
            </a:r>
            <a:r>
              <a:rPr lang="de-DE" dirty="0">
                <a:solidFill>
                  <a:srgbClr val="003056"/>
                </a:solidFill>
              </a:rPr>
              <a:t> Digital Business </a:t>
            </a:r>
            <a:r>
              <a:rPr lang="de-DE" dirty="0" err="1">
                <a:solidFill>
                  <a:srgbClr val="003056"/>
                </a:solidFill>
              </a:rPr>
              <a:t>Strategy</a:t>
            </a:r>
            <a:r>
              <a:rPr lang="de-DE" dirty="0">
                <a:solidFill>
                  <a:srgbClr val="003056"/>
                </a:solidFill>
              </a:rPr>
              <a:t>. MIS Quarterly 37(2), 511–536.</a:t>
            </a:r>
          </a:p>
          <a:p>
            <a:endParaRPr lang="de-DE" dirty="0">
              <a:solidFill>
                <a:srgbClr val="003056"/>
              </a:solidFill>
            </a:endParaRPr>
          </a:p>
        </p:txBody>
      </p:sp>
    </p:spTree>
    <p:extLst>
      <p:ext uri="{BB962C8B-B14F-4D97-AF65-F5344CB8AC3E}">
        <p14:creationId xmlns:p14="http://schemas.microsoft.com/office/powerpoint/2010/main" val="608012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56</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4801314"/>
          </a:xfrm>
          <a:prstGeom prst="rect">
            <a:avLst/>
          </a:prstGeom>
          <a:noFill/>
        </p:spPr>
        <p:txBody>
          <a:bodyPr wrap="square" rtlCol="0">
            <a:spAutoFit/>
          </a:bodyPr>
          <a:lstStyle/>
          <a:p>
            <a:r>
              <a:rPr lang="de-DE" dirty="0">
                <a:solidFill>
                  <a:srgbClr val="003056"/>
                </a:solidFill>
              </a:rPr>
              <a:t>Montag, C., &amp; Reuter, M. (2015). Internet </a:t>
            </a:r>
            <a:r>
              <a:rPr lang="de-DE" dirty="0" err="1">
                <a:solidFill>
                  <a:srgbClr val="003056"/>
                </a:solidFill>
              </a:rPr>
              <a:t>Addiction</a:t>
            </a:r>
            <a:r>
              <a:rPr lang="de-DE" dirty="0">
                <a:solidFill>
                  <a:srgbClr val="003056"/>
                </a:solidFill>
              </a:rPr>
              <a:t>. Cham: Springer.</a:t>
            </a:r>
          </a:p>
          <a:p>
            <a:endParaRPr lang="de-DE" dirty="0">
              <a:solidFill>
                <a:srgbClr val="003056"/>
              </a:solidFill>
            </a:endParaRPr>
          </a:p>
          <a:p>
            <a:r>
              <a:rPr lang="de-DE" dirty="0">
                <a:solidFill>
                  <a:srgbClr val="003056"/>
                </a:solidFill>
              </a:rPr>
              <a:t>Osterwalder, A., &amp; </a:t>
            </a:r>
            <a:r>
              <a:rPr lang="de-DE" dirty="0" err="1">
                <a:solidFill>
                  <a:srgbClr val="003056"/>
                </a:solidFill>
              </a:rPr>
              <a:t>Pigneur</a:t>
            </a:r>
            <a:r>
              <a:rPr lang="de-DE" dirty="0">
                <a:solidFill>
                  <a:srgbClr val="003056"/>
                </a:solidFill>
              </a:rPr>
              <a:t>, Y. (2010). Business </a:t>
            </a:r>
            <a:r>
              <a:rPr lang="de-DE" dirty="0" err="1">
                <a:solidFill>
                  <a:srgbClr val="003056"/>
                </a:solidFill>
              </a:rPr>
              <a:t>model</a:t>
            </a:r>
            <a:r>
              <a:rPr lang="de-DE" dirty="0">
                <a:solidFill>
                  <a:srgbClr val="003056"/>
                </a:solidFill>
              </a:rPr>
              <a:t> </a:t>
            </a:r>
            <a:r>
              <a:rPr lang="de-DE" dirty="0" err="1">
                <a:solidFill>
                  <a:srgbClr val="003056"/>
                </a:solidFill>
              </a:rPr>
              <a:t>generation</a:t>
            </a:r>
            <a:r>
              <a:rPr lang="de-DE" dirty="0">
                <a:solidFill>
                  <a:srgbClr val="003056"/>
                </a:solidFill>
              </a:rPr>
              <a:t>: A </a:t>
            </a:r>
            <a:r>
              <a:rPr lang="de-DE" dirty="0" err="1">
                <a:solidFill>
                  <a:srgbClr val="003056"/>
                </a:solidFill>
              </a:rPr>
              <a:t>handbook</a:t>
            </a:r>
            <a:r>
              <a:rPr lang="de-DE" dirty="0">
                <a:solidFill>
                  <a:srgbClr val="003056"/>
                </a:solidFill>
              </a:rPr>
              <a:t> for </a:t>
            </a:r>
            <a:r>
              <a:rPr lang="de-DE" dirty="0" err="1">
                <a:solidFill>
                  <a:srgbClr val="003056"/>
                </a:solidFill>
              </a:rPr>
              <a:t>visionaries</a:t>
            </a:r>
            <a:r>
              <a:rPr lang="de-DE" dirty="0">
                <a:solidFill>
                  <a:srgbClr val="003056"/>
                </a:solidFill>
              </a:rPr>
              <a:t>, </a:t>
            </a:r>
            <a:r>
              <a:rPr lang="de-DE" dirty="0" err="1">
                <a:solidFill>
                  <a:srgbClr val="003056"/>
                </a:solidFill>
              </a:rPr>
              <a:t>game</a:t>
            </a:r>
            <a:r>
              <a:rPr lang="de-DE" dirty="0">
                <a:solidFill>
                  <a:srgbClr val="003056"/>
                </a:solidFill>
              </a:rPr>
              <a:t> </a:t>
            </a:r>
            <a:r>
              <a:rPr lang="de-DE" dirty="0" err="1">
                <a:solidFill>
                  <a:srgbClr val="003056"/>
                </a:solidFill>
              </a:rPr>
              <a:t>changers</a:t>
            </a:r>
            <a:r>
              <a:rPr lang="de-DE" dirty="0">
                <a:solidFill>
                  <a:srgbClr val="003056"/>
                </a:solidFill>
              </a:rPr>
              <a:t>, and </a:t>
            </a:r>
            <a:r>
              <a:rPr lang="de-DE" dirty="0" err="1">
                <a:solidFill>
                  <a:srgbClr val="003056"/>
                </a:solidFill>
              </a:rPr>
              <a:t>challengers</a:t>
            </a:r>
            <a:r>
              <a:rPr lang="de-DE" dirty="0">
                <a:solidFill>
                  <a:srgbClr val="003056"/>
                </a:solidFill>
              </a:rPr>
              <a:t>. </a:t>
            </a:r>
            <a:r>
              <a:rPr lang="de-DE" dirty="0" err="1">
                <a:solidFill>
                  <a:srgbClr val="003056"/>
                </a:solidFill>
              </a:rPr>
              <a:t>Hoboken</a:t>
            </a:r>
            <a:r>
              <a:rPr lang="de-DE" dirty="0">
                <a:solidFill>
                  <a:srgbClr val="003056"/>
                </a:solidFill>
              </a:rPr>
              <a:t>, NJ: </a:t>
            </a:r>
            <a:r>
              <a:rPr lang="de-DE" dirty="0" err="1">
                <a:solidFill>
                  <a:srgbClr val="003056"/>
                </a:solidFill>
              </a:rPr>
              <a:t>Wiley</a:t>
            </a:r>
            <a:r>
              <a:rPr lang="de-DE" dirty="0">
                <a:solidFill>
                  <a:srgbClr val="003056"/>
                </a:solidFill>
              </a:rPr>
              <a:t>.</a:t>
            </a:r>
          </a:p>
          <a:p>
            <a:endParaRPr lang="de-DE" dirty="0">
              <a:solidFill>
                <a:srgbClr val="003056"/>
              </a:solidFill>
            </a:endParaRPr>
          </a:p>
          <a:p>
            <a:r>
              <a:rPr lang="de-DE" dirty="0" err="1">
                <a:solidFill>
                  <a:srgbClr val="003056"/>
                </a:solidFill>
              </a:rPr>
              <a:t>Pagani</a:t>
            </a:r>
            <a:r>
              <a:rPr lang="de-DE" dirty="0">
                <a:solidFill>
                  <a:srgbClr val="003056"/>
                </a:solidFill>
              </a:rPr>
              <a:t>, M. (2013). Digital Business </a:t>
            </a:r>
            <a:r>
              <a:rPr lang="de-DE" dirty="0" err="1">
                <a:solidFill>
                  <a:srgbClr val="003056"/>
                </a:solidFill>
              </a:rPr>
              <a:t>Strategy</a:t>
            </a:r>
            <a:r>
              <a:rPr lang="de-DE" dirty="0">
                <a:solidFill>
                  <a:srgbClr val="003056"/>
                </a:solidFill>
              </a:rPr>
              <a:t> and Value </a:t>
            </a:r>
            <a:r>
              <a:rPr lang="de-DE" dirty="0" err="1">
                <a:solidFill>
                  <a:srgbClr val="003056"/>
                </a:solidFill>
              </a:rPr>
              <a:t>Creation</a:t>
            </a:r>
            <a:r>
              <a:rPr lang="de-DE" dirty="0">
                <a:solidFill>
                  <a:srgbClr val="003056"/>
                </a:solidFill>
              </a:rPr>
              <a:t>: </a:t>
            </a:r>
            <a:r>
              <a:rPr lang="de-DE" dirty="0" err="1">
                <a:solidFill>
                  <a:srgbClr val="003056"/>
                </a:solidFill>
              </a:rPr>
              <a:t>Framing</a:t>
            </a:r>
            <a:r>
              <a:rPr lang="de-DE" dirty="0">
                <a:solidFill>
                  <a:srgbClr val="003056"/>
                </a:solidFill>
              </a:rPr>
              <a:t> the Dynamic Cycle </a:t>
            </a:r>
            <a:r>
              <a:rPr lang="de-DE" dirty="0" err="1">
                <a:solidFill>
                  <a:srgbClr val="003056"/>
                </a:solidFill>
              </a:rPr>
              <a:t>of</a:t>
            </a:r>
            <a:r>
              <a:rPr lang="de-DE" dirty="0">
                <a:solidFill>
                  <a:srgbClr val="003056"/>
                </a:solidFill>
              </a:rPr>
              <a:t> Control Points. MIS Quarterly 37(2), 617–632.</a:t>
            </a:r>
          </a:p>
          <a:p>
            <a:endParaRPr lang="de-DE" dirty="0">
              <a:solidFill>
                <a:srgbClr val="003056"/>
              </a:solidFill>
            </a:endParaRPr>
          </a:p>
          <a:p>
            <a:r>
              <a:rPr lang="de-DE" dirty="0" err="1">
                <a:solidFill>
                  <a:srgbClr val="003056"/>
                </a:solidFill>
              </a:rPr>
              <a:t>Parviainen</a:t>
            </a:r>
            <a:r>
              <a:rPr lang="de-DE" dirty="0">
                <a:solidFill>
                  <a:srgbClr val="003056"/>
                </a:solidFill>
              </a:rPr>
              <a:t>, P., </a:t>
            </a:r>
            <a:r>
              <a:rPr lang="de-DE" dirty="0" err="1">
                <a:solidFill>
                  <a:srgbClr val="003056"/>
                </a:solidFill>
              </a:rPr>
              <a:t>Tihinen</a:t>
            </a:r>
            <a:r>
              <a:rPr lang="de-DE" dirty="0">
                <a:solidFill>
                  <a:srgbClr val="003056"/>
                </a:solidFill>
              </a:rPr>
              <a:t>, M., </a:t>
            </a:r>
            <a:r>
              <a:rPr lang="de-DE" dirty="0" err="1">
                <a:solidFill>
                  <a:srgbClr val="003056"/>
                </a:solidFill>
              </a:rPr>
              <a:t>Kääriäinen</a:t>
            </a:r>
            <a:r>
              <a:rPr lang="de-DE" dirty="0">
                <a:solidFill>
                  <a:srgbClr val="003056"/>
                </a:solidFill>
              </a:rPr>
              <a:t>, J., &amp; </a:t>
            </a:r>
            <a:r>
              <a:rPr lang="de-DE" dirty="0" err="1">
                <a:solidFill>
                  <a:srgbClr val="003056"/>
                </a:solidFill>
              </a:rPr>
              <a:t>Teppola</a:t>
            </a:r>
            <a:r>
              <a:rPr lang="de-DE" dirty="0">
                <a:solidFill>
                  <a:srgbClr val="003056"/>
                </a:solidFill>
              </a:rPr>
              <a:t>, S. (2017). Tackling the </a:t>
            </a:r>
            <a:r>
              <a:rPr lang="de-DE" dirty="0" err="1">
                <a:solidFill>
                  <a:srgbClr val="003056"/>
                </a:solidFill>
              </a:rPr>
              <a:t>digitalization</a:t>
            </a:r>
            <a:r>
              <a:rPr lang="de-DE" dirty="0">
                <a:solidFill>
                  <a:srgbClr val="003056"/>
                </a:solidFill>
              </a:rPr>
              <a:t> </a:t>
            </a:r>
            <a:r>
              <a:rPr lang="de-DE" dirty="0" err="1">
                <a:solidFill>
                  <a:srgbClr val="003056"/>
                </a:solidFill>
              </a:rPr>
              <a:t>challenge</a:t>
            </a:r>
            <a:r>
              <a:rPr lang="de-DE" dirty="0">
                <a:solidFill>
                  <a:srgbClr val="003056"/>
                </a:solidFill>
              </a:rPr>
              <a:t>: </a:t>
            </a:r>
            <a:r>
              <a:rPr lang="de-DE" dirty="0" err="1">
                <a:solidFill>
                  <a:srgbClr val="003056"/>
                </a:solidFill>
              </a:rPr>
              <a:t>how</a:t>
            </a:r>
            <a:r>
              <a:rPr lang="de-DE" dirty="0">
                <a:solidFill>
                  <a:srgbClr val="003056"/>
                </a:solidFill>
              </a:rPr>
              <a:t> to </a:t>
            </a:r>
            <a:r>
              <a:rPr lang="de-DE" dirty="0" err="1">
                <a:solidFill>
                  <a:srgbClr val="003056"/>
                </a:solidFill>
              </a:rPr>
              <a:t>benefit</a:t>
            </a:r>
            <a:r>
              <a:rPr lang="de-DE" dirty="0">
                <a:solidFill>
                  <a:srgbClr val="003056"/>
                </a:solidFill>
              </a:rPr>
              <a:t> </a:t>
            </a:r>
            <a:r>
              <a:rPr lang="de-DE" dirty="0" err="1">
                <a:solidFill>
                  <a:srgbClr val="003056"/>
                </a:solidFill>
              </a:rPr>
              <a:t>from</a:t>
            </a:r>
            <a:r>
              <a:rPr lang="de-DE" dirty="0">
                <a:solidFill>
                  <a:srgbClr val="003056"/>
                </a:solidFill>
              </a:rPr>
              <a:t> </a:t>
            </a:r>
            <a:r>
              <a:rPr lang="de-DE" dirty="0" err="1">
                <a:solidFill>
                  <a:srgbClr val="003056"/>
                </a:solidFill>
              </a:rPr>
              <a:t>digitalization</a:t>
            </a:r>
            <a:r>
              <a:rPr lang="de-DE" dirty="0">
                <a:solidFill>
                  <a:srgbClr val="003056"/>
                </a:solidFill>
              </a:rPr>
              <a:t> in </a:t>
            </a:r>
            <a:r>
              <a:rPr lang="de-DE" dirty="0" err="1">
                <a:solidFill>
                  <a:srgbClr val="003056"/>
                </a:solidFill>
              </a:rPr>
              <a:t>practice</a:t>
            </a:r>
            <a:r>
              <a:rPr lang="de-DE" dirty="0">
                <a:solidFill>
                  <a:srgbClr val="003056"/>
                </a:solidFill>
              </a:rPr>
              <a:t>. International Journal </a:t>
            </a:r>
            <a:r>
              <a:rPr lang="de-DE" dirty="0" err="1">
                <a:solidFill>
                  <a:srgbClr val="003056"/>
                </a:solidFill>
              </a:rPr>
              <a:t>of</a:t>
            </a:r>
            <a:r>
              <a:rPr lang="de-DE" dirty="0">
                <a:solidFill>
                  <a:srgbClr val="003056"/>
                </a:solidFill>
              </a:rPr>
              <a:t> Information Systems and Project Management 5(1), 63–77.</a:t>
            </a:r>
          </a:p>
          <a:p>
            <a:endParaRPr lang="de-DE" dirty="0">
              <a:solidFill>
                <a:srgbClr val="003056"/>
              </a:solidFill>
            </a:endParaRPr>
          </a:p>
          <a:p>
            <a:r>
              <a:rPr lang="de-DE" dirty="0" err="1">
                <a:solidFill>
                  <a:srgbClr val="003056"/>
                </a:solidFill>
              </a:rPr>
              <a:t>Pomberger</a:t>
            </a:r>
            <a:r>
              <a:rPr lang="de-DE" dirty="0">
                <a:solidFill>
                  <a:srgbClr val="003056"/>
                </a:solidFill>
              </a:rPr>
              <a:t>, G., Heinrich, L. J., &amp; </a:t>
            </a:r>
            <a:r>
              <a:rPr lang="de-DE" dirty="0" err="1">
                <a:solidFill>
                  <a:srgbClr val="003056"/>
                </a:solidFill>
              </a:rPr>
              <a:t>Thonabauer</a:t>
            </a:r>
            <a:r>
              <a:rPr lang="de-DE" dirty="0">
                <a:solidFill>
                  <a:srgbClr val="003056"/>
                </a:solidFill>
              </a:rPr>
              <a:t>, C. (2001). Entwickeln von EB/EC-Strategien. HMD Praxis Der Wirtschaftsinformatik 221, 87–92.</a:t>
            </a:r>
          </a:p>
          <a:p>
            <a:endParaRPr lang="de-DE" dirty="0">
              <a:solidFill>
                <a:srgbClr val="003056"/>
              </a:solidFill>
            </a:endParaRPr>
          </a:p>
          <a:p>
            <a:r>
              <a:rPr lang="de-DE" dirty="0">
                <a:solidFill>
                  <a:srgbClr val="003056"/>
                </a:solidFill>
              </a:rPr>
              <a:t>Riedl, R. (2013). On the </a:t>
            </a:r>
            <a:r>
              <a:rPr lang="de-DE" dirty="0" err="1">
                <a:solidFill>
                  <a:srgbClr val="003056"/>
                </a:solidFill>
              </a:rPr>
              <a:t>biology</a:t>
            </a:r>
            <a:r>
              <a:rPr lang="de-DE" dirty="0">
                <a:solidFill>
                  <a:srgbClr val="003056"/>
                </a:solidFill>
              </a:rPr>
              <a:t> </a:t>
            </a:r>
            <a:r>
              <a:rPr lang="de-DE" dirty="0" err="1">
                <a:solidFill>
                  <a:srgbClr val="003056"/>
                </a:solidFill>
              </a:rPr>
              <a:t>of</a:t>
            </a:r>
            <a:r>
              <a:rPr lang="de-DE" dirty="0">
                <a:solidFill>
                  <a:srgbClr val="003056"/>
                </a:solidFill>
              </a:rPr>
              <a:t> technostress: Literature </a:t>
            </a:r>
            <a:r>
              <a:rPr lang="de-DE" dirty="0" err="1">
                <a:solidFill>
                  <a:srgbClr val="003056"/>
                </a:solidFill>
              </a:rPr>
              <a:t>review</a:t>
            </a:r>
            <a:r>
              <a:rPr lang="de-DE" dirty="0">
                <a:solidFill>
                  <a:srgbClr val="003056"/>
                </a:solidFill>
              </a:rPr>
              <a:t> and </a:t>
            </a:r>
            <a:r>
              <a:rPr lang="de-DE" dirty="0" err="1">
                <a:solidFill>
                  <a:srgbClr val="003056"/>
                </a:solidFill>
              </a:rPr>
              <a:t>research</a:t>
            </a:r>
            <a:r>
              <a:rPr lang="de-DE" dirty="0">
                <a:solidFill>
                  <a:srgbClr val="003056"/>
                </a:solidFill>
              </a:rPr>
              <a:t> </a:t>
            </a:r>
            <a:r>
              <a:rPr lang="de-DE" dirty="0" err="1">
                <a:solidFill>
                  <a:srgbClr val="003056"/>
                </a:solidFill>
              </a:rPr>
              <a:t>agenda</a:t>
            </a:r>
            <a:r>
              <a:rPr lang="de-DE" dirty="0">
                <a:solidFill>
                  <a:srgbClr val="003056"/>
                </a:solidFill>
              </a:rPr>
              <a:t>. ACM SIGMIS Database: The DATABASE for </a:t>
            </a:r>
            <a:r>
              <a:rPr lang="de-DE" dirty="0" err="1">
                <a:solidFill>
                  <a:srgbClr val="003056"/>
                </a:solidFill>
              </a:rPr>
              <a:t>Advances</a:t>
            </a:r>
            <a:r>
              <a:rPr lang="de-DE" dirty="0">
                <a:solidFill>
                  <a:srgbClr val="003056"/>
                </a:solidFill>
              </a:rPr>
              <a:t> in Information Systems 44(1), 18–55.</a:t>
            </a:r>
          </a:p>
        </p:txBody>
      </p:sp>
    </p:spTree>
    <p:extLst>
      <p:ext uri="{BB962C8B-B14F-4D97-AF65-F5344CB8AC3E}">
        <p14:creationId xmlns:p14="http://schemas.microsoft.com/office/powerpoint/2010/main" val="4031056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57</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4801314"/>
          </a:xfrm>
          <a:prstGeom prst="rect">
            <a:avLst/>
          </a:prstGeom>
          <a:noFill/>
        </p:spPr>
        <p:txBody>
          <a:bodyPr wrap="square" rtlCol="0">
            <a:spAutoFit/>
          </a:bodyPr>
          <a:lstStyle/>
          <a:p>
            <a:r>
              <a:rPr lang="de-DE" dirty="0">
                <a:solidFill>
                  <a:srgbClr val="003056"/>
                </a:solidFill>
              </a:rPr>
              <a:t>Riedl, R. (2019). Management von Informatik-Projekten: Digitale Transformation erfolgreich gestalten (2. Aufl.). München: De </a:t>
            </a:r>
            <a:r>
              <a:rPr lang="de-DE" dirty="0" err="1">
                <a:solidFill>
                  <a:srgbClr val="003056"/>
                </a:solidFill>
              </a:rPr>
              <a:t>Gruyter</a:t>
            </a:r>
            <a:r>
              <a:rPr lang="de-DE" dirty="0">
                <a:solidFill>
                  <a:srgbClr val="003056"/>
                </a:solidFill>
              </a:rPr>
              <a:t> </a:t>
            </a:r>
            <a:r>
              <a:rPr lang="de-DE" dirty="0" err="1">
                <a:solidFill>
                  <a:srgbClr val="003056"/>
                </a:solidFill>
              </a:rPr>
              <a:t>Oldenbourg</a:t>
            </a:r>
            <a:r>
              <a:rPr lang="de-DE" dirty="0">
                <a:solidFill>
                  <a:srgbClr val="003056"/>
                </a:solidFill>
              </a:rPr>
              <a:t>.</a:t>
            </a:r>
          </a:p>
          <a:p>
            <a:endParaRPr lang="de-DE" dirty="0">
              <a:solidFill>
                <a:srgbClr val="003056"/>
              </a:solidFill>
            </a:endParaRPr>
          </a:p>
          <a:p>
            <a:r>
              <a:rPr lang="de-DE" dirty="0">
                <a:solidFill>
                  <a:srgbClr val="003056"/>
                </a:solidFill>
              </a:rPr>
              <a:t>Riedl, R., </a:t>
            </a:r>
            <a:r>
              <a:rPr lang="de-DE" dirty="0" err="1">
                <a:solidFill>
                  <a:srgbClr val="003056"/>
                </a:solidFill>
              </a:rPr>
              <a:t>Benlian</a:t>
            </a:r>
            <a:r>
              <a:rPr lang="de-DE" dirty="0">
                <a:solidFill>
                  <a:srgbClr val="003056"/>
                </a:solidFill>
              </a:rPr>
              <a:t>, A., Hess, T., Stelzer, D., &amp; Sikora, H. (2017). On the </a:t>
            </a:r>
            <a:r>
              <a:rPr lang="de-DE" dirty="0" err="1">
                <a:solidFill>
                  <a:srgbClr val="003056"/>
                </a:solidFill>
              </a:rPr>
              <a:t>Relationship</a:t>
            </a:r>
            <a:r>
              <a:rPr lang="de-DE" dirty="0">
                <a:solidFill>
                  <a:srgbClr val="003056"/>
                </a:solidFill>
              </a:rPr>
              <a:t> </a:t>
            </a:r>
            <a:r>
              <a:rPr lang="de-DE" dirty="0" err="1">
                <a:solidFill>
                  <a:srgbClr val="003056"/>
                </a:solidFill>
              </a:rPr>
              <a:t>Between</a:t>
            </a:r>
            <a:r>
              <a:rPr lang="de-DE" dirty="0">
                <a:solidFill>
                  <a:srgbClr val="003056"/>
                </a:solidFill>
              </a:rPr>
              <a:t> Information Management and </a:t>
            </a:r>
            <a:r>
              <a:rPr lang="de-DE" dirty="0" err="1">
                <a:solidFill>
                  <a:srgbClr val="003056"/>
                </a:solidFill>
              </a:rPr>
              <a:t>Digitalization</a:t>
            </a:r>
            <a:r>
              <a:rPr lang="de-DE" dirty="0">
                <a:solidFill>
                  <a:srgbClr val="003056"/>
                </a:solidFill>
              </a:rPr>
              <a:t>. Business &amp; Information Systems Engineering 59(6), 475–482.</a:t>
            </a:r>
          </a:p>
          <a:p>
            <a:endParaRPr lang="de-DE" dirty="0">
              <a:solidFill>
                <a:srgbClr val="003056"/>
              </a:solidFill>
            </a:endParaRPr>
          </a:p>
          <a:p>
            <a:r>
              <a:rPr lang="de-DE" dirty="0" err="1">
                <a:solidFill>
                  <a:srgbClr val="003056"/>
                </a:solidFill>
              </a:rPr>
              <a:t>Rigby</a:t>
            </a:r>
            <a:r>
              <a:rPr lang="de-DE" dirty="0">
                <a:solidFill>
                  <a:srgbClr val="003056"/>
                </a:solidFill>
              </a:rPr>
              <a:t>, D. K., Sutherland, J., &amp; Takeuchi, H. (2016). </a:t>
            </a:r>
            <a:r>
              <a:rPr lang="de-DE" dirty="0" err="1">
                <a:solidFill>
                  <a:srgbClr val="003056"/>
                </a:solidFill>
              </a:rPr>
              <a:t>Embracing</a:t>
            </a:r>
            <a:r>
              <a:rPr lang="de-DE" dirty="0">
                <a:solidFill>
                  <a:srgbClr val="003056"/>
                </a:solidFill>
              </a:rPr>
              <a:t> Agile: </a:t>
            </a:r>
            <a:r>
              <a:rPr lang="de-DE" dirty="0" err="1">
                <a:solidFill>
                  <a:srgbClr val="003056"/>
                </a:solidFill>
              </a:rPr>
              <a:t>How</a:t>
            </a:r>
            <a:r>
              <a:rPr lang="de-DE" dirty="0">
                <a:solidFill>
                  <a:srgbClr val="003056"/>
                </a:solidFill>
              </a:rPr>
              <a:t> to Master the </a:t>
            </a:r>
            <a:r>
              <a:rPr lang="de-DE" dirty="0" err="1">
                <a:solidFill>
                  <a:srgbClr val="003056"/>
                </a:solidFill>
              </a:rPr>
              <a:t>Process</a:t>
            </a:r>
            <a:r>
              <a:rPr lang="de-DE" dirty="0">
                <a:solidFill>
                  <a:srgbClr val="003056"/>
                </a:solidFill>
              </a:rPr>
              <a:t> </a:t>
            </a:r>
            <a:r>
              <a:rPr lang="de-DE" dirty="0" err="1">
                <a:solidFill>
                  <a:srgbClr val="003056"/>
                </a:solidFill>
              </a:rPr>
              <a:t>That’s</a:t>
            </a:r>
            <a:r>
              <a:rPr lang="de-DE" dirty="0">
                <a:solidFill>
                  <a:srgbClr val="003056"/>
                </a:solidFill>
              </a:rPr>
              <a:t> </a:t>
            </a:r>
            <a:r>
              <a:rPr lang="de-DE" dirty="0" err="1">
                <a:solidFill>
                  <a:srgbClr val="003056"/>
                </a:solidFill>
              </a:rPr>
              <a:t>Transforming</a:t>
            </a:r>
            <a:r>
              <a:rPr lang="de-DE" dirty="0">
                <a:solidFill>
                  <a:srgbClr val="003056"/>
                </a:solidFill>
              </a:rPr>
              <a:t> Management. Harvard Business Review 94(5), 40–50.</a:t>
            </a:r>
          </a:p>
          <a:p>
            <a:endParaRPr lang="de-DE" dirty="0">
              <a:solidFill>
                <a:srgbClr val="003056"/>
              </a:solidFill>
            </a:endParaRPr>
          </a:p>
          <a:p>
            <a:r>
              <a:rPr lang="de-DE" dirty="0">
                <a:solidFill>
                  <a:srgbClr val="003056"/>
                </a:solidFill>
              </a:rPr>
              <a:t>Rowe, F. (2020). </a:t>
            </a:r>
            <a:r>
              <a:rPr lang="de-DE" dirty="0" err="1">
                <a:solidFill>
                  <a:srgbClr val="003056"/>
                </a:solidFill>
              </a:rPr>
              <a:t>Contact</a:t>
            </a:r>
            <a:r>
              <a:rPr lang="de-DE" dirty="0">
                <a:solidFill>
                  <a:srgbClr val="003056"/>
                </a:solidFill>
              </a:rPr>
              <a:t> </a:t>
            </a:r>
            <a:r>
              <a:rPr lang="de-DE" dirty="0" err="1">
                <a:solidFill>
                  <a:srgbClr val="003056"/>
                </a:solidFill>
              </a:rPr>
              <a:t>tracing</a:t>
            </a:r>
            <a:r>
              <a:rPr lang="de-DE" dirty="0">
                <a:solidFill>
                  <a:srgbClr val="003056"/>
                </a:solidFill>
              </a:rPr>
              <a:t> </a:t>
            </a:r>
            <a:r>
              <a:rPr lang="de-DE" dirty="0" err="1">
                <a:solidFill>
                  <a:srgbClr val="003056"/>
                </a:solidFill>
              </a:rPr>
              <a:t>apps</a:t>
            </a:r>
            <a:r>
              <a:rPr lang="de-DE" dirty="0">
                <a:solidFill>
                  <a:srgbClr val="003056"/>
                </a:solidFill>
              </a:rPr>
              <a:t> and </a:t>
            </a:r>
            <a:r>
              <a:rPr lang="de-DE" dirty="0" err="1">
                <a:solidFill>
                  <a:srgbClr val="003056"/>
                </a:solidFill>
              </a:rPr>
              <a:t>values</a:t>
            </a:r>
            <a:r>
              <a:rPr lang="de-DE" dirty="0">
                <a:solidFill>
                  <a:srgbClr val="003056"/>
                </a:solidFill>
              </a:rPr>
              <a:t> </a:t>
            </a:r>
            <a:r>
              <a:rPr lang="de-DE" dirty="0" err="1">
                <a:solidFill>
                  <a:srgbClr val="003056"/>
                </a:solidFill>
              </a:rPr>
              <a:t>dilemmas</a:t>
            </a:r>
            <a:r>
              <a:rPr lang="de-DE" dirty="0">
                <a:solidFill>
                  <a:srgbClr val="003056"/>
                </a:solidFill>
              </a:rPr>
              <a:t>: A </a:t>
            </a:r>
            <a:r>
              <a:rPr lang="de-DE" dirty="0" err="1">
                <a:solidFill>
                  <a:srgbClr val="003056"/>
                </a:solidFill>
              </a:rPr>
              <a:t>privacy</a:t>
            </a:r>
            <a:r>
              <a:rPr lang="de-DE" dirty="0">
                <a:solidFill>
                  <a:srgbClr val="003056"/>
                </a:solidFill>
              </a:rPr>
              <a:t> paradox in a neo-liberal world. International Journal </a:t>
            </a:r>
            <a:r>
              <a:rPr lang="de-DE" dirty="0" err="1">
                <a:solidFill>
                  <a:srgbClr val="003056"/>
                </a:solidFill>
              </a:rPr>
              <a:t>of</a:t>
            </a:r>
            <a:r>
              <a:rPr lang="de-DE" dirty="0">
                <a:solidFill>
                  <a:srgbClr val="003056"/>
                </a:solidFill>
              </a:rPr>
              <a:t> Information Management 55, 102178.</a:t>
            </a:r>
          </a:p>
          <a:p>
            <a:endParaRPr lang="de-DE" dirty="0">
              <a:solidFill>
                <a:srgbClr val="003056"/>
              </a:solidFill>
            </a:endParaRPr>
          </a:p>
          <a:p>
            <a:r>
              <a:rPr lang="de-DE" dirty="0" err="1">
                <a:solidFill>
                  <a:srgbClr val="003056"/>
                </a:solidFill>
              </a:rPr>
              <a:t>Saberi</a:t>
            </a:r>
            <a:r>
              <a:rPr lang="de-DE" dirty="0">
                <a:solidFill>
                  <a:srgbClr val="003056"/>
                </a:solidFill>
              </a:rPr>
              <a:t>, S., </a:t>
            </a:r>
            <a:r>
              <a:rPr lang="de-DE" dirty="0" err="1">
                <a:solidFill>
                  <a:srgbClr val="003056"/>
                </a:solidFill>
              </a:rPr>
              <a:t>Kouhizadeh</a:t>
            </a:r>
            <a:r>
              <a:rPr lang="de-DE" dirty="0">
                <a:solidFill>
                  <a:srgbClr val="003056"/>
                </a:solidFill>
              </a:rPr>
              <a:t>, M., Sarkis, J., &amp; </a:t>
            </a:r>
            <a:r>
              <a:rPr lang="de-DE" dirty="0" err="1">
                <a:solidFill>
                  <a:srgbClr val="003056"/>
                </a:solidFill>
              </a:rPr>
              <a:t>Shen</a:t>
            </a:r>
            <a:r>
              <a:rPr lang="de-DE" dirty="0">
                <a:solidFill>
                  <a:srgbClr val="003056"/>
                </a:solidFill>
              </a:rPr>
              <a:t>, L. (2019). </a:t>
            </a:r>
            <a:r>
              <a:rPr lang="de-DE" dirty="0" err="1">
                <a:solidFill>
                  <a:srgbClr val="003056"/>
                </a:solidFill>
              </a:rPr>
              <a:t>Blockchain</a:t>
            </a:r>
            <a:r>
              <a:rPr lang="de-DE" dirty="0">
                <a:solidFill>
                  <a:srgbClr val="003056"/>
                </a:solidFill>
              </a:rPr>
              <a:t> </a:t>
            </a:r>
            <a:r>
              <a:rPr lang="de-DE" dirty="0" err="1">
                <a:solidFill>
                  <a:srgbClr val="003056"/>
                </a:solidFill>
              </a:rPr>
              <a:t>technology</a:t>
            </a:r>
            <a:r>
              <a:rPr lang="de-DE" dirty="0">
                <a:solidFill>
                  <a:srgbClr val="003056"/>
                </a:solidFill>
              </a:rPr>
              <a:t> and </a:t>
            </a:r>
            <a:r>
              <a:rPr lang="de-DE" dirty="0" err="1">
                <a:solidFill>
                  <a:srgbClr val="003056"/>
                </a:solidFill>
              </a:rPr>
              <a:t>its</a:t>
            </a:r>
            <a:r>
              <a:rPr lang="de-DE" dirty="0">
                <a:solidFill>
                  <a:srgbClr val="003056"/>
                </a:solidFill>
              </a:rPr>
              <a:t> </a:t>
            </a:r>
            <a:r>
              <a:rPr lang="de-DE" dirty="0" err="1">
                <a:solidFill>
                  <a:srgbClr val="003056"/>
                </a:solidFill>
              </a:rPr>
              <a:t>relationships</a:t>
            </a:r>
            <a:r>
              <a:rPr lang="de-DE" dirty="0">
                <a:solidFill>
                  <a:srgbClr val="003056"/>
                </a:solidFill>
              </a:rPr>
              <a:t> to </a:t>
            </a:r>
            <a:r>
              <a:rPr lang="de-DE" dirty="0" err="1">
                <a:solidFill>
                  <a:srgbClr val="003056"/>
                </a:solidFill>
              </a:rPr>
              <a:t>sustainable</a:t>
            </a:r>
            <a:r>
              <a:rPr lang="de-DE" dirty="0">
                <a:solidFill>
                  <a:srgbClr val="003056"/>
                </a:solidFill>
              </a:rPr>
              <a:t> </a:t>
            </a:r>
            <a:r>
              <a:rPr lang="de-DE" dirty="0" err="1">
                <a:solidFill>
                  <a:srgbClr val="003056"/>
                </a:solidFill>
              </a:rPr>
              <a:t>supply</a:t>
            </a:r>
            <a:r>
              <a:rPr lang="de-DE" dirty="0">
                <a:solidFill>
                  <a:srgbClr val="003056"/>
                </a:solidFill>
              </a:rPr>
              <a:t> </a:t>
            </a:r>
            <a:r>
              <a:rPr lang="de-DE" dirty="0" err="1">
                <a:solidFill>
                  <a:srgbClr val="003056"/>
                </a:solidFill>
              </a:rPr>
              <a:t>chain</a:t>
            </a:r>
            <a:r>
              <a:rPr lang="de-DE" dirty="0">
                <a:solidFill>
                  <a:srgbClr val="003056"/>
                </a:solidFill>
              </a:rPr>
              <a:t> </a:t>
            </a:r>
            <a:r>
              <a:rPr lang="de-DE" dirty="0" err="1">
                <a:solidFill>
                  <a:srgbClr val="003056"/>
                </a:solidFill>
              </a:rPr>
              <a:t>management</a:t>
            </a:r>
            <a:r>
              <a:rPr lang="de-DE" dirty="0">
                <a:solidFill>
                  <a:srgbClr val="003056"/>
                </a:solidFill>
              </a:rPr>
              <a:t>. International Journal </a:t>
            </a:r>
            <a:r>
              <a:rPr lang="de-DE" dirty="0" err="1">
                <a:solidFill>
                  <a:srgbClr val="003056"/>
                </a:solidFill>
              </a:rPr>
              <a:t>of</a:t>
            </a:r>
            <a:r>
              <a:rPr lang="de-DE" dirty="0">
                <a:solidFill>
                  <a:srgbClr val="003056"/>
                </a:solidFill>
              </a:rPr>
              <a:t> </a:t>
            </a:r>
            <a:r>
              <a:rPr lang="de-DE" dirty="0" err="1">
                <a:solidFill>
                  <a:srgbClr val="003056"/>
                </a:solidFill>
              </a:rPr>
              <a:t>Production</a:t>
            </a:r>
            <a:r>
              <a:rPr lang="de-DE" dirty="0">
                <a:solidFill>
                  <a:srgbClr val="003056"/>
                </a:solidFill>
              </a:rPr>
              <a:t> Research 57(7), 2117–2135.</a:t>
            </a:r>
          </a:p>
          <a:p>
            <a:endParaRPr lang="de-DE" dirty="0">
              <a:solidFill>
                <a:srgbClr val="003056"/>
              </a:solidFill>
            </a:endParaRPr>
          </a:p>
        </p:txBody>
      </p:sp>
    </p:spTree>
    <p:extLst>
      <p:ext uri="{BB962C8B-B14F-4D97-AF65-F5344CB8AC3E}">
        <p14:creationId xmlns:p14="http://schemas.microsoft.com/office/powerpoint/2010/main" val="1452562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58</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5355312"/>
          </a:xfrm>
          <a:prstGeom prst="rect">
            <a:avLst/>
          </a:prstGeom>
          <a:noFill/>
        </p:spPr>
        <p:txBody>
          <a:bodyPr wrap="square" rtlCol="0">
            <a:spAutoFit/>
          </a:bodyPr>
          <a:lstStyle/>
          <a:p>
            <a:r>
              <a:rPr lang="de-DE" dirty="0" err="1">
                <a:solidFill>
                  <a:srgbClr val="003056"/>
                </a:solidFill>
              </a:rPr>
              <a:t>Schallmo</a:t>
            </a:r>
            <a:r>
              <a:rPr lang="de-DE" dirty="0">
                <a:solidFill>
                  <a:srgbClr val="003056"/>
                </a:solidFill>
              </a:rPr>
              <a:t>, D., Williams, C. A., &amp; Boardman, L. (2017). Digital Transformation </a:t>
            </a:r>
            <a:r>
              <a:rPr lang="de-DE" dirty="0" err="1">
                <a:solidFill>
                  <a:srgbClr val="003056"/>
                </a:solidFill>
              </a:rPr>
              <a:t>of</a:t>
            </a:r>
            <a:r>
              <a:rPr lang="de-DE" dirty="0">
                <a:solidFill>
                  <a:srgbClr val="003056"/>
                </a:solidFill>
              </a:rPr>
              <a:t> Business Models — Best Practice, </a:t>
            </a:r>
            <a:r>
              <a:rPr lang="de-DE" dirty="0" err="1">
                <a:solidFill>
                  <a:srgbClr val="003056"/>
                </a:solidFill>
              </a:rPr>
              <a:t>Enablers</a:t>
            </a:r>
            <a:r>
              <a:rPr lang="de-DE" dirty="0">
                <a:solidFill>
                  <a:srgbClr val="003056"/>
                </a:solidFill>
              </a:rPr>
              <a:t>, and Roadmap. International Journal </a:t>
            </a:r>
            <a:r>
              <a:rPr lang="de-DE" dirty="0" err="1">
                <a:solidFill>
                  <a:srgbClr val="003056"/>
                </a:solidFill>
              </a:rPr>
              <a:t>of</a:t>
            </a:r>
            <a:r>
              <a:rPr lang="de-DE" dirty="0">
                <a:solidFill>
                  <a:srgbClr val="003056"/>
                </a:solidFill>
              </a:rPr>
              <a:t> Innovation Management 21(8), 1–17.</a:t>
            </a:r>
          </a:p>
          <a:p>
            <a:endParaRPr lang="de-DE" dirty="0">
              <a:solidFill>
                <a:srgbClr val="003056"/>
              </a:solidFill>
            </a:endParaRPr>
          </a:p>
          <a:p>
            <a:r>
              <a:rPr lang="de-DE" dirty="0">
                <a:solidFill>
                  <a:srgbClr val="003056"/>
                </a:solidFill>
              </a:rPr>
              <a:t>Sebastian, I. M., Ross, J. W., </a:t>
            </a:r>
            <a:r>
              <a:rPr lang="de-DE" dirty="0" err="1">
                <a:solidFill>
                  <a:srgbClr val="003056"/>
                </a:solidFill>
              </a:rPr>
              <a:t>Beath</a:t>
            </a:r>
            <a:r>
              <a:rPr lang="de-DE" dirty="0">
                <a:solidFill>
                  <a:srgbClr val="003056"/>
                </a:solidFill>
              </a:rPr>
              <a:t>, C., </a:t>
            </a:r>
            <a:r>
              <a:rPr lang="de-DE" dirty="0" err="1">
                <a:solidFill>
                  <a:srgbClr val="003056"/>
                </a:solidFill>
              </a:rPr>
              <a:t>Mocker</a:t>
            </a:r>
            <a:r>
              <a:rPr lang="de-DE" dirty="0">
                <a:solidFill>
                  <a:srgbClr val="003056"/>
                </a:solidFill>
              </a:rPr>
              <a:t>, M., </a:t>
            </a:r>
            <a:r>
              <a:rPr lang="de-DE" dirty="0" err="1">
                <a:solidFill>
                  <a:srgbClr val="003056"/>
                </a:solidFill>
              </a:rPr>
              <a:t>Moloney</a:t>
            </a:r>
            <a:r>
              <a:rPr lang="de-DE" dirty="0">
                <a:solidFill>
                  <a:srgbClr val="003056"/>
                </a:solidFill>
              </a:rPr>
              <a:t>, K. G., &amp; </a:t>
            </a:r>
            <a:r>
              <a:rPr lang="de-DE" dirty="0" err="1">
                <a:solidFill>
                  <a:srgbClr val="003056"/>
                </a:solidFill>
              </a:rPr>
              <a:t>Fonstad</a:t>
            </a:r>
            <a:r>
              <a:rPr lang="de-DE" dirty="0">
                <a:solidFill>
                  <a:srgbClr val="003056"/>
                </a:solidFill>
              </a:rPr>
              <a:t>, N. O. (2017). </a:t>
            </a:r>
            <a:r>
              <a:rPr lang="de-DE" dirty="0" err="1">
                <a:solidFill>
                  <a:srgbClr val="003056"/>
                </a:solidFill>
              </a:rPr>
              <a:t>How</a:t>
            </a:r>
            <a:r>
              <a:rPr lang="de-DE" dirty="0">
                <a:solidFill>
                  <a:srgbClr val="003056"/>
                </a:solidFill>
              </a:rPr>
              <a:t> Big Old Companies </a:t>
            </a:r>
            <a:r>
              <a:rPr lang="de-DE" dirty="0" err="1">
                <a:solidFill>
                  <a:srgbClr val="003056"/>
                </a:solidFill>
              </a:rPr>
              <a:t>Navigate</a:t>
            </a:r>
            <a:r>
              <a:rPr lang="de-DE" dirty="0">
                <a:solidFill>
                  <a:srgbClr val="003056"/>
                </a:solidFill>
              </a:rPr>
              <a:t> Digital Transformation. MIS Quarterly Executive 16(3), 197–213.</a:t>
            </a:r>
          </a:p>
          <a:p>
            <a:endParaRPr lang="de-DE" dirty="0">
              <a:solidFill>
                <a:srgbClr val="003056"/>
              </a:solidFill>
            </a:endParaRPr>
          </a:p>
          <a:p>
            <a:r>
              <a:rPr lang="de-DE" dirty="0" err="1">
                <a:solidFill>
                  <a:srgbClr val="003056"/>
                </a:solidFill>
              </a:rPr>
              <a:t>Serrador</a:t>
            </a:r>
            <a:r>
              <a:rPr lang="de-DE" dirty="0">
                <a:solidFill>
                  <a:srgbClr val="003056"/>
                </a:solidFill>
              </a:rPr>
              <a:t>, P., &amp; Pinto, J. K. (2015). </a:t>
            </a:r>
            <a:r>
              <a:rPr lang="de-DE" dirty="0" err="1">
                <a:solidFill>
                  <a:srgbClr val="003056"/>
                </a:solidFill>
              </a:rPr>
              <a:t>Does</a:t>
            </a:r>
            <a:r>
              <a:rPr lang="de-DE" dirty="0">
                <a:solidFill>
                  <a:srgbClr val="003056"/>
                </a:solidFill>
              </a:rPr>
              <a:t> Agile </a:t>
            </a:r>
            <a:r>
              <a:rPr lang="de-DE" dirty="0" err="1">
                <a:solidFill>
                  <a:srgbClr val="003056"/>
                </a:solidFill>
              </a:rPr>
              <a:t>work</a:t>
            </a:r>
            <a:r>
              <a:rPr lang="de-DE" dirty="0">
                <a:solidFill>
                  <a:srgbClr val="003056"/>
                </a:solidFill>
              </a:rPr>
              <a:t>? — A quantitative </a:t>
            </a:r>
            <a:r>
              <a:rPr lang="de-DE" dirty="0" err="1">
                <a:solidFill>
                  <a:srgbClr val="003056"/>
                </a:solidFill>
              </a:rPr>
              <a:t>analysis</a:t>
            </a:r>
            <a:r>
              <a:rPr lang="de-DE" dirty="0">
                <a:solidFill>
                  <a:srgbClr val="003056"/>
                </a:solidFill>
              </a:rPr>
              <a:t> </a:t>
            </a:r>
            <a:r>
              <a:rPr lang="de-DE" dirty="0" err="1">
                <a:solidFill>
                  <a:srgbClr val="003056"/>
                </a:solidFill>
              </a:rPr>
              <a:t>of</a:t>
            </a:r>
            <a:r>
              <a:rPr lang="de-DE" dirty="0">
                <a:solidFill>
                  <a:srgbClr val="003056"/>
                </a:solidFill>
              </a:rPr>
              <a:t> agile </a:t>
            </a:r>
            <a:r>
              <a:rPr lang="de-DE" dirty="0" err="1">
                <a:solidFill>
                  <a:srgbClr val="003056"/>
                </a:solidFill>
              </a:rPr>
              <a:t>project</a:t>
            </a:r>
            <a:r>
              <a:rPr lang="de-DE" dirty="0">
                <a:solidFill>
                  <a:srgbClr val="003056"/>
                </a:solidFill>
              </a:rPr>
              <a:t> </a:t>
            </a:r>
            <a:r>
              <a:rPr lang="de-DE" dirty="0" err="1">
                <a:solidFill>
                  <a:srgbClr val="003056"/>
                </a:solidFill>
              </a:rPr>
              <a:t>success</a:t>
            </a:r>
            <a:r>
              <a:rPr lang="de-DE" dirty="0">
                <a:solidFill>
                  <a:srgbClr val="003056"/>
                </a:solidFill>
              </a:rPr>
              <a:t>. International Journal </a:t>
            </a:r>
            <a:r>
              <a:rPr lang="de-DE" dirty="0" err="1">
                <a:solidFill>
                  <a:srgbClr val="003056"/>
                </a:solidFill>
              </a:rPr>
              <a:t>of</a:t>
            </a:r>
            <a:r>
              <a:rPr lang="de-DE" dirty="0">
                <a:solidFill>
                  <a:srgbClr val="003056"/>
                </a:solidFill>
              </a:rPr>
              <a:t> Project Management 33(5), 1040–1051.</a:t>
            </a:r>
          </a:p>
          <a:p>
            <a:endParaRPr lang="de-DE" dirty="0">
              <a:solidFill>
                <a:srgbClr val="003056"/>
              </a:solidFill>
            </a:endParaRPr>
          </a:p>
          <a:p>
            <a:r>
              <a:rPr lang="de-DE" dirty="0">
                <a:solidFill>
                  <a:srgbClr val="003056"/>
                </a:solidFill>
              </a:rPr>
              <a:t>Sia, S. K., </a:t>
            </a:r>
            <a:r>
              <a:rPr lang="de-DE" dirty="0" err="1">
                <a:solidFill>
                  <a:srgbClr val="003056"/>
                </a:solidFill>
              </a:rPr>
              <a:t>Soh</a:t>
            </a:r>
            <a:r>
              <a:rPr lang="de-DE" dirty="0">
                <a:solidFill>
                  <a:srgbClr val="003056"/>
                </a:solidFill>
              </a:rPr>
              <a:t>, C., &amp; Weill, P. (2016). </a:t>
            </a:r>
            <a:r>
              <a:rPr lang="de-DE" dirty="0" err="1">
                <a:solidFill>
                  <a:srgbClr val="003056"/>
                </a:solidFill>
              </a:rPr>
              <a:t>How</a:t>
            </a:r>
            <a:r>
              <a:rPr lang="de-DE" dirty="0">
                <a:solidFill>
                  <a:srgbClr val="003056"/>
                </a:solidFill>
              </a:rPr>
              <a:t> DBS Bank </a:t>
            </a:r>
            <a:r>
              <a:rPr lang="de-DE" dirty="0" err="1">
                <a:solidFill>
                  <a:srgbClr val="003056"/>
                </a:solidFill>
              </a:rPr>
              <a:t>pursued</a:t>
            </a:r>
            <a:r>
              <a:rPr lang="de-DE" dirty="0">
                <a:solidFill>
                  <a:srgbClr val="003056"/>
                </a:solidFill>
              </a:rPr>
              <a:t> a digital </a:t>
            </a:r>
            <a:r>
              <a:rPr lang="de-DE" dirty="0" err="1">
                <a:solidFill>
                  <a:srgbClr val="003056"/>
                </a:solidFill>
              </a:rPr>
              <a:t>business</a:t>
            </a:r>
            <a:r>
              <a:rPr lang="de-DE" dirty="0">
                <a:solidFill>
                  <a:srgbClr val="003056"/>
                </a:solidFill>
              </a:rPr>
              <a:t> </a:t>
            </a:r>
            <a:r>
              <a:rPr lang="de-DE" dirty="0" err="1">
                <a:solidFill>
                  <a:srgbClr val="003056"/>
                </a:solidFill>
              </a:rPr>
              <a:t>strategy</a:t>
            </a:r>
            <a:r>
              <a:rPr lang="de-DE" dirty="0">
                <a:solidFill>
                  <a:srgbClr val="003056"/>
                </a:solidFill>
              </a:rPr>
              <a:t>. MIS Quarterly Executive 15(2), 105–121.</a:t>
            </a:r>
          </a:p>
          <a:p>
            <a:endParaRPr lang="de-DE" dirty="0">
              <a:solidFill>
                <a:srgbClr val="003056"/>
              </a:solidFill>
            </a:endParaRPr>
          </a:p>
          <a:p>
            <a:r>
              <a:rPr lang="de-DE" dirty="0">
                <a:solidFill>
                  <a:srgbClr val="003056"/>
                </a:solidFill>
              </a:rPr>
              <a:t>Singh, A., &amp; Hess, T. (2017). </a:t>
            </a:r>
            <a:r>
              <a:rPr lang="de-DE" dirty="0" err="1">
                <a:solidFill>
                  <a:srgbClr val="003056"/>
                </a:solidFill>
              </a:rPr>
              <a:t>How</a:t>
            </a:r>
            <a:r>
              <a:rPr lang="de-DE" dirty="0">
                <a:solidFill>
                  <a:srgbClr val="003056"/>
                </a:solidFill>
              </a:rPr>
              <a:t> Chief Digital </a:t>
            </a:r>
            <a:r>
              <a:rPr lang="de-DE" dirty="0" err="1">
                <a:solidFill>
                  <a:srgbClr val="003056"/>
                </a:solidFill>
              </a:rPr>
              <a:t>Officers</a:t>
            </a:r>
            <a:r>
              <a:rPr lang="de-DE" dirty="0">
                <a:solidFill>
                  <a:srgbClr val="003056"/>
                </a:solidFill>
              </a:rPr>
              <a:t> Promote the Digital Transformation </a:t>
            </a:r>
            <a:r>
              <a:rPr lang="de-DE" dirty="0" err="1">
                <a:solidFill>
                  <a:srgbClr val="003056"/>
                </a:solidFill>
              </a:rPr>
              <a:t>of</a:t>
            </a:r>
            <a:r>
              <a:rPr lang="de-DE" dirty="0">
                <a:solidFill>
                  <a:srgbClr val="003056"/>
                </a:solidFill>
              </a:rPr>
              <a:t> </a:t>
            </a:r>
            <a:r>
              <a:rPr lang="de-DE" dirty="0" err="1">
                <a:solidFill>
                  <a:srgbClr val="003056"/>
                </a:solidFill>
              </a:rPr>
              <a:t>their</a:t>
            </a:r>
            <a:r>
              <a:rPr lang="de-DE" dirty="0">
                <a:solidFill>
                  <a:srgbClr val="003056"/>
                </a:solidFill>
              </a:rPr>
              <a:t> Companies. MIS Quarterly Executive 16(1), 1–17.</a:t>
            </a:r>
          </a:p>
          <a:p>
            <a:endParaRPr lang="de-DE" dirty="0">
              <a:solidFill>
                <a:srgbClr val="003056"/>
              </a:solidFill>
            </a:endParaRPr>
          </a:p>
          <a:p>
            <a:r>
              <a:rPr lang="de-DE" dirty="0">
                <a:solidFill>
                  <a:srgbClr val="003056"/>
                </a:solidFill>
              </a:rPr>
              <a:t>Steininger, K., Riedl, R., </a:t>
            </a:r>
            <a:r>
              <a:rPr lang="de-DE" dirty="0" err="1">
                <a:solidFill>
                  <a:srgbClr val="003056"/>
                </a:solidFill>
              </a:rPr>
              <a:t>Roithmayr</a:t>
            </a:r>
            <a:r>
              <a:rPr lang="de-DE" dirty="0">
                <a:solidFill>
                  <a:srgbClr val="003056"/>
                </a:solidFill>
              </a:rPr>
              <a:t>, F., &amp; Mertens, P. (2009). </a:t>
            </a:r>
            <a:r>
              <a:rPr lang="de-DE" dirty="0" err="1">
                <a:solidFill>
                  <a:srgbClr val="003056"/>
                </a:solidFill>
              </a:rPr>
              <a:t>Fads</a:t>
            </a:r>
            <a:r>
              <a:rPr lang="de-DE" dirty="0">
                <a:solidFill>
                  <a:srgbClr val="003056"/>
                </a:solidFill>
              </a:rPr>
              <a:t> and Trends in Business and Information Systems Engineering and Information Systems Research – A </a:t>
            </a:r>
            <a:r>
              <a:rPr lang="de-DE" dirty="0" err="1">
                <a:solidFill>
                  <a:srgbClr val="003056"/>
                </a:solidFill>
              </a:rPr>
              <a:t>Comparative</a:t>
            </a:r>
            <a:r>
              <a:rPr lang="de-DE" dirty="0">
                <a:solidFill>
                  <a:srgbClr val="003056"/>
                </a:solidFill>
              </a:rPr>
              <a:t> Literature Analysis. Business &amp; Information Systems Engineering 1(6), 411–428.</a:t>
            </a:r>
          </a:p>
          <a:p>
            <a:endParaRPr lang="de-DE" dirty="0">
              <a:solidFill>
                <a:srgbClr val="003056"/>
              </a:solidFill>
            </a:endParaRPr>
          </a:p>
        </p:txBody>
      </p:sp>
    </p:spTree>
    <p:extLst>
      <p:ext uri="{BB962C8B-B14F-4D97-AF65-F5344CB8AC3E}">
        <p14:creationId xmlns:p14="http://schemas.microsoft.com/office/powerpoint/2010/main" val="2201288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59</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269554"/>
            <a:ext cx="9615331" cy="5355312"/>
          </a:xfrm>
          <a:prstGeom prst="rect">
            <a:avLst/>
          </a:prstGeom>
          <a:noFill/>
        </p:spPr>
        <p:txBody>
          <a:bodyPr wrap="square" rtlCol="0">
            <a:spAutoFit/>
          </a:bodyPr>
          <a:lstStyle/>
          <a:p>
            <a:r>
              <a:rPr lang="de-DE" dirty="0" err="1">
                <a:solidFill>
                  <a:srgbClr val="003056"/>
                </a:solidFill>
              </a:rPr>
              <a:t>Stieninger</a:t>
            </a:r>
            <a:r>
              <a:rPr lang="de-DE" dirty="0">
                <a:solidFill>
                  <a:srgbClr val="003056"/>
                </a:solidFill>
              </a:rPr>
              <a:t>, M., </a:t>
            </a:r>
            <a:r>
              <a:rPr lang="de-DE" dirty="0" err="1">
                <a:solidFill>
                  <a:srgbClr val="003056"/>
                </a:solidFill>
              </a:rPr>
              <a:t>Auinger</a:t>
            </a:r>
            <a:r>
              <a:rPr lang="de-DE" dirty="0">
                <a:solidFill>
                  <a:srgbClr val="003056"/>
                </a:solidFill>
              </a:rPr>
              <a:t>, A., &amp; Riedl, R. (2019). Digitale Transformation im stationären Einzelhandel. Wirtschaftsinformatik &amp; Management 11(1), 46–56.</a:t>
            </a:r>
          </a:p>
          <a:p>
            <a:endParaRPr lang="de-DE" dirty="0">
              <a:solidFill>
                <a:srgbClr val="003056"/>
              </a:solidFill>
            </a:endParaRPr>
          </a:p>
          <a:p>
            <a:r>
              <a:rPr lang="de-DE" dirty="0" err="1">
                <a:solidFill>
                  <a:srgbClr val="003056"/>
                </a:solidFill>
              </a:rPr>
              <a:t>Tiwana</a:t>
            </a:r>
            <a:r>
              <a:rPr lang="de-DE" dirty="0">
                <a:solidFill>
                  <a:srgbClr val="003056"/>
                </a:solidFill>
              </a:rPr>
              <a:t>, A. (2013). </a:t>
            </a:r>
            <a:r>
              <a:rPr lang="de-DE" dirty="0" err="1">
                <a:solidFill>
                  <a:srgbClr val="003056"/>
                </a:solidFill>
              </a:rPr>
              <a:t>Platform</a:t>
            </a:r>
            <a:r>
              <a:rPr lang="de-DE" dirty="0">
                <a:solidFill>
                  <a:srgbClr val="003056"/>
                </a:solidFill>
              </a:rPr>
              <a:t> </a:t>
            </a:r>
            <a:r>
              <a:rPr lang="de-DE" dirty="0" err="1">
                <a:solidFill>
                  <a:srgbClr val="003056"/>
                </a:solidFill>
              </a:rPr>
              <a:t>ecosystems</a:t>
            </a:r>
            <a:r>
              <a:rPr lang="de-DE" dirty="0">
                <a:solidFill>
                  <a:srgbClr val="003056"/>
                </a:solidFill>
              </a:rPr>
              <a:t>: </a:t>
            </a:r>
            <a:r>
              <a:rPr lang="de-DE" dirty="0" err="1">
                <a:solidFill>
                  <a:srgbClr val="003056"/>
                </a:solidFill>
              </a:rPr>
              <a:t>Aligning</a:t>
            </a:r>
            <a:r>
              <a:rPr lang="de-DE" dirty="0">
                <a:solidFill>
                  <a:srgbClr val="003056"/>
                </a:solidFill>
              </a:rPr>
              <a:t> </a:t>
            </a:r>
            <a:r>
              <a:rPr lang="de-DE" dirty="0" err="1">
                <a:solidFill>
                  <a:srgbClr val="003056"/>
                </a:solidFill>
              </a:rPr>
              <a:t>architecture</a:t>
            </a:r>
            <a:r>
              <a:rPr lang="de-DE" dirty="0">
                <a:solidFill>
                  <a:srgbClr val="003056"/>
                </a:solidFill>
              </a:rPr>
              <a:t>, </a:t>
            </a:r>
            <a:r>
              <a:rPr lang="de-DE" dirty="0" err="1">
                <a:solidFill>
                  <a:srgbClr val="003056"/>
                </a:solidFill>
              </a:rPr>
              <a:t>governance</a:t>
            </a:r>
            <a:r>
              <a:rPr lang="de-DE" dirty="0">
                <a:solidFill>
                  <a:srgbClr val="003056"/>
                </a:solidFill>
              </a:rPr>
              <a:t>, and </a:t>
            </a:r>
            <a:r>
              <a:rPr lang="de-DE" dirty="0" err="1">
                <a:solidFill>
                  <a:srgbClr val="003056"/>
                </a:solidFill>
              </a:rPr>
              <a:t>strategy</a:t>
            </a:r>
            <a:r>
              <a:rPr lang="de-DE" dirty="0">
                <a:solidFill>
                  <a:srgbClr val="003056"/>
                </a:solidFill>
              </a:rPr>
              <a:t>. </a:t>
            </a:r>
            <a:r>
              <a:rPr lang="de-DE" dirty="0" err="1">
                <a:solidFill>
                  <a:srgbClr val="003056"/>
                </a:solidFill>
              </a:rPr>
              <a:t>Waltham</a:t>
            </a:r>
            <a:r>
              <a:rPr lang="de-DE" dirty="0">
                <a:solidFill>
                  <a:srgbClr val="003056"/>
                </a:solidFill>
              </a:rPr>
              <a:t>, MA: </a:t>
            </a:r>
            <a:r>
              <a:rPr lang="de-DE" dirty="0" err="1">
                <a:solidFill>
                  <a:srgbClr val="003056"/>
                </a:solidFill>
              </a:rPr>
              <a:t>Elsevier</a:t>
            </a:r>
            <a:r>
              <a:rPr lang="de-DE" dirty="0">
                <a:solidFill>
                  <a:srgbClr val="003056"/>
                </a:solidFill>
              </a:rPr>
              <a:t>.</a:t>
            </a:r>
          </a:p>
          <a:p>
            <a:endParaRPr lang="de-DE" dirty="0">
              <a:solidFill>
                <a:srgbClr val="003056"/>
              </a:solidFill>
            </a:endParaRPr>
          </a:p>
          <a:p>
            <a:r>
              <a:rPr lang="de-DE" dirty="0" err="1">
                <a:solidFill>
                  <a:srgbClr val="003056"/>
                </a:solidFill>
              </a:rPr>
              <a:t>Tumbas</a:t>
            </a:r>
            <a:r>
              <a:rPr lang="de-DE" dirty="0">
                <a:solidFill>
                  <a:srgbClr val="003056"/>
                </a:solidFill>
              </a:rPr>
              <a:t>, S., Berente, N., &amp; vom Brocke, J. (2017). </a:t>
            </a:r>
            <a:r>
              <a:rPr lang="de-DE" dirty="0" err="1">
                <a:solidFill>
                  <a:srgbClr val="003056"/>
                </a:solidFill>
              </a:rPr>
              <a:t>Three</a:t>
            </a:r>
            <a:r>
              <a:rPr lang="de-DE" dirty="0">
                <a:solidFill>
                  <a:srgbClr val="003056"/>
                </a:solidFill>
              </a:rPr>
              <a:t> </a:t>
            </a:r>
            <a:r>
              <a:rPr lang="de-DE" dirty="0" err="1">
                <a:solidFill>
                  <a:srgbClr val="003056"/>
                </a:solidFill>
              </a:rPr>
              <a:t>types</a:t>
            </a:r>
            <a:r>
              <a:rPr lang="de-DE" dirty="0">
                <a:solidFill>
                  <a:srgbClr val="003056"/>
                </a:solidFill>
              </a:rPr>
              <a:t> </a:t>
            </a:r>
            <a:r>
              <a:rPr lang="de-DE" dirty="0" err="1">
                <a:solidFill>
                  <a:srgbClr val="003056"/>
                </a:solidFill>
              </a:rPr>
              <a:t>of</a:t>
            </a:r>
            <a:r>
              <a:rPr lang="de-DE" dirty="0">
                <a:solidFill>
                  <a:srgbClr val="003056"/>
                </a:solidFill>
              </a:rPr>
              <a:t> </a:t>
            </a:r>
            <a:r>
              <a:rPr lang="de-DE" dirty="0" err="1">
                <a:solidFill>
                  <a:srgbClr val="003056"/>
                </a:solidFill>
              </a:rPr>
              <a:t>chief</a:t>
            </a:r>
            <a:r>
              <a:rPr lang="de-DE" dirty="0">
                <a:solidFill>
                  <a:srgbClr val="003056"/>
                </a:solidFill>
              </a:rPr>
              <a:t> digital </a:t>
            </a:r>
            <a:r>
              <a:rPr lang="de-DE" dirty="0" err="1">
                <a:solidFill>
                  <a:srgbClr val="003056"/>
                </a:solidFill>
              </a:rPr>
              <a:t>officers</a:t>
            </a:r>
            <a:r>
              <a:rPr lang="de-DE" dirty="0">
                <a:solidFill>
                  <a:srgbClr val="003056"/>
                </a:solidFill>
              </a:rPr>
              <a:t> and the </a:t>
            </a:r>
            <a:r>
              <a:rPr lang="de-DE" dirty="0" err="1">
                <a:solidFill>
                  <a:srgbClr val="003056"/>
                </a:solidFill>
              </a:rPr>
              <a:t>reasons</a:t>
            </a:r>
            <a:r>
              <a:rPr lang="de-DE" dirty="0">
                <a:solidFill>
                  <a:srgbClr val="003056"/>
                </a:solidFill>
              </a:rPr>
              <a:t> </a:t>
            </a:r>
            <a:r>
              <a:rPr lang="de-DE" dirty="0" err="1">
                <a:solidFill>
                  <a:srgbClr val="003056"/>
                </a:solidFill>
              </a:rPr>
              <a:t>organizations</a:t>
            </a:r>
            <a:r>
              <a:rPr lang="de-DE" dirty="0">
                <a:solidFill>
                  <a:srgbClr val="003056"/>
                </a:solidFill>
              </a:rPr>
              <a:t> </a:t>
            </a:r>
            <a:r>
              <a:rPr lang="de-DE" dirty="0" err="1">
                <a:solidFill>
                  <a:srgbClr val="003056"/>
                </a:solidFill>
              </a:rPr>
              <a:t>adopt</a:t>
            </a:r>
            <a:r>
              <a:rPr lang="de-DE" dirty="0">
                <a:solidFill>
                  <a:srgbClr val="003056"/>
                </a:solidFill>
              </a:rPr>
              <a:t> the </a:t>
            </a:r>
            <a:r>
              <a:rPr lang="de-DE" dirty="0" err="1">
                <a:solidFill>
                  <a:srgbClr val="003056"/>
                </a:solidFill>
              </a:rPr>
              <a:t>role</a:t>
            </a:r>
            <a:r>
              <a:rPr lang="de-DE" dirty="0">
                <a:solidFill>
                  <a:srgbClr val="003056"/>
                </a:solidFill>
              </a:rPr>
              <a:t>. MIS Quarterly Executive 16(2), 121–134.</a:t>
            </a:r>
          </a:p>
          <a:p>
            <a:endParaRPr lang="de-DE" dirty="0">
              <a:solidFill>
                <a:srgbClr val="003056"/>
              </a:solidFill>
            </a:endParaRPr>
          </a:p>
          <a:p>
            <a:r>
              <a:rPr lang="de-DE" dirty="0">
                <a:solidFill>
                  <a:srgbClr val="003056"/>
                </a:solidFill>
              </a:rPr>
              <a:t>Urbach, N., &amp; </a:t>
            </a:r>
            <a:r>
              <a:rPr lang="de-DE" dirty="0" err="1">
                <a:solidFill>
                  <a:srgbClr val="003056"/>
                </a:solidFill>
              </a:rPr>
              <a:t>Ahlemann</a:t>
            </a:r>
            <a:r>
              <a:rPr lang="de-DE" dirty="0">
                <a:solidFill>
                  <a:srgbClr val="003056"/>
                </a:solidFill>
              </a:rPr>
              <a:t>, F. (2018). IT Management in the Digital Age. Cham: Springer.</a:t>
            </a:r>
          </a:p>
          <a:p>
            <a:endParaRPr lang="de-DE" dirty="0">
              <a:solidFill>
                <a:srgbClr val="003056"/>
              </a:solidFill>
            </a:endParaRPr>
          </a:p>
          <a:p>
            <a:r>
              <a:rPr lang="de-DE" dirty="0">
                <a:solidFill>
                  <a:srgbClr val="003056"/>
                </a:solidFill>
              </a:rPr>
              <a:t>Vance, A., Jenkins, J. L., Anderson, B. B., </a:t>
            </a:r>
            <a:r>
              <a:rPr lang="de-DE" dirty="0" err="1">
                <a:solidFill>
                  <a:srgbClr val="003056"/>
                </a:solidFill>
              </a:rPr>
              <a:t>Bjornn</a:t>
            </a:r>
            <a:r>
              <a:rPr lang="de-DE" dirty="0">
                <a:solidFill>
                  <a:srgbClr val="003056"/>
                </a:solidFill>
              </a:rPr>
              <a:t>, D. K., &amp; </a:t>
            </a:r>
            <a:r>
              <a:rPr lang="de-DE" dirty="0" err="1">
                <a:solidFill>
                  <a:srgbClr val="003056"/>
                </a:solidFill>
              </a:rPr>
              <a:t>Kirwan</a:t>
            </a:r>
            <a:r>
              <a:rPr lang="de-DE" dirty="0">
                <a:solidFill>
                  <a:srgbClr val="003056"/>
                </a:solidFill>
              </a:rPr>
              <a:t>, C. B. (2018). Tuning Out Security </a:t>
            </a:r>
            <a:r>
              <a:rPr lang="de-DE" dirty="0" err="1">
                <a:solidFill>
                  <a:srgbClr val="003056"/>
                </a:solidFill>
              </a:rPr>
              <a:t>Warnings</a:t>
            </a:r>
            <a:r>
              <a:rPr lang="de-DE" dirty="0">
                <a:solidFill>
                  <a:srgbClr val="003056"/>
                </a:solidFill>
              </a:rPr>
              <a:t>: A Longitudinal </a:t>
            </a:r>
            <a:r>
              <a:rPr lang="de-DE" dirty="0" err="1">
                <a:solidFill>
                  <a:srgbClr val="003056"/>
                </a:solidFill>
              </a:rPr>
              <a:t>Examination</a:t>
            </a:r>
            <a:r>
              <a:rPr lang="de-DE" dirty="0">
                <a:solidFill>
                  <a:srgbClr val="003056"/>
                </a:solidFill>
              </a:rPr>
              <a:t> </a:t>
            </a:r>
            <a:r>
              <a:rPr lang="de-DE" dirty="0" err="1">
                <a:solidFill>
                  <a:srgbClr val="003056"/>
                </a:solidFill>
              </a:rPr>
              <a:t>of</a:t>
            </a:r>
            <a:r>
              <a:rPr lang="de-DE" dirty="0">
                <a:solidFill>
                  <a:srgbClr val="003056"/>
                </a:solidFill>
              </a:rPr>
              <a:t> Habituation Through </a:t>
            </a:r>
            <a:r>
              <a:rPr lang="de-DE" dirty="0" err="1">
                <a:solidFill>
                  <a:srgbClr val="003056"/>
                </a:solidFill>
              </a:rPr>
              <a:t>fMRI</a:t>
            </a:r>
            <a:r>
              <a:rPr lang="de-DE" dirty="0">
                <a:solidFill>
                  <a:srgbClr val="003056"/>
                </a:solidFill>
              </a:rPr>
              <a:t>, Eye Tracking, and Field Experiments. MIS Quarterly 42(2), 355–380.</a:t>
            </a:r>
          </a:p>
          <a:p>
            <a:endParaRPr lang="de-DE" dirty="0">
              <a:solidFill>
                <a:srgbClr val="003056"/>
              </a:solidFill>
            </a:endParaRPr>
          </a:p>
          <a:p>
            <a:r>
              <a:rPr lang="de-DE" dirty="0" err="1">
                <a:solidFill>
                  <a:srgbClr val="003056"/>
                </a:solidFill>
              </a:rPr>
              <a:t>Verhoef</a:t>
            </a:r>
            <a:r>
              <a:rPr lang="de-DE" dirty="0">
                <a:solidFill>
                  <a:srgbClr val="003056"/>
                </a:solidFill>
              </a:rPr>
              <a:t>, P. C., </a:t>
            </a:r>
            <a:r>
              <a:rPr lang="de-DE" dirty="0" err="1">
                <a:solidFill>
                  <a:srgbClr val="003056"/>
                </a:solidFill>
              </a:rPr>
              <a:t>Broekhuizen</a:t>
            </a:r>
            <a:r>
              <a:rPr lang="de-DE" dirty="0">
                <a:solidFill>
                  <a:srgbClr val="003056"/>
                </a:solidFill>
              </a:rPr>
              <a:t>, T., Bart, Y., Bhattacharya, A., Qi Dong, J., Fabian, N., &amp; </a:t>
            </a:r>
            <a:r>
              <a:rPr lang="de-DE" dirty="0" err="1">
                <a:solidFill>
                  <a:srgbClr val="003056"/>
                </a:solidFill>
              </a:rPr>
              <a:t>Haenlein</a:t>
            </a:r>
            <a:r>
              <a:rPr lang="de-DE" dirty="0">
                <a:solidFill>
                  <a:srgbClr val="003056"/>
                </a:solidFill>
              </a:rPr>
              <a:t>, M. (2019). Digital </a:t>
            </a:r>
            <a:r>
              <a:rPr lang="de-DE" dirty="0" err="1">
                <a:solidFill>
                  <a:srgbClr val="003056"/>
                </a:solidFill>
              </a:rPr>
              <a:t>transformation</a:t>
            </a:r>
            <a:r>
              <a:rPr lang="de-DE" dirty="0">
                <a:solidFill>
                  <a:srgbClr val="003056"/>
                </a:solidFill>
              </a:rPr>
              <a:t>: A </a:t>
            </a:r>
            <a:r>
              <a:rPr lang="de-DE" dirty="0" err="1">
                <a:solidFill>
                  <a:srgbClr val="003056"/>
                </a:solidFill>
              </a:rPr>
              <a:t>multidisciplinary</a:t>
            </a:r>
            <a:r>
              <a:rPr lang="de-DE" dirty="0">
                <a:solidFill>
                  <a:srgbClr val="003056"/>
                </a:solidFill>
              </a:rPr>
              <a:t> </a:t>
            </a:r>
            <a:r>
              <a:rPr lang="de-DE" dirty="0" err="1">
                <a:solidFill>
                  <a:srgbClr val="003056"/>
                </a:solidFill>
              </a:rPr>
              <a:t>reflection</a:t>
            </a:r>
            <a:r>
              <a:rPr lang="de-DE" dirty="0">
                <a:solidFill>
                  <a:srgbClr val="003056"/>
                </a:solidFill>
              </a:rPr>
              <a:t> and </a:t>
            </a:r>
            <a:r>
              <a:rPr lang="de-DE" dirty="0" err="1">
                <a:solidFill>
                  <a:srgbClr val="003056"/>
                </a:solidFill>
              </a:rPr>
              <a:t>research</a:t>
            </a:r>
            <a:r>
              <a:rPr lang="de-DE" dirty="0">
                <a:solidFill>
                  <a:srgbClr val="003056"/>
                </a:solidFill>
              </a:rPr>
              <a:t> </a:t>
            </a:r>
            <a:r>
              <a:rPr lang="de-DE" dirty="0" err="1">
                <a:solidFill>
                  <a:srgbClr val="003056"/>
                </a:solidFill>
              </a:rPr>
              <a:t>agenda</a:t>
            </a:r>
            <a:r>
              <a:rPr lang="de-DE" dirty="0">
                <a:solidFill>
                  <a:srgbClr val="003056"/>
                </a:solidFill>
              </a:rPr>
              <a:t>. Journal </a:t>
            </a:r>
            <a:r>
              <a:rPr lang="de-DE" dirty="0" err="1">
                <a:solidFill>
                  <a:srgbClr val="003056"/>
                </a:solidFill>
              </a:rPr>
              <a:t>of</a:t>
            </a:r>
            <a:r>
              <a:rPr lang="de-DE" dirty="0">
                <a:solidFill>
                  <a:srgbClr val="003056"/>
                </a:solidFill>
              </a:rPr>
              <a:t> Business Research 122, 889–901.</a:t>
            </a:r>
          </a:p>
          <a:p>
            <a:endParaRPr lang="de-DE" dirty="0">
              <a:solidFill>
                <a:srgbClr val="003056"/>
              </a:solidFill>
            </a:endParaRPr>
          </a:p>
        </p:txBody>
      </p:sp>
    </p:spTree>
    <p:extLst>
      <p:ext uri="{BB962C8B-B14F-4D97-AF65-F5344CB8AC3E}">
        <p14:creationId xmlns:p14="http://schemas.microsoft.com/office/powerpoint/2010/main" val="69205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02F34D8-6DA5-9143-BC4B-A94DB73FC68C}"/>
              </a:ext>
            </a:extLst>
          </p:cNvPr>
          <p:cNvSpPr>
            <a:spLocks noGrp="1"/>
          </p:cNvSpPr>
          <p:nvPr>
            <p:ph idx="1"/>
          </p:nvPr>
        </p:nvSpPr>
        <p:spPr>
          <a:xfrm>
            <a:off x="1378800" y="1629594"/>
            <a:ext cx="9432000" cy="3168352"/>
          </a:xfrm>
        </p:spPr>
        <p:txBody>
          <a:bodyPr/>
          <a:lstStyle/>
          <a:p>
            <a:r>
              <a:rPr lang="de-DE" dirty="0"/>
              <a:t>Noch nie zuvor haben sich Strukturen und Abläufe in Wirtschaft und Gesellschaft so schnell verändert wie heute</a:t>
            </a:r>
          </a:p>
          <a:p>
            <a:r>
              <a:rPr lang="de-DE" dirty="0"/>
              <a:t>Etablierte Marktakteure in Branchen wie Taxi, Musik, TV und Beherbergung haben in kurzer Zeit grundlegende Geschäftsgrundlagen verloren</a:t>
            </a:r>
          </a:p>
          <a:p>
            <a:pPr lvl="1"/>
            <a:r>
              <a:rPr lang="de-DE" dirty="0"/>
              <a:t>Bsp.: Uber, </a:t>
            </a:r>
            <a:r>
              <a:rPr lang="de-DE" dirty="0" err="1"/>
              <a:t>Spotify</a:t>
            </a:r>
            <a:r>
              <a:rPr lang="de-DE" dirty="0"/>
              <a:t>, </a:t>
            </a:r>
            <a:r>
              <a:rPr lang="de-DE" dirty="0" err="1"/>
              <a:t>Netflix</a:t>
            </a:r>
            <a:r>
              <a:rPr lang="de-DE" dirty="0"/>
              <a:t> und </a:t>
            </a:r>
            <a:r>
              <a:rPr lang="de-DE" dirty="0" err="1"/>
              <a:t>Airbnb</a:t>
            </a:r>
            <a:endParaRPr lang="de-DE" dirty="0"/>
          </a:p>
          <a:p>
            <a:r>
              <a:rPr lang="de-DE" dirty="0"/>
              <a:t>In vielen Branchen, einschließlich Banken, haben sich die </a:t>
            </a:r>
            <a:r>
              <a:rPr lang="de-DE" dirty="0">
                <a:solidFill>
                  <a:srgbClr val="C00000"/>
                </a:solidFill>
              </a:rPr>
              <a:t>"Gesetzmäßigkeiten"</a:t>
            </a:r>
            <a:r>
              <a:rPr lang="de-DE" dirty="0"/>
              <a:t> in wenigen Jahren </a:t>
            </a:r>
            <a:r>
              <a:rPr lang="de-DE" dirty="0">
                <a:solidFill>
                  <a:srgbClr val="C00000"/>
                </a:solidFill>
              </a:rPr>
              <a:t>drastisch geändert</a:t>
            </a:r>
          </a:p>
          <a:p>
            <a:endParaRPr lang="de-DE" dirty="0"/>
          </a:p>
        </p:txBody>
      </p:sp>
      <p:sp>
        <p:nvSpPr>
          <p:cNvPr id="4" name="Foliennummernplatzhalter 3">
            <a:extLst>
              <a:ext uri="{FF2B5EF4-FFF2-40B4-BE49-F238E27FC236}">
                <a16:creationId xmlns:a16="http://schemas.microsoft.com/office/drawing/2014/main" id="{888C13DB-754F-C24D-A885-230E7998C86C}"/>
              </a:ext>
            </a:extLst>
          </p:cNvPr>
          <p:cNvSpPr>
            <a:spLocks noGrp="1"/>
          </p:cNvSpPr>
          <p:nvPr>
            <p:ph type="sldNum" sz="quarter" idx="12"/>
          </p:nvPr>
        </p:nvSpPr>
        <p:spPr/>
        <p:txBody>
          <a:bodyPr/>
          <a:lstStyle/>
          <a:p>
            <a:fld id="{FC0CC166-4E39-43B8-AB91-BDD1C4C9E224}" type="slidenum">
              <a:rPr lang="de-DE" smtClean="0"/>
              <a:t>6</a:t>
            </a:fld>
            <a:endParaRPr lang="de-DE" dirty="0"/>
          </a:p>
        </p:txBody>
      </p:sp>
      <p:sp>
        <p:nvSpPr>
          <p:cNvPr id="5" name="Titel 1">
            <a:extLst>
              <a:ext uri="{FF2B5EF4-FFF2-40B4-BE49-F238E27FC236}">
                <a16:creationId xmlns:a16="http://schemas.microsoft.com/office/drawing/2014/main" id="{D7C0B711-FAEF-F54B-9D48-C997F893BA9F}"/>
              </a:ext>
            </a:extLst>
          </p:cNvPr>
          <p:cNvSpPr>
            <a:spLocks noGrp="1"/>
          </p:cNvSpPr>
          <p:nvPr>
            <p:ph type="title"/>
          </p:nvPr>
        </p:nvSpPr>
        <p:spPr>
          <a:xfrm>
            <a:off x="1378800" y="612001"/>
            <a:ext cx="7527099" cy="657553"/>
          </a:xfrm>
        </p:spPr>
        <p:txBody>
          <a:bodyPr/>
          <a:lstStyle/>
          <a:p>
            <a:r>
              <a:rPr lang="de-DE" dirty="0"/>
              <a:t>Digitalisierung in Wirtschaft und Gesellschaft</a:t>
            </a:r>
          </a:p>
        </p:txBody>
      </p:sp>
      <p:sp>
        <p:nvSpPr>
          <p:cNvPr id="6" name="Rechteck: abgerundete Ecken 4">
            <a:extLst>
              <a:ext uri="{FF2B5EF4-FFF2-40B4-BE49-F238E27FC236}">
                <a16:creationId xmlns:a16="http://schemas.microsoft.com/office/drawing/2014/main" id="{6786CCED-56F0-F248-92B1-8BD31BBD0E26}"/>
              </a:ext>
            </a:extLst>
          </p:cNvPr>
          <p:cNvSpPr/>
          <p:nvPr/>
        </p:nvSpPr>
        <p:spPr>
          <a:xfrm>
            <a:off x="1365686" y="4941962"/>
            <a:ext cx="9268406"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Diese Veränderungen beruhen oft auf </a:t>
            </a:r>
            <a:r>
              <a:rPr lang="de-DE" sz="2400" b="1" dirty="0" err="1">
                <a:cs typeface="Times New Roman" panose="02020603050405020304" pitchFamily="18" charset="0"/>
              </a:rPr>
              <a:t>disruptiven</a:t>
            </a:r>
            <a:r>
              <a:rPr lang="de-DE" sz="2400" b="1" dirty="0">
                <a:cs typeface="Times New Roman" panose="02020603050405020304" pitchFamily="18" charset="0"/>
              </a:rPr>
              <a:t> Technologien</a:t>
            </a:r>
            <a:r>
              <a:rPr lang="de-DE" sz="2400" dirty="0">
                <a:cs typeface="Times New Roman" panose="02020603050405020304" pitchFamily="18" charset="0"/>
              </a:rPr>
              <a:t>, die das Gleichgewicht ganzer Branchen stören oder zerstören. </a:t>
            </a:r>
          </a:p>
        </p:txBody>
      </p:sp>
    </p:spTree>
    <p:extLst>
      <p:ext uri="{BB962C8B-B14F-4D97-AF65-F5344CB8AC3E}">
        <p14:creationId xmlns:p14="http://schemas.microsoft.com/office/powerpoint/2010/main" val="3425272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12</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60</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597650"/>
            <a:ext cx="9615331" cy="3416320"/>
          </a:xfrm>
          <a:prstGeom prst="rect">
            <a:avLst/>
          </a:prstGeom>
          <a:noFill/>
        </p:spPr>
        <p:txBody>
          <a:bodyPr wrap="square" rtlCol="0">
            <a:spAutoFit/>
          </a:bodyPr>
          <a:lstStyle/>
          <a:p>
            <a:r>
              <a:rPr lang="de-DE" dirty="0" err="1">
                <a:solidFill>
                  <a:srgbClr val="003056"/>
                </a:solidFill>
              </a:rPr>
              <a:t>Vial</a:t>
            </a:r>
            <a:r>
              <a:rPr lang="de-DE" dirty="0">
                <a:solidFill>
                  <a:srgbClr val="003056"/>
                </a:solidFill>
              </a:rPr>
              <a:t>, G. (2019). Understanding digital </a:t>
            </a:r>
            <a:r>
              <a:rPr lang="de-DE" dirty="0" err="1">
                <a:solidFill>
                  <a:srgbClr val="003056"/>
                </a:solidFill>
              </a:rPr>
              <a:t>transformation</a:t>
            </a:r>
            <a:r>
              <a:rPr lang="de-DE" dirty="0">
                <a:solidFill>
                  <a:srgbClr val="003056"/>
                </a:solidFill>
              </a:rPr>
              <a:t>: A </a:t>
            </a:r>
            <a:r>
              <a:rPr lang="de-DE" dirty="0" err="1">
                <a:solidFill>
                  <a:srgbClr val="003056"/>
                </a:solidFill>
              </a:rPr>
              <a:t>review</a:t>
            </a:r>
            <a:r>
              <a:rPr lang="de-DE" dirty="0">
                <a:solidFill>
                  <a:srgbClr val="003056"/>
                </a:solidFill>
              </a:rPr>
              <a:t> and a </a:t>
            </a:r>
            <a:r>
              <a:rPr lang="de-DE" dirty="0" err="1">
                <a:solidFill>
                  <a:srgbClr val="003056"/>
                </a:solidFill>
              </a:rPr>
              <a:t>research</a:t>
            </a:r>
            <a:r>
              <a:rPr lang="de-DE" dirty="0">
                <a:solidFill>
                  <a:srgbClr val="003056"/>
                </a:solidFill>
              </a:rPr>
              <a:t> </a:t>
            </a:r>
            <a:r>
              <a:rPr lang="de-DE" dirty="0" err="1">
                <a:solidFill>
                  <a:srgbClr val="003056"/>
                </a:solidFill>
              </a:rPr>
              <a:t>agenda</a:t>
            </a:r>
            <a:r>
              <a:rPr lang="de-DE" dirty="0">
                <a:solidFill>
                  <a:srgbClr val="003056"/>
                </a:solidFill>
              </a:rPr>
              <a:t>. The Journal </a:t>
            </a:r>
            <a:r>
              <a:rPr lang="de-DE" dirty="0" err="1">
                <a:solidFill>
                  <a:srgbClr val="003056"/>
                </a:solidFill>
              </a:rPr>
              <a:t>of</a:t>
            </a:r>
            <a:r>
              <a:rPr lang="de-DE" dirty="0">
                <a:solidFill>
                  <a:srgbClr val="003056"/>
                </a:solidFill>
              </a:rPr>
              <a:t> Strategic Information Systems 28(2), 118–144.ER</a:t>
            </a:r>
          </a:p>
          <a:p>
            <a:endParaRPr lang="de-DE" dirty="0">
              <a:solidFill>
                <a:srgbClr val="003056"/>
              </a:solidFill>
            </a:endParaRPr>
          </a:p>
          <a:p>
            <a:r>
              <a:rPr lang="de-DE" dirty="0" err="1">
                <a:solidFill>
                  <a:srgbClr val="003056"/>
                </a:solidFill>
              </a:rPr>
              <a:t>Walchshofer</a:t>
            </a:r>
            <a:r>
              <a:rPr lang="de-DE" dirty="0">
                <a:solidFill>
                  <a:srgbClr val="003056"/>
                </a:solidFill>
              </a:rPr>
              <a:t>, M., &amp; Riedl, R. (2017). Der Chief Digital Officer (CDO): Eine empirische Untersuchung. HMD Praxis Der Wirtschaftsinformatik 54(3), 324–337.</a:t>
            </a:r>
          </a:p>
          <a:p>
            <a:endParaRPr lang="de-DE" dirty="0">
              <a:solidFill>
                <a:srgbClr val="003056"/>
              </a:solidFill>
            </a:endParaRPr>
          </a:p>
          <a:p>
            <a:r>
              <a:rPr lang="de-DE" dirty="0">
                <a:solidFill>
                  <a:srgbClr val="003056"/>
                </a:solidFill>
              </a:rPr>
              <a:t>Weill, P., &amp; </a:t>
            </a:r>
            <a:r>
              <a:rPr lang="de-DE" dirty="0" err="1">
                <a:solidFill>
                  <a:srgbClr val="003056"/>
                </a:solidFill>
              </a:rPr>
              <a:t>Woerner</a:t>
            </a:r>
            <a:r>
              <a:rPr lang="de-DE" dirty="0">
                <a:solidFill>
                  <a:srgbClr val="003056"/>
                </a:solidFill>
              </a:rPr>
              <a:t>, S. L. (2013). The </a:t>
            </a:r>
            <a:r>
              <a:rPr lang="de-DE" dirty="0" err="1">
                <a:solidFill>
                  <a:srgbClr val="003056"/>
                </a:solidFill>
              </a:rPr>
              <a:t>future</a:t>
            </a:r>
            <a:r>
              <a:rPr lang="de-DE" dirty="0">
                <a:solidFill>
                  <a:srgbClr val="003056"/>
                </a:solidFill>
              </a:rPr>
              <a:t> </a:t>
            </a:r>
            <a:r>
              <a:rPr lang="de-DE" dirty="0" err="1">
                <a:solidFill>
                  <a:srgbClr val="003056"/>
                </a:solidFill>
              </a:rPr>
              <a:t>of</a:t>
            </a:r>
            <a:r>
              <a:rPr lang="de-DE" dirty="0">
                <a:solidFill>
                  <a:srgbClr val="003056"/>
                </a:solidFill>
              </a:rPr>
              <a:t> the CIO in a digital </a:t>
            </a:r>
            <a:r>
              <a:rPr lang="de-DE" dirty="0" err="1">
                <a:solidFill>
                  <a:srgbClr val="003056"/>
                </a:solidFill>
              </a:rPr>
              <a:t>economy</a:t>
            </a:r>
            <a:r>
              <a:rPr lang="de-DE" dirty="0">
                <a:solidFill>
                  <a:srgbClr val="003056"/>
                </a:solidFill>
              </a:rPr>
              <a:t>. MIS Quarterly Executive 12(2), 65–75.</a:t>
            </a:r>
          </a:p>
          <a:p>
            <a:endParaRPr lang="de-DE" dirty="0">
              <a:solidFill>
                <a:srgbClr val="003056"/>
              </a:solidFill>
            </a:endParaRPr>
          </a:p>
          <a:p>
            <a:r>
              <a:rPr lang="de-DE" dirty="0" err="1">
                <a:solidFill>
                  <a:srgbClr val="003056"/>
                </a:solidFill>
              </a:rPr>
              <a:t>Yoffie</a:t>
            </a:r>
            <a:r>
              <a:rPr lang="de-DE" dirty="0">
                <a:solidFill>
                  <a:srgbClr val="003056"/>
                </a:solidFill>
              </a:rPr>
              <a:t>, D. B., </a:t>
            </a:r>
            <a:r>
              <a:rPr lang="de-DE" dirty="0" err="1">
                <a:solidFill>
                  <a:srgbClr val="003056"/>
                </a:solidFill>
              </a:rPr>
              <a:t>Gawer</a:t>
            </a:r>
            <a:r>
              <a:rPr lang="de-DE" dirty="0">
                <a:solidFill>
                  <a:srgbClr val="003056"/>
                </a:solidFill>
              </a:rPr>
              <a:t>, A., &amp; </a:t>
            </a:r>
            <a:r>
              <a:rPr lang="de-DE" dirty="0" err="1">
                <a:solidFill>
                  <a:srgbClr val="003056"/>
                </a:solidFill>
              </a:rPr>
              <a:t>Cusumano</a:t>
            </a:r>
            <a:r>
              <a:rPr lang="de-DE" dirty="0">
                <a:solidFill>
                  <a:srgbClr val="003056"/>
                </a:solidFill>
              </a:rPr>
              <a:t>, M. A. (2019). A study </a:t>
            </a:r>
            <a:r>
              <a:rPr lang="de-DE" dirty="0" err="1">
                <a:solidFill>
                  <a:srgbClr val="003056"/>
                </a:solidFill>
              </a:rPr>
              <a:t>of</a:t>
            </a:r>
            <a:r>
              <a:rPr lang="de-DE" dirty="0">
                <a:solidFill>
                  <a:srgbClr val="003056"/>
                </a:solidFill>
              </a:rPr>
              <a:t> </a:t>
            </a:r>
            <a:r>
              <a:rPr lang="de-DE" dirty="0" err="1">
                <a:solidFill>
                  <a:srgbClr val="003056"/>
                </a:solidFill>
              </a:rPr>
              <a:t>more</a:t>
            </a:r>
            <a:r>
              <a:rPr lang="de-DE" dirty="0">
                <a:solidFill>
                  <a:srgbClr val="003056"/>
                </a:solidFill>
              </a:rPr>
              <a:t> </a:t>
            </a:r>
            <a:r>
              <a:rPr lang="de-DE" dirty="0" err="1">
                <a:solidFill>
                  <a:srgbClr val="003056"/>
                </a:solidFill>
              </a:rPr>
              <a:t>than</a:t>
            </a:r>
            <a:r>
              <a:rPr lang="de-DE" dirty="0">
                <a:solidFill>
                  <a:srgbClr val="003056"/>
                </a:solidFill>
              </a:rPr>
              <a:t> 250 </a:t>
            </a:r>
            <a:r>
              <a:rPr lang="de-DE" dirty="0" err="1">
                <a:solidFill>
                  <a:srgbClr val="003056"/>
                </a:solidFill>
              </a:rPr>
              <a:t>platforms</a:t>
            </a:r>
            <a:r>
              <a:rPr lang="de-DE" dirty="0">
                <a:solidFill>
                  <a:srgbClr val="003056"/>
                </a:solidFill>
              </a:rPr>
              <a:t> </a:t>
            </a:r>
            <a:r>
              <a:rPr lang="de-DE" dirty="0" err="1">
                <a:solidFill>
                  <a:srgbClr val="003056"/>
                </a:solidFill>
              </a:rPr>
              <a:t>reveals</a:t>
            </a:r>
            <a:r>
              <a:rPr lang="de-DE" dirty="0">
                <a:solidFill>
                  <a:srgbClr val="003056"/>
                </a:solidFill>
              </a:rPr>
              <a:t> </a:t>
            </a:r>
            <a:r>
              <a:rPr lang="de-DE" dirty="0" err="1">
                <a:solidFill>
                  <a:srgbClr val="003056"/>
                </a:solidFill>
              </a:rPr>
              <a:t>why</a:t>
            </a:r>
            <a:r>
              <a:rPr lang="de-DE" dirty="0">
                <a:solidFill>
                  <a:srgbClr val="003056"/>
                </a:solidFill>
              </a:rPr>
              <a:t> </a:t>
            </a:r>
            <a:r>
              <a:rPr lang="de-DE" dirty="0" err="1">
                <a:solidFill>
                  <a:srgbClr val="003056"/>
                </a:solidFill>
              </a:rPr>
              <a:t>most</a:t>
            </a:r>
            <a:r>
              <a:rPr lang="de-DE" dirty="0">
                <a:solidFill>
                  <a:srgbClr val="003056"/>
                </a:solidFill>
              </a:rPr>
              <a:t> </a:t>
            </a:r>
            <a:r>
              <a:rPr lang="de-DE" dirty="0" err="1">
                <a:solidFill>
                  <a:srgbClr val="003056"/>
                </a:solidFill>
              </a:rPr>
              <a:t>fail</a:t>
            </a:r>
            <a:r>
              <a:rPr lang="de-DE" dirty="0">
                <a:solidFill>
                  <a:srgbClr val="003056"/>
                </a:solidFill>
              </a:rPr>
              <a:t>. Harvard Business Review.</a:t>
            </a:r>
          </a:p>
          <a:p>
            <a:endParaRPr lang="de-DE" dirty="0">
              <a:solidFill>
                <a:srgbClr val="003056"/>
              </a:solidFill>
            </a:endParaRPr>
          </a:p>
        </p:txBody>
      </p:sp>
    </p:spTree>
    <p:extLst>
      <p:ext uri="{BB962C8B-B14F-4D97-AF65-F5344CB8AC3E}">
        <p14:creationId xmlns:p14="http://schemas.microsoft.com/office/powerpoint/2010/main" val="840742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54542-5A2E-E04F-AF29-B42BD817175E}"/>
              </a:ext>
            </a:extLst>
          </p:cNvPr>
          <p:cNvSpPr>
            <a:spLocks noGrp="1"/>
          </p:cNvSpPr>
          <p:nvPr>
            <p:ph type="title"/>
          </p:nvPr>
        </p:nvSpPr>
        <p:spPr/>
        <p:txBody>
          <a:bodyPr/>
          <a:lstStyle/>
          <a:p>
            <a:r>
              <a:rPr lang="de-DE" dirty="0"/>
              <a:t>Konzeptionelle und begriffliche Grundlagen</a:t>
            </a:r>
          </a:p>
        </p:txBody>
      </p:sp>
      <p:sp>
        <p:nvSpPr>
          <p:cNvPr id="3" name="Inhaltsplatzhalter 2">
            <a:extLst>
              <a:ext uri="{FF2B5EF4-FFF2-40B4-BE49-F238E27FC236}">
                <a16:creationId xmlns:a16="http://schemas.microsoft.com/office/drawing/2014/main" id="{D267BAB4-14A9-B94C-911F-CD8268C6B57F}"/>
              </a:ext>
            </a:extLst>
          </p:cNvPr>
          <p:cNvSpPr>
            <a:spLocks noGrp="1"/>
          </p:cNvSpPr>
          <p:nvPr>
            <p:ph idx="1"/>
          </p:nvPr>
        </p:nvSpPr>
        <p:spPr>
          <a:xfrm>
            <a:off x="1378800" y="3844250"/>
            <a:ext cx="9432000" cy="1313736"/>
          </a:xfrm>
        </p:spPr>
        <p:txBody>
          <a:bodyPr/>
          <a:lstStyle/>
          <a:p>
            <a:r>
              <a:rPr lang="de-DE" dirty="0"/>
              <a:t>Dem Wort „wesentlich“ kommt die entscheidende Bedeutung zu, wenn über den Neuigkeitsgehalt der digitalen Transformation entschieden werden soll </a:t>
            </a:r>
          </a:p>
        </p:txBody>
      </p:sp>
      <p:sp>
        <p:nvSpPr>
          <p:cNvPr id="4" name="Foliennummernplatzhalter 3">
            <a:extLst>
              <a:ext uri="{FF2B5EF4-FFF2-40B4-BE49-F238E27FC236}">
                <a16:creationId xmlns:a16="http://schemas.microsoft.com/office/drawing/2014/main" id="{A3B75906-CBEE-FA46-A6C6-C16A741194DA}"/>
              </a:ext>
            </a:extLst>
          </p:cNvPr>
          <p:cNvSpPr>
            <a:spLocks noGrp="1"/>
          </p:cNvSpPr>
          <p:nvPr>
            <p:ph type="sldNum" sz="quarter" idx="12"/>
          </p:nvPr>
        </p:nvSpPr>
        <p:spPr/>
        <p:txBody>
          <a:bodyPr/>
          <a:lstStyle/>
          <a:p>
            <a:fld id="{FC0CC166-4E39-43B8-AB91-BDD1C4C9E224}" type="slidenum">
              <a:rPr lang="de-DE" smtClean="0"/>
              <a:t>7</a:t>
            </a:fld>
            <a:endParaRPr lang="de-DE" dirty="0"/>
          </a:p>
        </p:txBody>
      </p:sp>
      <p:sp>
        <p:nvSpPr>
          <p:cNvPr id="5" name="Rechteck: abgerundete Ecken 4">
            <a:extLst>
              <a:ext uri="{FF2B5EF4-FFF2-40B4-BE49-F238E27FC236}">
                <a16:creationId xmlns:a16="http://schemas.microsoft.com/office/drawing/2014/main" id="{D08E5C3E-7C7C-A146-AC0D-44EBF220EBF1}"/>
              </a:ext>
            </a:extLst>
          </p:cNvPr>
          <p:cNvSpPr/>
          <p:nvPr/>
        </p:nvSpPr>
        <p:spPr>
          <a:xfrm>
            <a:off x="1365686" y="2061642"/>
            <a:ext cx="9268406" cy="15841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Digitale Transformation </a:t>
            </a:r>
            <a:r>
              <a:rPr lang="de-DE" sz="2400" dirty="0">
                <a:cs typeface="Times New Roman" panose="02020603050405020304" pitchFamily="18" charset="0"/>
              </a:rPr>
              <a:t>ist ein Prozess, der darauf abzielt, eine </a:t>
            </a:r>
            <a:r>
              <a:rPr lang="de-DE" sz="2400" b="1" dirty="0">
                <a:cs typeface="Times New Roman" panose="02020603050405020304" pitchFamily="18" charset="0"/>
              </a:rPr>
              <a:t>Organisation zu verbessern</a:t>
            </a:r>
            <a:r>
              <a:rPr lang="de-DE" sz="2400" dirty="0">
                <a:cs typeface="Times New Roman" panose="02020603050405020304" pitchFamily="18" charset="0"/>
              </a:rPr>
              <a:t>, indem wesentliche Änderungen ihrer Eigenschaften durch den </a:t>
            </a:r>
            <a:r>
              <a:rPr lang="de-DE" sz="2400" b="1" dirty="0">
                <a:cs typeface="Times New Roman" panose="02020603050405020304" pitchFamily="18" charset="0"/>
              </a:rPr>
              <a:t>Einsatz von Informations- und Kommunikationstechnologien</a:t>
            </a:r>
            <a:r>
              <a:rPr lang="de-DE" sz="2400" dirty="0">
                <a:cs typeface="Times New Roman" panose="02020603050405020304" pitchFamily="18" charset="0"/>
              </a:rPr>
              <a:t> bewirkt werden.</a:t>
            </a:r>
          </a:p>
        </p:txBody>
      </p:sp>
    </p:spTree>
    <p:extLst>
      <p:ext uri="{BB962C8B-B14F-4D97-AF65-F5344CB8AC3E}">
        <p14:creationId xmlns:p14="http://schemas.microsoft.com/office/powerpoint/2010/main" val="184742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C62C8-D0A6-BA44-BE9C-D520EA4F33D0}"/>
              </a:ext>
            </a:extLst>
          </p:cNvPr>
          <p:cNvSpPr>
            <a:spLocks noGrp="1"/>
          </p:cNvSpPr>
          <p:nvPr>
            <p:ph type="title"/>
          </p:nvPr>
        </p:nvSpPr>
        <p:spPr/>
        <p:txBody>
          <a:bodyPr/>
          <a:lstStyle/>
          <a:p>
            <a:r>
              <a:rPr lang="de-DE" dirty="0"/>
              <a:t>Beispiel – Digitale Transformation</a:t>
            </a:r>
          </a:p>
        </p:txBody>
      </p:sp>
      <p:sp>
        <p:nvSpPr>
          <p:cNvPr id="3" name="Inhaltsplatzhalter 2">
            <a:extLst>
              <a:ext uri="{FF2B5EF4-FFF2-40B4-BE49-F238E27FC236}">
                <a16:creationId xmlns:a16="http://schemas.microsoft.com/office/drawing/2014/main" id="{44413126-4D38-7C4E-A39B-F95E556C3608}"/>
              </a:ext>
            </a:extLst>
          </p:cNvPr>
          <p:cNvSpPr>
            <a:spLocks noGrp="1"/>
          </p:cNvSpPr>
          <p:nvPr>
            <p:ph idx="1"/>
          </p:nvPr>
        </p:nvSpPr>
        <p:spPr/>
        <p:txBody>
          <a:bodyPr/>
          <a:lstStyle/>
          <a:p>
            <a:r>
              <a:rPr lang="de-DE" dirty="0"/>
              <a:t>Ein Industrieunternehmen mit 20.000 Mitarbeiterinnen, Produktionsstandorten und Niederlassungen auf mehreren Kontinenten führt (a) unternehmensweit ein neues ERP-System und (b) cyberphysische Systeme zur Steuerung von Fertigung und Logistik ein</a:t>
            </a:r>
          </a:p>
          <a:p>
            <a:r>
              <a:rPr lang="de-DE" dirty="0"/>
              <a:t>Ein cyberphysisches System ist ein Verbund aus softwaretechnischen, mechanischen und elektronischen Komponenten, die über eine Dateninfrastruktur wie dem Internet kommunizieren</a:t>
            </a:r>
          </a:p>
        </p:txBody>
      </p:sp>
      <p:sp>
        <p:nvSpPr>
          <p:cNvPr id="4" name="Foliennummernplatzhalter 3">
            <a:extLst>
              <a:ext uri="{FF2B5EF4-FFF2-40B4-BE49-F238E27FC236}">
                <a16:creationId xmlns:a16="http://schemas.microsoft.com/office/drawing/2014/main" id="{15CCFD18-C27B-B141-B5F7-CA44866FE263}"/>
              </a:ext>
            </a:extLst>
          </p:cNvPr>
          <p:cNvSpPr>
            <a:spLocks noGrp="1"/>
          </p:cNvSpPr>
          <p:nvPr>
            <p:ph type="sldNum" sz="quarter" idx="12"/>
          </p:nvPr>
        </p:nvSpPr>
        <p:spPr/>
        <p:txBody>
          <a:bodyPr/>
          <a:lstStyle/>
          <a:p>
            <a:fld id="{FC0CC166-4E39-43B8-AB91-BDD1C4C9E224}" type="slidenum">
              <a:rPr lang="de-DE" smtClean="0"/>
              <a:t>8</a:t>
            </a:fld>
            <a:endParaRPr lang="de-DE" dirty="0"/>
          </a:p>
        </p:txBody>
      </p:sp>
    </p:spTree>
    <p:extLst>
      <p:ext uri="{BB962C8B-B14F-4D97-AF65-F5344CB8AC3E}">
        <p14:creationId xmlns:p14="http://schemas.microsoft.com/office/powerpoint/2010/main" val="2235397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F2730-1286-C249-9033-05CF63858C04}"/>
              </a:ext>
            </a:extLst>
          </p:cNvPr>
          <p:cNvSpPr>
            <a:spLocks noGrp="1"/>
          </p:cNvSpPr>
          <p:nvPr>
            <p:ph type="title"/>
          </p:nvPr>
        </p:nvSpPr>
        <p:spPr>
          <a:xfrm>
            <a:off x="1378800" y="612001"/>
            <a:ext cx="7455091" cy="1248289"/>
          </a:xfrm>
        </p:spPr>
        <p:txBody>
          <a:bodyPr/>
          <a:lstStyle/>
          <a:p>
            <a:r>
              <a:rPr lang="de-DE" dirty="0"/>
              <a:t>Erläuterung – Beispiel Digitale Transformation</a:t>
            </a:r>
          </a:p>
        </p:txBody>
      </p:sp>
      <p:sp>
        <p:nvSpPr>
          <p:cNvPr id="3" name="Inhaltsplatzhalter 2">
            <a:extLst>
              <a:ext uri="{FF2B5EF4-FFF2-40B4-BE49-F238E27FC236}">
                <a16:creationId xmlns:a16="http://schemas.microsoft.com/office/drawing/2014/main" id="{4F9A21C9-81E0-F041-95E7-1E89C6292CFC}"/>
              </a:ext>
            </a:extLst>
          </p:cNvPr>
          <p:cNvSpPr>
            <a:spLocks noGrp="1"/>
          </p:cNvSpPr>
          <p:nvPr>
            <p:ph idx="1"/>
          </p:nvPr>
        </p:nvSpPr>
        <p:spPr>
          <a:xfrm>
            <a:off x="1378800" y="1773610"/>
            <a:ext cx="9432000" cy="3690000"/>
          </a:xfrm>
        </p:spPr>
        <p:txBody>
          <a:bodyPr/>
          <a:lstStyle/>
          <a:p>
            <a:r>
              <a:rPr lang="de-DE" dirty="0"/>
              <a:t>Es ist davon auszugehen, dass zumindest ein gewisser Anteil von Wirtschaftsinformatikerinnen nicht nur (b) als Beispiel für digitale Transformation ansieht, sondern auch (a)</a:t>
            </a:r>
          </a:p>
          <a:p>
            <a:r>
              <a:rPr lang="de-DE" dirty="0"/>
              <a:t>Die Begründung hierfür liegt darin, dass wahrscheinlich in beiden Fällen die Eigenschaft „wesentliche Änderungen“ zutreffend ist</a:t>
            </a:r>
          </a:p>
          <a:p>
            <a:r>
              <a:rPr lang="de-DE" dirty="0"/>
              <a:t>Genau aus diesem Umstand resultiert jedoch die Problematik des fragwürdigen Neuigkeitsgrads, denn die Einführung von ERP-Systemen ist in der Wirtschaftsinformatik ein seit Jahrzehnten bekanntes Phänomen und es existierte somit bereits lange vor dem Auftauchen des Terminus „digitale Transformation“</a:t>
            </a:r>
          </a:p>
        </p:txBody>
      </p:sp>
      <p:sp>
        <p:nvSpPr>
          <p:cNvPr id="4" name="Foliennummernplatzhalter 3">
            <a:extLst>
              <a:ext uri="{FF2B5EF4-FFF2-40B4-BE49-F238E27FC236}">
                <a16:creationId xmlns:a16="http://schemas.microsoft.com/office/drawing/2014/main" id="{5794552E-AAE1-9648-A11B-CD2DB380949E}"/>
              </a:ext>
            </a:extLst>
          </p:cNvPr>
          <p:cNvSpPr>
            <a:spLocks noGrp="1"/>
          </p:cNvSpPr>
          <p:nvPr>
            <p:ph type="sldNum" sz="quarter" idx="12"/>
          </p:nvPr>
        </p:nvSpPr>
        <p:spPr/>
        <p:txBody>
          <a:bodyPr/>
          <a:lstStyle/>
          <a:p>
            <a:fld id="{FC0CC166-4E39-43B8-AB91-BDD1C4C9E224}" type="slidenum">
              <a:rPr lang="de-DE" smtClean="0"/>
              <a:t>9</a:t>
            </a:fld>
            <a:endParaRPr lang="de-DE" dirty="0"/>
          </a:p>
        </p:txBody>
      </p:sp>
    </p:spTree>
    <p:extLst>
      <p:ext uri="{BB962C8B-B14F-4D97-AF65-F5344CB8AC3E}">
        <p14:creationId xmlns:p14="http://schemas.microsoft.com/office/powerpoint/2010/main" val="2087290795"/>
      </p:ext>
    </p:extLst>
  </p:cSld>
  <p:clrMapOvr>
    <a:masterClrMapping/>
  </p:clrMapOvr>
</p:sld>
</file>

<file path=ppt/theme/theme1.xml><?xml version="1.0" encoding="utf-8"?>
<a:theme xmlns:a="http://schemas.openxmlformats.org/drawingml/2006/main" name="Präsentationsvorlage Uni MA final gesendet-neu">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 Uni MA final gesendet-neu</Template>
  <TotalTime>0</TotalTime>
  <Words>5406</Words>
  <Application>Microsoft Macintosh PowerPoint</Application>
  <PresentationFormat>Benutzerdefiniert</PresentationFormat>
  <Paragraphs>422</Paragraphs>
  <Slides>60</Slides>
  <Notes>2</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60</vt:i4>
      </vt:variant>
    </vt:vector>
  </HeadingPairs>
  <TitlesOfParts>
    <vt:vector size="63" baseType="lpstr">
      <vt:lpstr>Arial</vt:lpstr>
      <vt:lpstr>Calibri</vt:lpstr>
      <vt:lpstr>Präsentationsvorlage Uni MA final gesendet-neu</vt:lpstr>
      <vt:lpstr>Kapitel 12 Digitalisierung und digitale Transformation </vt:lpstr>
      <vt:lpstr>Lernziele</vt:lpstr>
      <vt:lpstr>Digitalisierung in Wirtschaft und Gesellschaft</vt:lpstr>
      <vt:lpstr>Digitalisierung in Wirtschaft und Gesellschaft</vt:lpstr>
      <vt:lpstr>Digitalisierung in Wirtschaft und Gesellschaft</vt:lpstr>
      <vt:lpstr>Digitalisierung in Wirtschaft und Gesellschaft</vt:lpstr>
      <vt:lpstr>Konzeptionelle und begriffliche Grundlagen</vt:lpstr>
      <vt:lpstr>Beispiel – Digitale Transformation</vt:lpstr>
      <vt:lpstr>Erläuterung – Beispiel Digitale Transformation</vt:lpstr>
      <vt:lpstr>Konzeptionelle und begriffliche Grundlagen</vt:lpstr>
      <vt:lpstr>Beschreibungsmodell der digitalen Transformation</vt:lpstr>
      <vt:lpstr>Verwendung digitaler Technologien</vt:lpstr>
      <vt:lpstr>Verwendung digitaler Technologien</vt:lpstr>
      <vt:lpstr>Verwendung digitaler Technologien</vt:lpstr>
      <vt:lpstr>Veränderung des Geschäftsmodells</vt:lpstr>
      <vt:lpstr>Veränderung des Geschäftsmodells</vt:lpstr>
      <vt:lpstr>Veränderung des Geschäftsmodells</vt:lpstr>
      <vt:lpstr>Veränderung des Geschäftsmodells</vt:lpstr>
      <vt:lpstr>Veränderung des Geschäftsmodells</vt:lpstr>
      <vt:lpstr>Kritische Erfolgsfaktoren für Digitalisierungsstrategien zusammengefasst in acht Kategorien</vt:lpstr>
      <vt:lpstr>Kritische Erfolgsfaktoren für Digitalisierungsstrategien zusammengefasst in acht Kategorien</vt:lpstr>
      <vt:lpstr>Disruption auf Märkten</vt:lpstr>
      <vt:lpstr>Disruption auf Märkten</vt:lpstr>
      <vt:lpstr>Disruption auf Märkten</vt:lpstr>
      <vt:lpstr>Wirkungen der digitalen Transformation</vt:lpstr>
      <vt:lpstr>Wirkungen der digitalen Transformation</vt:lpstr>
      <vt:lpstr>Referenz-, Reifegrad und Vorgehensmodelle der digitalen Transformation</vt:lpstr>
      <vt:lpstr>Referenz-, Reifegrad und Vorgehensmodelle der digitalen Transformation</vt:lpstr>
      <vt:lpstr>Beispiel – Referenzmodell eines digitalen Unternehmens</vt:lpstr>
      <vt:lpstr>Beispiel – Referenzmodell eines digitalen Unternehmens</vt:lpstr>
      <vt:lpstr>Reifegrad- und Vorgehensmodell für das digitale Unternehmen</vt:lpstr>
      <vt:lpstr>Referenz-, Reifegrad und Vorgehensmodelle der digitalen Transformation</vt:lpstr>
      <vt:lpstr>Beispiel – Referenz- und Vorgehensmodell</vt:lpstr>
      <vt:lpstr>Referenz-, Reifegrad und Vorgehensmodelle der digitalen Transformation</vt:lpstr>
      <vt:lpstr>Digital Maturity Model (DMM)</vt:lpstr>
      <vt:lpstr>Chief Digital Officer (CDO)</vt:lpstr>
      <vt:lpstr>Chief Digital Officer (CDO)</vt:lpstr>
      <vt:lpstr>Agilität: Zielzustand und Erfolgsfaktor der digitalen Transformation</vt:lpstr>
      <vt:lpstr>Agilität: Zielzustand und Erfolgsfaktor der digitalen Transformation</vt:lpstr>
      <vt:lpstr>Multikanal- und stationäre Technologien im Handel</vt:lpstr>
      <vt:lpstr>Beispiel </vt:lpstr>
      <vt:lpstr>Omni-Channel und Instore-Technologien im Handel</vt:lpstr>
      <vt:lpstr>Omni-Channel und Instore-Technologien im Handel</vt:lpstr>
      <vt:lpstr>Anwendungsmöglichkeiten digitaler Technologien im stationären Einzelhandel</vt:lpstr>
      <vt:lpstr>Anwendungsmöglichkeiten digitaler Technologien im stationären Einzelhandel</vt:lpstr>
      <vt:lpstr>Digitale Plattformen</vt:lpstr>
      <vt:lpstr>Digitale Plattformen</vt:lpstr>
      <vt:lpstr>Digitale Plattformen</vt:lpstr>
      <vt:lpstr>Beispiel </vt:lpstr>
      <vt:lpstr>Beispiel</vt:lpstr>
      <vt:lpstr>Literaturverzeichnis – Kapitel 12</vt:lpstr>
      <vt:lpstr>Literaturverzeichnis – Kapitel 12</vt:lpstr>
      <vt:lpstr>Literaturverzeichnis – Kapitel 12</vt:lpstr>
      <vt:lpstr>Literaturverzeichnis – Kapitel 12</vt:lpstr>
      <vt:lpstr>Literaturverzeichnis – Kapitel 12</vt:lpstr>
      <vt:lpstr>Literaturverzeichnis – Kapitel 12</vt:lpstr>
      <vt:lpstr>Literaturverzeichnis – Kapitel 12</vt:lpstr>
      <vt:lpstr>Literaturverzeichnis – Kapitel 12</vt:lpstr>
      <vt:lpstr>Literaturverzeichnis – Kapitel 12</vt:lpstr>
      <vt:lpstr>Literaturverzeichnis – Kapitel 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User</dc:creator>
  <cp:lastModifiedBy>Tilman Haferbeck</cp:lastModifiedBy>
  <cp:revision>97</cp:revision>
  <dcterms:created xsi:type="dcterms:W3CDTF">2018-06-20T22:10:41Z</dcterms:created>
  <dcterms:modified xsi:type="dcterms:W3CDTF">2024-07-12T13:07:01Z</dcterms:modified>
</cp:coreProperties>
</file>