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88" r:id="rId2"/>
    <p:sldId id="517" r:id="rId3"/>
    <p:sldId id="258" r:id="rId4"/>
    <p:sldId id="259" r:id="rId5"/>
    <p:sldId id="260" r:id="rId6"/>
    <p:sldId id="261" r:id="rId7"/>
    <p:sldId id="262" r:id="rId8"/>
    <p:sldId id="263" r:id="rId9"/>
    <p:sldId id="264" r:id="rId10"/>
    <p:sldId id="265" r:id="rId11"/>
    <p:sldId id="266" r:id="rId12"/>
    <p:sldId id="518"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519" r:id="rId53"/>
    <p:sldId id="308" r:id="rId54"/>
    <p:sldId id="309" r:id="rId55"/>
    <p:sldId id="310" r:id="rId56"/>
    <p:sldId id="311" r:id="rId57"/>
    <p:sldId id="312" r:id="rId58"/>
    <p:sldId id="314" r:id="rId59"/>
    <p:sldId id="313" r:id="rId60"/>
    <p:sldId id="315" r:id="rId61"/>
    <p:sldId id="377" r:id="rId62"/>
    <p:sldId id="378" r:id="rId63"/>
    <p:sldId id="428" r:id="rId64"/>
    <p:sldId id="520" r:id="rId65"/>
    <p:sldId id="521" r:id="rId66"/>
    <p:sldId id="522" r:id="rId67"/>
    <p:sldId id="523" r:id="rId68"/>
    <p:sldId id="524" r:id="rId69"/>
    <p:sldId id="525" r:id="rId70"/>
  </p:sldIdLst>
  <p:sldSz cx="12195175" cy="6859588"/>
  <p:notesSz cx="6858000" cy="9144000"/>
  <p:defaultTextStyle>
    <a:defPPr>
      <a:defRPr lang="de-DE"/>
    </a:defPPr>
    <a:lvl1pPr marL="0" algn="l" defTabSz="914305" rtl="0" eaLnBrk="1" latinLnBrk="0" hangingPunct="1">
      <a:defRPr sz="1800" kern="1200">
        <a:solidFill>
          <a:schemeClr val="tx1"/>
        </a:solidFill>
        <a:latin typeface="+mn-lt"/>
        <a:ea typeface="+mn-ea"/>
        <a:cs typeface="+mn-cs"/>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7"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1" algn="l" defTabSz="914305" rtl="0" eaLnBrk="1" latinLnBrk="0" hangingPunct="1">
      <a:defRPr sz="1800" kern="1200">
        <a:solidFill>
          <a:schemeClr val="tx1"/>
        </a:solidFill>
        <a:latin typeface="+mn-lt"/>
        <a:ea typeface="+mn-ea"/>
        <a:cs typeface="+mn-cs"/>
      </a:defRPr>
    </a:lvl6pPr>
    <a:lvl7pPr marL="2742914" algn="l" defTabSz="914305" rtl="0" eaLnBrk="1" latinLnBrk="0" hangingPunct="1">
      <a:defRPr sz="1800" kern="1200">
        <a:solidFill>
          <a:schemeClr val="tx1"/>
        </a:solidFill>
        <a:latin typeface="+mn-lt"/>
        <a:ea typeface="+mn-ea"/>
        <a:cs typeface="+mn-cs"/>
      </a:defRPr>
    </a:lvl7pPr>
    <a:lvl8pPr marL="3200066" algn="l" defTabSz="914305" rtl="0" eaLnBrk="1" latinLnBrk="0" hangingPunct="1">
      <a:defRPr sz="1800" kern="1200">
        <a:solidFill>
          <a:schemeClr val="tx1"/>
        </a:solidFill>
        <a:latin typeface="+mn-lt"/>
        <a:ea typeface="+mn-ea"/>
        <a:cs typeface="+mn-cs"/>
      </a:defRPr>
    </a:lvl8pPr>
    <a:lvl9pPr marL="3657219" algn="l" defTabSz="9143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C3138C-E647-621B-BEB0-92DBA3725E34}" name="Armin Heinzl" initials="AH" userId="S::aheinzl@ad.uni-mannheim.de::79e329d9-e78e-439f-b2c7-e2f3e151b257" providerId="AD"/>
  <p188:author id="{2E1018AF-A003-24E6-8AD5-8E6A3A4B54BF}" name="Tilman Haferbeck" initials="TH" userId="ccd9da5b7e3744a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6"/>
    <a:srgbClr val="A7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autoAdjust="0"/>
    <p:restoredTop sz="94923" autoAdjust="0"/>
  </p:normalViewPr>
  <p:slideViewPr>
    <p:cSldViewPr showGuides="1">
      <p:cViewPr varScale="1">
        <p:scale>
          <a:sx n="102" d="100"/>
          <a:sy n="102" d="100"/>
        </p:scale>
        <p:origin x="896" y="176"/>
      </p:cViewPr>
      <p:guideLst>
        <p:guide orient="horz" pos="2161"/>
        <p:guide pos="3841"/>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8/10/relationships/authors" Target="author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5E5F9-7C68-440D-8F93-DD9A6ECD879E}" type="datetimeFigureOut">
              <a:rPr lang="de-DE" smtClean="0"/>
              <a:t>12.07.24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23BDED-7A90-4264-A83B-2E080B95BFE9}" type="slidenum">
              <a:rPr lang="de-DE" smtClean="0"/>
              <a:t>‹Nr.›</a:t>
            </a:fld>
            <a:endParaRPr lang="de-DE"/>
          </a:p>
        </p:txBody>
      </p:sp>
    </p:spTree>
    <p:extLst>
      <p:ext uri="{BB962C8B-B14F-4D97-AF65-F5344CB8AC3E}">
        <p14:creationId xmlns:p14="http://schemas.microsoft.com/office/powerpoint/2010/main" val="3313416903"/>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2"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7"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1" algn="l" defTabSz="914305" rtl="0" eaLnBrk="1" latinLnBrk="0" hangingPunct="1">
      <a:defRPr sz="1200" kern="1200">
        <a:solidFill>
          <a:schemeClr val="tx1"/>
        </a:solidFill>
        <a:latin typeface="+mn-lt"/>
        <a:ea typeface="+mn-ea"/>
        <a:cs typeface="+mn-cs"/>
      </a:defRPr>
    </a:lvl6pPr>
    <a:lvl7pPr marL="2742914" algn="l" defTabSz="914305" rtl="0" eaLnBrk="1" latinLnBrk="0" hangingPunct="1">
      <a:defRPr sz="1200" kern="1200">
        <a:solidFill>
          <a:schemeClr val="tx1"/>
        </a:solidFill>
        <a:latin typeface="+mn-lt"/>
        <a:ea typeface="+mn-ea"/>
        <a:cs typeface="+mn-cs"/>
      </a:defRPr>
    </a:lvl7pPr>
    <a:lvl8pPr marL="3200066" algn="l" defTabSz="914305" rtl="0" eaLnBrk="1" latinLnBrk="0" hangingPunct="1">
      <a:defRPr sz="1200" kern="1200">
        <a:solidFill>
          <a:schemeClr val="tx1"/>
        </a:solidFill>
        <a:latin typeface="+mn-lt"/>
        <a:ea typeface="+mn-ea"/>
        <a:cs typeface="+mn-cs"/>
      </a:defRPr>
    </a:lvl8pPr>
    <a:lvl9pPr marL="3657219"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23BDED-7A90-4264-A83B-2E080B95BFE9}" type="slidenum">
              <a:rPr lang="de-DE" smtClean="0"/>
              <a:t>61</a:t>
            </a:fld>
            <a:endParaRPr lang="de-DE"/>
          </a:p>
        </p:txBody>
      </p:sp>
    </p:spTree>
    <p:extLst>
      <p:ext uri="{BB962C8B-B14F-4D97-AF65-F5344CB8AC3E}">
        <p14:creationId xmlns:p14="http://schemas.microsoft.com/office/powerpoint/2010/main" val="362079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2" name="Titel 1"/>
          <p:cNvSpPr>
            <a:spLocks noGrp="1"/>
          </p:cNvSpPr>
          <p:nvPr>
            <p:ph type="ctrTitle"/>
          </p:nvPr>
        </p:nvSpPr>
        <p:spPr>
          <a:xfrm>
            <a:off x="1378800" y="612000"/>
            <a:ext cx="7307503" cy="468108"/>
          </a:xfrm>
        </p:spPr>
        <p:txBody>
          <a:bodyPr/>
          <a:lstStyle/>
          <a:p>
            <a:r>
              <a:rPr lang="de-DE" dirty="0"/>
              <a:t>Titelmasterformat durch Klicken bearbeiten</a:t>
            </a:r>
          </a:p>
        </p:txBody>
      </p:sp>
      <p:sp>
        <p:nvSpPr>
          <p:cNvPr id="3" name="Untertitel 2"/>
          <p:cNvSpPr>
            <a:spLocks noGrp="1"/>
          </p:cNvSpPr>
          <p:nvPr>
            <p:ph type="subTitle" idx="1"/>
          </p:nvPr>
        </p:nvSpPr>
        <p:spPr>
          <a:xfrm>
            <a:off x="1378800" y="1080000"/>
            <a:ext cx="7307503" cy="396092"/>
          </a:xfrm>
        </p:spPr>
        <p:txBody>
          <a:bodyPr/>
          <a:lstStyle>
            <a:lvl1pPr marL="0" indent="0" algn="l">
              <a:buNone/>
              <a:defRPr sz="2400">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a:p>
        </p:txBody>
      </p:sp>
      <p:sp>
        <p:nvSpPr>
          <p:cNvPr id="9" name="Bildplatzhalter 8">
            <a:extLst>
              <a:ext uri="{FF2B5EF4-FFF2-40B4-BE49-F238E27FC236}">
                <a16:creationId xmlns:a16="http://schemas.microsoft.com/office/drawing/2014/main" id="{DFE737B8-A299-4B4B-9E40-3B1979F57BC1}"/>
              </a:ext>
            </a:extLst>
          </p:cNvPr>
          <p:cNvSpPr>
            <a:spLocks noGrp="1"/>
          </p:cNvSpPr>
          <p:nvPr>
            <p:ph type="pic" sz="quarter" idx="13"/>
          </p:nvPr>
        </p:nvSpPr>
        <p:spPr>
          <a:xfrm>
            <a:off x="0" y="2090238"/>
            <a:ext cx="12195175" cy="3689350"/>
          </a:xfrm>
        </p:spPr>
        <p:txBody>
          <a:bodyPr/>
          <a:lstStyle/>
          <a:p>
            <a:endParaRPr lang="de-DE"/>
          </a:p>
        </p:txBody>
      </p:sp>
    </p:spTree>
    <p:extLst>
      <p:ext uri="{BB962C8B-B14F-4D97-AF65-F5344CB8AC3E}">
        <p14:creationId xmlns:p14="http://schemas.microsoft.com/office/powerpoint/2010/main" val="176007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in beliebiger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dirty="0"/>
          </a:p>
        </p:txBody>
      </p:sp>
    </p:spTree>
    <p:extLst>
      <p:ext uri="{BB962C8B-B14F-4D97-AF65-F5344CB8AC3E}">
        <p14:creationId xmlns:p14="http://schemas.microsoft.com/office/powerpoint/2010/main" val="22744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mit Titel">
    <p:spTree>
      <p:nvGrpSpPr>
        <p:cNvPr id="1" name=""/>
        <p:cNvGrpSpPr/>
        <p:nvPr/>
      </p:nvGrpSpPr>
      <p:grpSpPr>
        <a:xfrm>
          <a:off x="0" y="0"/>
          <a:ext cx="0" cy="0"/>
          <a:chOff x="0" y="0"/>
          <a:chExt cx="0" cy="0"/>
        </a:xfrm>
      </p:grpSpPr>
      <p:sp>
        <p:nvSpPr>
          <p:cNvPr id="2" name="Titel 1"/>
          <p:cNvSpPr>
            <a:spLocks noGrp="1"/>
          </p:cNvSpPr>
          <p:nvPr>
            <p:ph type="ctrTitle"/>
          </p:nvPr>
        </p:nvSpPr>
        <p:spPr>
          <a:xfrm>
            <a:off x="1378800" y="612000"/>
            <a:ext cx="7307503" cy="468108"/>
          </a:xfrm>
        </p:spPr>
        <p:txBody>
          <a:bodyPr/>
          <a:lstStyle/>
          <a:p>
            <a:r>
              <a:rPr lang="de-DE" dirty="0"/>
              <a:t>Titelmasterformat durch Klicken bearbeiten</a:t>
            </a:r>
          </a:p>
        </p:txBody>
      </p:sp>
      <p:sp>
        <p:nvSpPr>
          <p:cNvPr id="3" name="Untertitel 2"/>
          <p:cNvSpPr>
            <a:spLocks noGrp="1"/>
          </p:cNvSpPr>
          <p:nvPr>
            <p:ph type="subTitle" idx="1"/>
          </p:nvPr>
        </p:nvSpPr>
        <p:spPr>
          <a:xfrm>
            <a:off x="1378800" y="1080000"/>
            <a:ext cx="7307503" cy="396092"/>
          </a:xfrm>
        </p:spPr>
        <p:txBody>
          <a:bodyPr/>
          <a:lstStyle>
            <a:lvl1pPr marL="0" indent="0" algn="l">
              <a:buNone/>
              <a:defRPr sz="2400">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dirty="0"/>
          </a:p>
        </p:txBody>
      </p:sp>
      <p:sp>
        <p:nvSpPr>
          <p:cNvPr id="10" name="Bildplatzhalter 2"/>
          <p:cNvSpPr>
            <a:spLocks noGrp="1"/>
          </p:cNvSpPr>
          <p:nvPr>
            <p:ph type="pic" idx="13"/>
          </p:nvPr>
        </p:nvSpPr>
        <p:spPr>
          <a:xfrm>
            <a:off x="1378800" y="2178000"/>
            <a:ext cx="9432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48866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ohne Bild/Abschnittstite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3588" y="2713213"/>
            <a:ext cx="10368000" cy="468108"/>
          </a:xfrm>
        </p:spPr>
        <p:txBody>
          <a:bodyPr/>
          <a:lstStyle>
            <a:lvl1pPr algn="ctr">
              <a:defRPr/>
            </a:lvl1pPr>
          </a:lstStyle>
          <a:p>
            <a:r>
              <a:rPr lang="de-DE" dirty="0"/>
              <a:t>Titelmasterformat durch Klicken bearbeiten</a:t>
            </a:r>
            <a:br>
              <a:rPr lang="de-DE" dirty="0"/>
            </a:br>
            <a:endParaRPr lang="de-DE" dirty="0"/>
          </a:p>
        </p:txBody>
      </p:sp>
      <p:sp>
        <p:nvSpPr>
          <p:cNvPr id="3" name="Untertitel 2"/>
          <p:cNvSpPr>
            <a:spLocks noGrp="1"/>
          </p:cNvSpPr>
          <p:nvPr>
            <p:ph type="subTitle" idx="1"/>
          </p:nvPr>
        </p:nvSpPr>
        <p:spPr>
          <a:xfrm>
            <a:off x="1831588" y="3569886"/>
            <a:ext cx="8532000" cy="396092"/>
          </a:xfrm>
        </p:spPr>
        <p:txBody>
          <a:bodyPr/>
          <a:lstStyle>
            <a:lvl1pPr marL="0" indent="0" algn="ctr">
              <a:buNone/>
              <a:defRPr>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a:p>
        </p:txBody>
      </p:sp>
    </p:spTree>
    <p:extLst>
      <p:ext uri="{BB962C8B-B14F-4D97-AF65-F5344CB8AC3E}">
        <p14:creationId xmlns:p14="http://schemas.microsoft.com/office/powerpoint/2010/main" val="11951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Zwei Beliebige Inhalte (1: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p>
        </p:txBody>
      </p:sp>
      <p:sp>
        <p:nvSpPr>
          <p:cNvPr id="3" name="Textplatzhalter 2"/>
          <p:cNvSpPr>
            <a:spLocks noGrp="1"/>
          </p:cNvSpPr>
          <p:nvPr>
            <p:ph type="body" idx="1"/>
          </p:nvPr>
        </p:nvSpPr>
        <p:spPr>
          <a:xfrm>
            <a:off x="1378800" y="2178001"/>
            <a:ext cx="4482000" cy="359799"/>
          </a:xfrm>
        </p:spPr>
        <p:txBody>
          <a:bodyPr anchor="b"/>
          <a:lstStyle>
            <a:lvl1pPr marL="0" indent="0">
              <a:buNone/>
              <a:defRPr sz="2400" b="1"/>
            </a:lvl1pPr>
            <a:lvl2pPr marL="457152" indent="0">
              <a:buNone/>
              <a:defRPr sz="2000" b="1"/>
            </a:lvl2pPr>
            <a:lvl3pPr marL="914305" indent="0">
              <a:buNone/>
              <a:defRPr sz="1800" b="1"/>
            </a:lvl3pPr>
            <a:lvl4pPr marL="1371457" indent="0">
              <a:buNone/>
              <a:defRPr sz="1600" b="1"/>
            </a:lvl4pPr>
            <a:lvl5pPr marL="1828610" indent="0">
              <a:buNone/>
              <a:defRPr sz="1600" b="1"/>
            </a:lvl5pPr>
            <a:lvl6pPr marL="2285761" indent="0">
              <a:buNone/>
              <a:defRPr sz="1600" b="1"/>
            </a:lvl6pPr>
            <a:lvl7pPr marL="2742914" indent="0">
              <a:buNone/>
              <a:defRPr sz="1600" b="1"/>
            </a:lvl7pPr>
            <a:lvl8pPr marL="3200066" indent="0">
              <a:buNone/>
              <a:defRPr sz="1600" b="1"/>
            </a:lvl8pPr>
            <a:lvl9pPr marL="3657219" indent="0">
              <a:buNone/>
              <a:defRPr sz="1600" b="1"/>
            </a:lvl9pPr>
          </a:lstStyle>
          <a:p>
            <a:pPr lvl="0"/>
            <a:r>
              <a:rPr lang="de-DE" dirty="0"/>
              <a:t>Textmasterformat bearbeiten</a:t>
            </a:r>
          </a:p>
        </p:txBody>
      </p:sp>
      <p:sp>
        <p:nvSpPr>
          <p:cNvPr id="4" name="Inhaltsplatzhalter 3"/>
          <p:cNvSpPr>
            <a:spLocks noGrp="1"/>
          </p:cNvSpPr>
          <p:nvPr>
            <p:ph sz="half" idx="2"/>
          </p:nvPr>
        </p:nvSpPr>
        <p:spPr>
          <a:xfrm>
            <a:off x="1378800" y="2548067"/>
            <a:ext cx="4482000" cy="331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332400" y="2178001"/>
            <a:ext cx="4482000" cy="359799"/>
          </a:xfrm>
        </p:spPr>
        <p:txBody>
          <a:bodyPr anchor="b"/>
          <a:lstStyle>
            <a:lvl1pPr marL="0" indent="0">
              <a:buNone/>
              <a:defRPr sz="2400" b="1"/>
            </a:lvl1pPr>
            <a:lvl2pPr marL="457152" indent="0">
              <a:buNone/>
              <a:defRPr sz="2000" b="1"/>
            </a:lvl2pPr>
            <a:lvl3pPr marL="914305" indent="0">
              <a:buNone/>
              <a:defRPr sz="1800" b="1"/>
            </a:lvl3pPr>
            <a:lvl4pPr marL="1371457" indent="0">
              <a:buNone/>
              <a:defRPr sz="1600" b="1"/>
            </a:lvl4pPr>
            <a:lvl5pPr marL="1828610" indent="0">
              <a:buNone/>
              <a:defRPr sz="1600" b="1"/>
            </a:lvl5pPr>
            <a:lvl6pPr marL="2285761" indent="0">
              <a:buNone/>
              <a:defRPr sz="1600" b="1"/>
            </a:lvl6pPr>
            <a:lvl7pPr marL="2742914" indent="0">
              <a:buNone/>
              <a:defRPr sz="1600" b="1"/>
            </a:lvl7pPr>
            <a:lvl8pPr marL="3200066" indent="0">
              <a:buNone/>
              <a:defRPr sz="1600" b="1"/>
            </a:lvl8pPr>
            <a:lvl9pPr marL="3657219" indent="0">
              <a:buNone/>
              <a:defRPr sz="1600" b="1"/>
            </a:lvl9pPr>
          </a:lstStyle>
          <a:p>
            <a:pPr lvl="0"/>
            <a:r>
              <a:rPr lang="de-DE" dirty="0"/>
              <a:t>Textmasterformat bearbeiten</a:t>
            </a:r>
          </a:p>
        </p:txBody>
      </p:sp>
      <p:sp>
        <p:nvSpPr>
          <p:cNvPr id="6" name="Inhaltsplatzhalter 5"/>
          <p:cNvSpPr>
            <a:spLocks noGrp="1"/>
          </p:cNvSpPr>
          <p:nvPr>
            <p:ph sz="quarter" idx="4"/>
          </p:nvPr>
        </p:nvSpPr>
        <p:spPr>
          <a:xfrm>
            <a:off x="6332400" y="2547278"/>
            <a:ext cx="4482000" cy="331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Foliennummernplatzhalter 8"/>
          <p:cNvSpPr>
            <a:spLocks noGrp="1"/>
          </p:cNvSpPr>
          <p:nvPr>
            <p:ph type="sldNum" sz="quarter" idx="12"/>
          </p:nvPr>
        </p:nvSpPr>
        <p:spPr/>
        <p:txBody>
          <a:bodyPr/>
          <a:lstStyle/>
          <a:p>
            <a:fld id="{FC0CC166-4E39-43B8-AB91-BDD1C4C9E224}" type="slidenum">
              <a:rPr lang="de-DE" smtClean="0"/>
              <a:t>‹Nr.›</a:t>
            </a:fld>
            <a:endParaRPr lang="de-DE"/>
          </a:p>
        </p:txBody>
      </p:sp>
    </p:spTree>
    <p:extLst>
      <p:ext uri="{BB962C8B-B14F-4D97-AF65-F5344CB8AC3E}">
        <p14:creationId xmlns:p14="http://schemas.microsoft.com/office/powerpoint/2010/main" val="401443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1: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378800" y="2178000"/>
            <a:ext cx="4482000" cy="3690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8" name="Bildplatzhalter 2"/>
          <p:cNvSpPr>
            <a:spLocks noGrp="1"/>
          </p:cNvSpPr>
          <p:nvPr>
            <p:ph type="pic" idx="13"/>
          </p:nvPr>
        </p:nvSpPr>
        <p:spPr>
          <a:xfrm>
            <a:off x="6332400" y="2178000"/>
            <a:ext cx="4482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426859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mit Bild 2: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378800" y="2178000"/>
            <a:ext cx="6228000" cy="3690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8" name="Bildplatzhalter 2"/>
          <p:cNvSpPr>
            <a:spLocks noGrp="1"/>
          </p:cNvSpPr>
          <p:nvPr>
            <p:ph type="pic" idx="13"/>
          </p:nvPr>
        </p:nvSpPr>
        <p:spPr>
          <a:xfrm>
            <a:off x="8082225" y="2178000"/>
            <a:ext cx="2736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3549369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mit Bild 1: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9" name="Textplatzhalter 8">
            <a:extLst>
              <a:ext uri="{FF2B5EF4-FFF2-40B4-BE49-F238E27FC236}">
                <a16:creationId xmlns:a16="http://schemas.microsoft.com/office/drawing/2014/main" id="{D8E9CA1B-9CFF-8044-9D8E-BD13AEAA129F}"/>
              </a:ext>
            </a:extLst>
          </p:cNvPr>
          <p:cNvSpPr>
            <a:spLocks noGrp="1"/>
          </p:cNvSpPr>
          <p:nvPr>
            <p:ph type="body" sz="quarter" idx="13"/>
          </p:nvPr>
        </p:nvSpPr>
        <p:spPr>
          <a:xfrm>
            <a:off x="8113811" y="2205658"/>
            <a:ext cx="3528392" cy="36728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Bildplatzhalter 10">
            <a:extLst>
              <a:ext uri="{FF2B5EF4-FFF2-40B4-BE49-F238E27FC236}">
                <a16:creationId xmlns:a16="http://schemas.microsoft.com/office/drawing/2014/main" id="{B5E0CCFB-7037-994F-A1D5-0AE0B441240D}"/>
              </a:ext>
            </a:extLst>
          </p:cNvPr>
          <p:cNvSpPr>
            <a:spLocks noGrp="1"/>
          </p:cNvSpPr>
          <p:nvPr>
            <p:ph type="pic" sz="quarter" idx="14"/>
          </p:nvPr>
        </p:nvSpPr>
        <p:spPr>
          <a:xfrm>
            <a:off x="1379538" y="2205658"/>
            <a:ext cx="6230217" cy="3672855"/>
          </a:xfrm>
        </p:spPr>
        <p:txBody>
          <a:bodyPr/>
          <a:lstStyle/>
          <a:p>
            <a:endParaRPr lang="de-DE"/>
          </a:p>
        </p:txBody>
      </p:sp>
    </p:spTree>
    <p:extLst>
      <p:ext uri="{BB962C8B-B14F-4D97-AF65-F5344CB8AC3E}">
        <p14:creationId xmlns:p14="http://schemas.microsoft.com/office/powerpoint/2010/main" val="208522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378800" y="612001"/>
            <a:ext cx="6457681" cy="1248289"/>
          </a:xfrm>
          <a:prstGeom prst="rect">
            <a:avLst/>
          </a:prstGeom>
        </p:spPr>
        <p:txBody>
          <a:bodyPr vert="horz" lIns="0" tIns="0" rIns="0" bIns="0" rtlCol="0" anchor="t">
            <a:noAutofit/>
          </a:bodyPr>
          <a:lstStyle/>
          <a:p>
            <a:r>
              <a:rPr lang="de-DE" dirty="0"/>
              <a:t>Titelmasterformat durch Klicken bearbeiten</a:t>
            </a:r>
          </a:p>
        </p:txBody>
      </p:sp>
      <p:sp>
        <p:nvSpPr>
          <p:cNvPr id="3" name="Textplatzhalter 2"/>
          <p:cNvSpPr>
            <a:spLocks noGrp="1"/>
          </p:cNvSpPr>
          <p:nvPr>
            <p:ph type="body" idx="1"/>
          </p:nvPr>
        </p:nvSpPr>
        <p:spPr>
          <a:xfrm>
            <a:off x="1378800" y="2178000"/>
            <a:ext cx="9432000" cy="3690000"/>
          </a:xfrm>
          <a:prstGeom prst="rect">
            <a:avLst/>
          </a:prstGeom>
        </p:spPr>
        <p:txBody>
          <a:bodyPr vert="horz" lIns="0" tIns="0" rIns="0" bIns="0" rtlCol="0" anchor="t">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9417601" y="6314401"/>
            <a:ext cx="1406313" cy="180042"/>
          </a:xfrm>
          <a:prstGeom prst="rect">
            <a:avLst/>
          </a:prstGeom>
        </p:spPr>
        <p:txBody>
          <a:bodyPr vert="horz" lIns="0" tIns="0" rIns="0" bIns="0" rtlCol="0" anchor="t">
            <a:noAutofit/>
          </a:bodyPr>
          <a:lstStyle>
            <a:lvl1pPr algn="r">
              <a:defRPr sz="1200">
                <a:solidFill>
                  <a:srgbClr val="003056"/>
                </a:solidFill>
              </a:defRPr>
            </a:lvl1pPr>
          </a:lstStyle>
          <a:p>
            <a:fld id="{FC0CC166-4E39-43B8-AB91-BDD1C4C9E224}" type="slidenum">
              <a:rPr lang="de-DE" smtClean="0"/>
              <a:pPr/>
              <a:t>‹Nr.›</a:t>
            </a:fld>
            <a:endParaRPr lang="de-DE" dirty="0"/>
          </a:p>
        </p:txBody>
      </p:sp>
    </p:spTree>
    <p:extLst>
      <p:ext uri="{BB962C8B-B14F-4D97-AF65-F5344CB8AC3E}">
        <p14:creationId xmlns:p14="http://schemas.microsoft.com/office/powerpoint/2010/main" val="1976521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3" r:id="rId5"/>
    <p:sldLayoutId id="2147483652" r:id="rId6"/>
    <p:sldLayoutId id="2147483662" r:id="rId7"/>
    <p:sldLayoutId id="2147483663" r:id="rId8"/>
  </p:sldLayoutIdLst>
  <p:hf hdr="0"/>
  <p:txStyles>
    <p:titleStyle>
      <a:lvl1pPr algn="l" defTabSz="914305" rtl="0" eaLnBrk="1" latinLnBrk="0" hangingPunct="1">
        <a:spcBef>
          <a:spcPct val="0"/>
        </a:spcBef>
        <a:buNone/>
        <a:defRPr sz="3000" b="1" kern="1200" baseline="0">
          <a:solidFill>
            <a:srgbClr val="003056"/>
          </a:solidFill>
          <a:latin typeface="+mj-lt"/>
          <a:ea typeface="+mj-ea"/>
          <a:cs typeface="+mj-cs"/>
        </a:defRPr>
      </a:lvl1pPr>
    </p:titleStyle>
    <p:body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7"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1" algn="l" defTabSz="914305" rtl="0" eaLnBrk="1" latinLnBrk="0" hangingPunct="1">
        <a:defRPr sz="1800" kern="1200">
          <a:solidFill>
            <a:schemeClr val="tx1"/>
          </a:solidFill>
          <a:latin typeface="+mn-lt"/>
          <a:ea typeface="+mn-ea"/>
          <a:cs typeface="+mn-cs"/>
        </a:defRPr>
      </a:lvl6pPr>
      <a:lvl7pPr marL="2742914" algn="l" defTabSz="914305" rtl="0" eaLnBrk="1" latinLnBrk="0" hangingPunct="1">
        <a:defRPr sz="1800" kern="1200">
          <a:solidFill>
            <a:schemeClr val="tx1"/>
          </a:solidFill>
          <a:latin typeface="+mn-lt"/>
          <a:ea typeface="+mn-ea"/>
          <a:cs typeface="+mn-cs"/>
        </a:defRPr>
      </a:lvl7pPr>
      <a:lvl8pPr marL="3200066" algn="l" defTabSz="914305" rtl="0" eaLnBrk="1" latinLnBrk="0" hangingPunct="1">
        <a:defRPr sz="1800" kern="1200">
          <a:solidFill>
            <a:schemeClr val="tx1"/>
          </a:solidFill>
          <a:latin typeface="+mn-lt"/>
          <a:ea typeface="+mn-ea"/>
          <a:cs typeface="+mn-cs"/>
        </a:defRPr>
      </a:lvl8pPr>
      <a:lvl9pPr marL="3657219"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B89C7-313F-F15B-D3F4-5072B376EB62}"/>
              </a:ext>
            </a:extLst>
          </p:cNvPr>
          <p:cNvSpPr>
            <a:spLocks noGrp="1"/>
          </p:cNvSpPr>
          <p:nvPr>
            <p:ph type="ctrTitle"/>
          </p:nvPr>
        </p:nvSpPr>
        <p:spPr>
          <a:xfrm>
            <a:off x="5233490" y="2713213"/>
            <a:ext cx="6048097" cy="468108"/>
          </a:xfrm>
        </p:spPr>
        <p:txBody>
          <a:bodyPr anchor="t">
            <a:noAutofit/>
          </a:bodyPr>
          <a:lstStyle/>
          <a:p>
            <a:r>
              <a:rPr lang="de-DE" dirty="0"/>
              <a:t>Kapitel 11 </a:t>
            </a:r>
            <a:br>
              <a:rPr lang="de-DE" dirty="0"/>
            </a:br>
            <a:r>
              <a:rPr lang="de-DE" dirty="0"/>
              <a:t>Informationsinfrastruktur</a:t>
            </a:r>
            <a:endParaRPr lang="en-US" dirty="0"/>
          </a:p>
        </p:txBody>
      </p:sp>
      <p:sp>
        <p:nvSpPr>
          <p:cNvPr id="6" name="Foliennummernplatzhalter 5">
            <a:extLst>
              <a:ext uri="{FF2B5EF4-FFF2-40B4-BE49-F238E27FC236}">
                <a16:creationId xmlns:a16="http://schemas.microsoft.com/office/drawing/2014/main" id="{A261D2F0-EE95-C66A-FC53-291D5E3F5812}"/>
              </a:ext>
            </a:extLst>
          </p:cNvPr>
          <p:cNvSpPr>
            <a:spLocks noGrp="1"/>
          </p:cNvSpPr>
          <p:nvPr>
            <p:ph type="sldNum" sz="quarter" idx="12"/>
          </p:nvPr>
        </p:nvSpPr>
        <p:spPr/>
        <p:txBody>
          <a:bodyPr anchor="t">
            <a:normAutofit/>
          </a:bodyPr>
          <a:lstStyle/>
          <a:p>
            <a:pPr>
              <a:lnSpc>
                <a:spcPct val="90000"/>
              </a:lnSpc>
              <a:spcAft>
                <a:spcPts val="600"/>
              </a:spcAft>
            </a:pPr>
            <a:fld id="{FC0CC166-4E39-43B8-AB91-BDD1C4C9E224}" type="slidenum">
              <a:rPr lang="de-DE" smtClean="0"/>
              <a:pPr>
                <a:lnSpc>
                  <a:spcPct val="90000"/>
                </a:lnSpc>
                <a:spcAft>
                  <a:spcPts val="600"/>
                </a:spcAft>
              </a:pPr>
              <a:t>1</a:t>
            </a:fld>
            <a:endParaRPr lang="de-DE"/>
          </a:p>
        </p:txBody>
      </p:sp>
      <p:pic>
        <p:nvPicPr>
          <p:cNvPr id="3" name="Picture 2">
            <a:extLst>
              <a:ext uri="{FF2B5EF4-FFF2-40B4-BE49-F238E27FC236}">
                <a16:creationId xmlns:a16="http://schemas.microsoft.com/office/drawing/2014/main" id="{F613B34D-0D3D-9CBE-E76A-688AE7E2E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080" y="1462868"/>
            <a:ext cx="2766713" cy="39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122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9CEBE-C0AA-B74D-9A89-B6CB853EFB9D}"/>
              </a:ext>
            </a:extLst>
          </p:cNvPr>
          <p:cNvSpPr>
            <a:spLocks noGrp="1"/>
          </p:cNvSpPr>
          <p:nvPr>
            <p:ph type="title"/>
          </p:nvPr>
        </p:nvSpPr>
        <p:spPr>
          <a:xfrm>
            <a:off x="1378800" y="612001"/>
            <a:ext cx="6735011" cy="1248289"/>
          </a:xfrm>
        </p:spPr>
        <p:txBody>
          <a:bodyPr/>
          <a:lstStyle/>
          <a:p>
            <a:r>
              <a:rPr lang="de-DE" dirty="0"/>
              <a:t>Systematik der Informationsinfrastruktur</a:t>
            </a:r>
          </a:p>
        </p:txBody>
      </p:sp>
      <p:sp>
        <p:nvSpPr>
          <p:cNvPr id="3" name="Inhaltsplatzhalter 2">
            <a:extLst>
              <a:ext uri="{FF2B5EF4-FFF2-40B4-BE49-F238E27FC236}">
                <a16:creationId xmlns:a16="http://schemas.microsoft.com/office/drawing/2014/main" id="{8417F320-9D01-B643-913C-427615F3260C}"/>
              </a:ext>
            </a:extLst>
          </p:cNvPr>
          <p:cNvSpPr>
            <a:spLocks noGrp="1"/>
          </p:cNvSpPr>
          <p:nvPr>
            <p:ph idx="1"/>
          </p:nvPr>
        </p:nvSpPr>
        <p:spPr>
          <a:xfrm>
            <a:off x="1378800" y="1845618"/>
            <a:ext cx="9432000" cy="3690000"/>
          </a:xfrm>
        </p:spPr>
        <p:txBody>
          <a:bodyPr/>
          <a:lstStyle/>
          <a:p>
            <a:r>
              <a:rPr lang="de-DE" dirty="0"/>
              <a:t>Informationsinfrastruktur als die zur Deckung von </a:t>
            </a:r>
            <a:r>
              <a:rPr lang="de-DE" dirty="0">
                <a:solidFill>
                  <a:srgbClr val="C00000"/>
                </a:solidFill>
              </a:rPr>
              <a:t>Informationsnachfrage</a:t>
            </a:r>
            <a:r>
              <a:rPr lang="de-DE" dirty="0"/>
              <a:t> geschaffene und dafür genutzte Infrastruktur </a:t>
            </a:r>
          </a:p>
          <a:p>
            <a:r>
              <a:rPr lang="de-DE" dirty="0"/>
              <a:t>Bestandteile sind nicht nur Informationssysteme sondern auch </a:t>
            </a:r>
          </a:p>
          <a:p>
            <a:pPr lvl="1"/>
            <a:r>
              <a:rPr lang="de-DE" dirty="0"/>
              <a:t>personelle Elemente, </a:t>
            </a:r>
          </a:p>
          <a:p>
            <a:pPr lvl="1"/>
            <a:r>
              <a:rPr lang="de-DE" dirty="0"/>
              <a:t>organisatorische Elemente, </a:t>
            </a:r>
          </a:p>
          <a:p>
            <a:pPr lvl="1"/>
            <a:r>
              <a:rPr lang="de-DE" dirty="0"/>
              <a:t>methodische Elemente,</a:t>
            </a:r>
          </a:p>
          <a:p>
            <a:pPr lvl="1"/>
            <a:r>
              <a:rPr lang="de-DE" dirty="0"/>
              <a:t>rechtliche Elemente sowie</a:t>
            </a:r>
          </a:p>
          <a:p>
            <a:pPr lvl="1"/>
            <a:r>
              <a:rPr lang="de-DE" dirty="0"/>
              <a:t>institutionelle Elemente </a:t>
            </a:r>
          </a:p>
          <a:p>
            <a:r>
              <a:rPr lang="de-DE" dirty="0"/>
              <a:t>Erforderlich zur </a:t>
            </a:r>
            <a:r>
              <a:rPr lang="de-DE" dirty="0">
                <a:solidFill>
                  <a:srgbClr val="C00000"/>
                </a:solidFill>
              </a:rPr>
              <a:t>zielorientierten Gestaltung </a:t>
            </a:r>
            <a:r>
              <a:rPr lang="de-DE" dirty="0"/>
              <a:t>von Informationsinfrastrukturen</a:t>
            </a:r>
          </a:p>
        </p:txBody>
      </p:sp>
      <p:sp>
        <p:nvSpPr>
          <p:cNvPr id="4" name="Foliennummernplatzhalter 3">
            <a:extLst>
              <a:ext uri="{FF2B5EF4-FFF2-40B4-BE49-F238E27FC236}">
                <a16:creationId xmlns:a16="http://schemas.microsoft.com/office/drawing/2014/main" id="{EA7AED97-3A96-F744-A47E-2569D9E3CE61}"/>
              </a:ext>
            </a:extLst>
          </p:cNvPr>
          <p:cNvSpPr>
            <a:spLocks noGrp="1"/>
          </p:cNvSpPr>
          <p:nvPr>
            <p:ph type="sldNum" sz="quarter" idx="12"/>
          </p:nvPr>
        </p:nvSpPr>
        <p:spPr/>
        <p:txBody>
          <a:bodyPr/>
          <a:lstStyle/>
          <a:p>
            <a:fld id="{FC0CC166-4E39-43B8-AB91-BDD1C4C9E224}" type="slidenum">
              <a:rPr lang="de-DE" smtClean="0"/>
              <a:t>10</a:t>
            </a:fld>
            <a:endParaRPr lang="de-DE" dirty="0"/>
          </a:p>
        </p:txBody>
      </p:sp>
    </p:spTree>
    <p:extLst>
      <p:ext uri="{BB962C8B-B14F-4D97-AF65-F5344CB8AC3E}">
        <p14:creationId xmlns:p14="http://schemas.microsoft.com/office/powerpoint/2010/main" val="2067370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87E57-F7A9-DA4C-BB2E-6B43CC413829}"/>
              </a:ext>
            </a:extLst>
          </p:cNvPr>
          <p:cNvSpPr>
            <a:spLocks noGrp="1"/>
          </p:cNvSpPr>
          <p:nvPr>
            <p:ph type="title"/>
          </p:nvPr>
        </p:nvSpPr>
        <p:spPr>
          <a:xfrm>
            <a:off x="1378800" y="612001"/>
            <a:ext cx="6735011" cy="1248289"/>
          </a:xfrm>
        </p:spPr>
        <p:txBody>
          <a:bodyPr/>
          <a:lstStyle/>
          <a:p>
            <a:r>
              <a:rPr lang="de-DE" dirty="0"/>
              <a:t>Systematik der Informationsinfrastruktur</a:t>
            </a:r>
          </a:p>
        </p:txBody>
      </p:sp>
      <p:sp>
        <p:nvSpPr>
          <p:cNvPr id="3" name="Inhaltsplatzhalter 2">
            <a:extLst>
              <a:ext uri="{FF2B5EF4-FFF2-40B4-BE49-F238E27FC236}">
                <a16:creationId xmlns:a16="http://schemas.microsoft.com/office/drawing/2014/main" id="{E8BD131C-1C4A-8840-8E3E-DFED9F41E311}"/>
              </a:ext>
            </a:extLst>
          </p:cNvPr>
          <p:cNvSpPr>
            <a:spLocks noGrp="1"/>
          </p:cNvSpPr>
          <p:nvPr>
            <p:ph idx="1"/>
          </p:nvPr>
        </p:nvSpPr>
        <p:spPr>
          <a:xfrm>
            <a:off x="1378800" y="1557585"/>
            <a:ext cx="9432000" cy="4756815"/>
          </a:xfrm>
        </p:spPr>
        <p:txBody>
          <a:bodyPr/>
          <a:lstStyle/>
          <a:p>
            <a:r>
              <a:rPr lang="de-DE" dirty="0">
                <a:solidFill>
                  <a:srgbClr val="C00000"/>
                </a:solidFill>
              </a:rPr>
              <a:t>Idealtypische</a:t>
            </a:r>
            <a:r>
              <a:rPr lang="de-DE" dirty="0"/>
              <a:t> Gestaltung: „top-down“</a:t>
            </a:r>
          </a:p>
          <a:p>
            <a:r>
              <a:rPr lang="de-DE" dirty="0"/>
              <a:t>In der </a:t>
            </a:r>
            <a:r>
              <a:rPr lang="de-DE" dirty="0">
                <a:solidFill>
                  <a:srgbClr val="C00000"/>
                </a:solidFill>
              </a:rPr>
              <a:t>Wirklichkeit</a:t>
            </a:r>
            <a:r>
              <a:rPr lang="de-DE" dirty="0"/>
              <a:t> oft: „</a:t>
            </a:r>
            <a:r>
              <a:rPr lang="de-DE" dirty="0" err="1"/>
              <a:t>bottom-up</a:t>
            </a:r>
            <a:r>
              <a:rPr lang="de-DE" dirty="0"/>
              <a:t>“</a:t>
            </a:r>
          </a:p>
          <a:p>
            <a:pPr lvl="1"/>
            <a:r>
              <a:rPr lang="de-DE" dirty="0"/>
              <a:t>Schrittweise Entwicklung und Anpassung an die Bedürfnisse und Anforderungen</a:t>
            </a:r>
          </a:p>
          <a:p>
            <a:r>
              <a:rPr lang="de-DE" dirty="0"/>
              <a:t>Zusammensetzung oft aus </a:t>
            </a:r>
            <a:r>
              <a:rPr lang="de-DE" dirty="0">
                <a:solidFill>
                  <a:srgbClr val="C00000"/>
                </a:solidFill>
              </a:rPr>
              <a:t>nicht immer zueinander passenden Teilen </a:t>
            </a:r>
          </a:p>
          <a:p>
            <a:r>
              <a:rPr lang="de-DE" dirty="0"/>
              <a:t>Gliederung in folgende Komponenten:</a:t>
            </a:r>
          </a:p>
          <a:p>
            <a:pPr lvl="1"/>
            <a:r>
              <a:rPr lang="de-DE" sz="2100" dirty="0"/>
              <a:t>Technische Infrastruktur </a:t>
            </a:r>
          </a:p>
          <a:p>
            <a:pPr lvl="1"/>
            <a:r>
              <a:rPr lang="de-DE" sz="2100" dirty="0"/>
              <a:t>Personelle Infrastruktur</a:t>
            </a:r>
          </a:p>
          <a:p>
            <a:pPr lvl="1"/>
            <a:r>
              <a:rPr lang="de-DE" sz="2100" dirty="0"/>
              <a:t>Organisatorische Infrastruktur</a:t>
            </a:r>
          </a:p>
          <a:p>
            <a:pPr lvl="1"/>
            <a:r>
              <a:rPr lang="de-DE" sz="2100" dirty="0"/>
              <a:t>Räumliche Infrastruktur</a:t>
            </a:r>
          </a:p>
          <a:p>
            <a:pPr lvl="1"/>
            <a:r>
              <a:rPr lang="de-DE" sz="2100" dirty="0"/>
              <a:t>Methodische Infrastruktur und Managementsysteme</a:t>
            </a:r>
          </a:p>
          <a:p>
            <a:pPr lvl="1"/>
            <a:r>
              <a:rPr lang="de-DE" sz="2100" dirty="0"/>
              <a:t>Informations- und kommunikationsrechtliche Infrastruktur</a:t>
            </a:r>
          </a:p>
          <a:p>
            <a:pPr lvl="1"/>
            <a:r>
              <a:rPr lang="de-DE" sz="2100" dirty="0"/>
              <a:t>Qualitätsinfrastruktur</a:t>
            </a:r>
          </a:p>
        </p:txBody>
      </p:sp>
      <p:sp>
        <p:nvSpPr>
          <p:cNvPr id="4" name="Foliennummernplatzhalter 3">
            <a:extLst>
              <a:ext uri="{FF2B5EF4-FFF2-40B4-BE49-F238E27FC236}">
                <a16:creationId xmlns:a16="http://schemas.microsoft.com/office/drawing/2014/main" id="{B67EA3FF-DAAB-1E4E-ACC6-7F199D3BB0B9}"/>
              </a:ext>
            </a:extLst>
          </p:cNvPr>
          <p:cNvSpPr>
            <a:spLocks noGrp="1"/>
          </p:cNvSpPr>
          <p:nvPr>
            <p:ph type="sldNum" sz="quarter" idx="12"/>
          </p:nvPr>
        </p:nvSpPr>
        <p:spPr/>
        <p:txBody>
          <a:bodyPr/>
          <a:lstStyle/>
          <a:p>
            <a:fld id="{FC0CC166-4E39-43B8-AB91-BDD1C4C9E224}" type="slidenum">
              <a:rPr lang="de-DE" smtClean="0"/>
              <a:t>11</a:t>
            </a:fld>
            <a:endParaRPr lang="de-DE" dirty="0"/>
          </a:p>
        </p:txBody>
      </p:sp>
    </p:spTree>
    <p:extLst>
      <p:ext uri="{BB962C8B-B14F-4D97-AF65-F5344CB8AC3E}">
        <p14:creationId xmlns:p14="http://schemas.microsoft.com/office/powerpoint/2010/main" val="3249006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9D571-7119-FA4A-8AFB-E1E521F1198E}"/>
              </a:ext>
            </a:extLst>
          </p:cNvPr>
          <p:cNvSpPr>
            <a:spLocks noGrp="1"/>
          </p:cNvSpPr>
          <p:nvPr>
            <p:ph type="title"/>
          </p:nvPr>
        </p:nvSpPr>
        <p:spPr/>
        <p:txBody>
          <a:bodyPr/>
          <a:lstStyle/>
          <a:p>
            <a:r>
              <a:rPr lang="de-DE" dirty="0"/>
              <a:t>Technische Infrastruktur</a:t>
            </a:r>
          </a:p>
        </p:txBody>
      </p:sp>
      <p:sp>
        <p:nvSpPr>
          <p:cNvPr id="3" name="Inhaltsplatzhalter 2">
            <a:extLst>
              <a:ext uri="{FF2B5EF4-FFF2-40B4-BE49-F238E27FC236}">
                <a16:creationId xmlns:a16="http://schemas.microsoft.com/office/drawing/2014/main" id="{526342C2-B527-6F4E-A908-6505391E8AC2}"/>
              </a:ext>
            </a:extLst>
          </p:cNvPr>
          <p:cNvSpPr>
            <a:spLocks noGrp="1"/>
          </p:cNvSpPr>
          <p:nvPr>
            <p:ph idx="1"/>
          </p:nvPr>
        </p:nvSpPr>
        <p:spPr>
          <a:xfrm>
            <a:off x="1378800" y="3290972"/>
            <a:ext cx="9432000" cy="2587094"/>
          </a:xfrm>
        </p:spPr>
        <p:txBody>
          <a:bodyPr/>
          <a:lstStyle/>
          <a:p>
            <a:r>
              <a:rPr lang="de-DE" dirty="0"/>
              <a:t>Umfasst Systeme der </a:t>
            </a:r>
            <a:r>
              <a:rPr lang="de-DE" dirty="0">
                <a:solidFill>
                  <a:srgbClr val="C00000"/>
                </a:solidFill>
              </a:rPr>
              <a:t>Informations- und Kommunikationstechnik </a:t>
            </a:r>
            <a:r>
              <a:rPr lang="de-DE" dirty="0"/>
              <a:t>und sonstige Techniksysteme</a:t>
            </a:r>
          </a:p>
          <a:p>
            <a:r>
              <a:rPr lang="de-DE" dirty="0"/>
              <a:t>Allen Elementen der Technikinfrastruktur ist gemein:</a:t>
            </a:r>
          </a:p>
          <a:p>
            <a:pPr lvl="1"/>
            <a:r>
              <a:rPr lang="de-DE" dirty="0"/>
              <a:t>Hohes Veränderungs- oder Innovationspotenzial </a:t>
            </a:r>
          </a:p>
          <a:p>
            <a:pPr lvl="1"/>
            <a:r>
              <a:rPr lang="de-DE" dirty="0"/>
              <a:t>Physischer und zunehmend virtueller Charakter</a:t>
            </a:r>
          </a:p>
          <a:p>
            <a:pPr lvl="1"/>
            <a:r>
              <a:rPr lang="de-DE" dirty="0"/>
              <a:t>Flexible Verwendbarkeit</a:t>
            </a:r>
          </a:p>
          <a:p>
            <a:pPr marL="0" indent="0">
              <a:buNone/>
            </a:pPr>
            <a:endParaRPr lang="de-DE" dirty="0"/>
          </a:p>
        </p:txBody>
      </p:sp>
      <p:sp>
        <p:nvSpPr>
          <p:cNvPr id="4" name="Foliennummernplatzhalter 3">
            <a:extLst>
              <a:ext uri="{FF2B5EF4-FFF2-40B4-BE49-F238E27FC236}">
                <a16:creationId xmlns:a16="http://schemas.microsoft.com/office/drawing/2014/main" id="{33CDF87D-73A3-8E44-8290-6E31CE5CEB06}"/>
              </a:ext>
            </a:extLst>
          </p:cNvPr>
          <p:cNvSpPr>
            <a:spLocks noGrp="1"/>
          </p:cNvSpPr>
          <p:nvPr>
            <p:ph type="sldNum" sz="quarter" idx="12"/>
          </p:nvPr>
        </p:nvSpPr>
        <p:spPr/>
        <p:txBody>
          <a:bodyPr/>
          <a:lstStyle/>
          <a:p>
            <a:fld id="{FC0CC166-4E39-43B8-AB91-BDD1C4C9E224}" type="slidenum">
              <a:rPr lang="de-DE" smtClean="0"/>
              <a:t>12</a:t>
            </a:fld>
            <a:endParaRPr lang="de-DE" dirty="0"/>
          </a:p>
        </p:txBody>
      </p:sp>
      <p:sp>
        <p:nvSpPr>
          <p:cNvPr id="5" name="Rechteck: abgerundete Ecken 4">
            <a:extLst>
              <a:ext uri="{FF2B5EF4-FFF2-40B4-BE49-F238E27FC236}">
                <a16:creationId xmlns:a16="http://schemas.microsoft.com/office/drawing/2014/main" id="{51EBC26C-0D1F-0240-87AA-B9BBB0407679}"/>
              </a:ext>
            </a:extLst>
          </p:cNvPr>
          <p:cNvSpPr/>
          <p:nvPr/>
        </p:nvSpPr>
        <p:spPr>
          <a:xfrm>
            <a:off x="1378800" y="1778804"/>
            <a:ext cx="9517488" cy="12482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Diese Strukturkomponente umfasst alle Techniksysteme, die im Unternehmen für die Produktion von Information und Kommunikation verwendet werden</a:t>
            </a:r>
            <a:endParaRPr lang="de-DE" sz="2400" dirty="0">
              <a:cs typeface="Times New Roman" panose="02020603050405020304" pitchFamily="18" charset="0"/>
            </a:endParaRPr>
          </a:p>
        </p:txBody>
      </p:sp>
    </p:spTree>
    <p:extLst>
      <p:ext uri="{BB962C8B-B14F-4D97-AF65-F5344CB8AC3E}">
        <p14:creationId xmlns:p14="http://schemas.microsoft.com/office/powerpoint/2010/main" val="2982754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75ABE-A7DD-204F-8AF4-5F1EE23DF5A8}"/>
              </a:ext>
            </a:extLst>
          </p:cNvPr>
          <p:cNvSpPr>
            <a:spLocks noGrp="1"/>
          </p:cNvSpPr>
          <p:nvPr>
            <p:ph type="title"/>
          </p:nvPr>
        </p:nvSpPr>
        <p:spPr/>
        <p:txBody>
          <a:bodyPr/>
          <a:lstStyle/>
          <a:p>
            <a:r>
              <a:rPr lang="de-DE" dirty="0"/>
              <a:t>Technische Infrastruktur</a:t>
            </a:r>
          </a:p>
        </p:txBody>
      </p:sp>
      <p:sp>
        <p:nvSpPr>
          <p:cNvPr id="3" name="Inhaltsplatzhalter 2">
            <a:extLst>
              <a:ext uri="{FF2B5EF4-FFF2-40B4-BE49-F238E27FC236}">
                <a16:creationId xmlns:a16="http://schemas.microsoft.com/office/drawing/2014/main" id="{9EE36D6E-78EC-2043-AD85-3685C52A196C}"/>
              </a:ext>
            </a:extLst>
          </p:cNvPr>
          <p:cNvSpPr>
            <a:spLocks noGrp="1"/>
          </p:cNvSpPr>
          <p:nvPr>
            <p:ph idx="1"/>
          </p:nvPr>
        </p:nvSpPr>
        <p:spPr>
          <a:xfrm>
            <a:off x="1378800" y="2178000"/>
            <a:ext cx="9432000" cy="603722"/>
          </a:xfrm>
        </p:spPr>
        <p:txBody>
          <a:bodyPr/>
          <a:lstStyle/>
          <a:p>
            <a:r>
              <a:rPr lang="de-DE" dirty="0"/>
              <a:t>Definition IT-Infrastruktur nach </a:t>
            </a:r>
            <a:r>
              <a:rPr lang="de-DE" i="1" dirty="0"/>
              <a:t>Heinrich et al.</a:t>
            </a:r>
            <a:r>
              <a:rPr lang="de-DE" dirty="0"/>
              <a:t>:</a:t>
            </a:r>
          </a:p>
          <a:p>
            <a:endParaRPr lang="de-DE" dirty="0"/>
          </a:p>
        </p:txBody>
      </p:sp>
      <p:sp>
        <p:nvSpPr>
          <p:cNvPr id="4" name="Foliennummernplatzhalter 3">
            <a:extLst>
              <a:ext uri="{FF2B5EF4-FFF2-40B4-BE49-F238E27FC236}">
                <a16:creationId xmlns:a16="http://schemas.microsoft.com/office/drawing/2014/main" id="{B0C9F713-7E99-9749-9C7C-89E19D83B5E9}"/>
              </a:ext>
            </a:extLst>
          </p:cNvPr>
          <p:cNvSpPr>
            <a:spLocks noGrp="1"/>
          </p:cNvSpPr>
          <p:nvPr>
            <p:ph type="sldNum" sz="quarter" idx="12"/>
          </p:nvPr>
        </p:nvSpPr>
        <p:spPr/>
        <p:txBody>
          <a:bodyPr/>
          <a:lstStyle/>
          <a:p>
            <a:fld id="{FC0CC166-4E39-43B8-AB91-BDD1C4C9E224}" type="slidenum">
              <a:rPr lang="de-DE" smtClean="0"/>
              <a:t>13</a:t>
            </a:fld>
            <a:endParaRPr lang="de-DE" dirty="0"/>
          </a:p>
        </p:txBody>
      </p:sp>
      <p:sp>
        <p:nvSpPr>
          <p:cNvPr id="5" name="Rechteck: abgerundete Ecken 4">
            <a:extLst>
              <a:ext uri="{FF2B5EF4-FFF2-40B4-BE49-F238E27FC236}">
                <a16:creationId xmlns:a16="http://schemas.microsoft.com/office/drawing/2014/main" id="{4E613085-F428-0C46-AC01-2F291DCB47A7}"/>
              </a:ext>
            </a:extLst>
          </p:cNvPr>
          <p:cNvSpPr/>
          <p:nvPr/>
        </p:nvSpPr>
        <p:spPr>
          <a:xfrm>
            <a:off x="1378800" y="2829577"/>
            <a:ext cx="9517488" cy="175234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IT-Infrastruktur ist die Gesamtheit der Hardware, Software, Netzwerke, Anlagen etc., die für die Entwicklung und Tests, die Bereitstellung, das Monitoring, die Steuerung oder den Support von IT-Services erforderlich sind. </a:t>
            </a:r>
            <a:endParaRPr lang="de-DE" sz="2400" dirty="0">
              <a:cs typeface="Times New Roman" panose="02020603050405020304" pitchFamily="18" charset="0"/>
            </a:endParaRPr>
          </a:p>
        </p:txBody>
      </p:sp>
      <p:sp>
        <p:nvSpPr>
          <p:cNvPr id="8" name="Inhaltsplatzhalter 2">
            <a:extLst>
              <a:ext uri="{FF2B5EF4-FFF2-40B4-BE49-F238E27FC236}">
                <a16:creationId xmlns:a16="http://schemas.microsoft.com/office/drawing/2014/main" id="{D09E3C70-96B0-F948-A939-D2FC504F617A}"/>
              </a:ext>
            </a:extLst>
          </p:cNvPr>
          <p:cNvSpPr txBox="1">
            <a:spLocks/>
          </p:cNvSpPr>
          <p:nvPr/>
        </p:nvSpPr>
        <p:spPr>
          <a:xfrm>
            <a:off x="1385340" y="4770288"/>
            <a:ext cx="9432000" cy="891754"/>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Der Begriff umfasst die gesamte Informationstechnologie, nicht jedoch die zugehörigen Mitarbeiter, Prozesse und Dokumentationen</a:t>
            </a:r>
          </a:p>
          <a:p>
            <a:endParaRPr lang="de-DE" dirty="0"/>
          </a:p>
        </p:txBody>
      </p:sp>
    </p:spTree>
    <p:extLst>
      <p:ext uri="{BB962C8B-B14F-4D97-AF65-F5344CB8AC3E}">
        <p14:creationId xmlns:p14="http://schemas.microsoft.com/office/powerpoint/2010/main" val="2064191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B532C-7172-4C44-B613-9219A914C51B}"/>
              </a:ext>
            </a:extLst>
          </p:cNvPr>
          <p:cNvSpPr>
            <a:spLocks noGrp="1"/>
          </p:cNvSpPr>
          <p:nvPr>
            <p:ph type="title"/>
          </p:nvPr>
        </p:nvSpPr>
        <p:spPr>
          <a:xfrm>
            <a:off x="1378800" y="612001"/>
            <a:ext cx="6457681" cy="585545"/>
          </a:xfrm>
        </p:spPr>
        <p:txBody>
          <a:bodyPr/>
          <a:lstStyle/>
          <a:p>
            <a:r>
              <a:rPr lang="de-DE" dirty="0" err="1"/>
              <a:t>IuK</a:t>
            </a:r>
            <a:r>
              <a:rPr lang="de-DE" dirty="0"/>
              <a:t>-Technik</a:t>
            </a:r>
          </a:p>
        </p:txBody>
      </p:sp>
      <p:sp>
        <p:nvSpPr>
          <p:cNvPr id="3" name="Inhaltsplatzhalter 2">
            <a:extLst>
              <a:ext uri="{FF2B5EF4-FFF2-40B4-BE49-F238E27FC236}">
                <a16:creationId xmlns:a16="http://schemas.microsoft.com/office/drawing/2014/main" id="{C6AAD90B-9537-5B4F-9835-26D20E3AAABD}"/>
              </a:ext>
            </a:extLst>
          </p:cNvPr>
          <p:cNvSpPr>
            <a:spLocks noGrp="1"/>
          </p:cNvSpPr>
          <p:nvPr>
            <p:ph idx="1"/>
          </p:nvPr>
        </p:nvSpPr>
        <p:spPr>
          <a:xfrm>
            <a:off x="1378800" y="1341562"/>
            <a:ext cx="9432000" cy="5328592"/>
          </a:xfrm>
        </p:spPr>
        <p:txBody>
          <a:bodyPr/>
          <a:lstStyle/>
          <a:p>
            <a:r>
              <a:rPr lang="de-DE" dirty="0"/>
              <a:t>Computer sind die wesentlichen Komponenten der </a:t>
            </a:r>
            <a:r>
              <a:rPr lang="de-DE" dirty="0" err="1"/>
              <a:t>IuK</a:t>
            </a:r>
            <a:r>
              <a:rPr lang="de-DE" dirty="0"/>
              <a:t>-Technik </a:t>
            </a:r>
          </a:p>
          <a:p>
            <a:r>
              <a:rPr lang="de-DE" dirty="0"/>
              <a:t>Jede Technikinfrastruktur verfügt über zentrale und dezentrale Elemente</a:t>
            </a:r>
          </a:p>
          <a:p>
            <a:r>
              <a:rPr lang="de-DE" dirty="0"/>
              <a:t>Bei großen Infrastrukturen -&gt; </a:t>
            </a:r>
            <a:r>
              <a:rPr lang="de-DE" dirty="0">
                <a:solidFill>
                  <a:srgbClr val="C00000"/>
                </a:solidFill>
              </a:rPr>
              <a:t>Rechenzentren</a:t>
            </a:r>
            <a:r>
              <a:rPr lang="de-DE" dirty="0"/>
              <a:t> </a:t>
            </a:r>
          </a:p>
          <a:p>
            <a:pPr lvl="1"/>
            <a:r>
              <a:rPr lang="de-DE" dirty="0"/>
              <a:t>Zusammenfassung von Servern, Mainframe-Systemen und externer Speicher- und Backup-Systeme</a:t>
            </a:r>
          </a:p>
          <a:p>
            <a:r>
              <a:rPr lang="de-DE" dirty="0"/>
              <a:t>Anzahl von Rechenzentren hängt von </a:t>
            </a:r>
            <a:r>
              <a:rPr lang="de-DE" dirty="0">
                <a:solidFill>
                  <a:srgbClr val="C00000"/>
                </a:solidFill>
              </a:rPr>
              <a:t>Benutzeranforderungen</a:t>
            </a:r>
            <a:r>
              <a:rPr lang="de-DE" dirty="0"/>
              <a:t> ab</a:t>
            </a:r>
          </a:p>
          <a:p>
            <a:r>
              <a:rPr lang="de-DE" dirty="0">
                <a:solidFill>
                  <a:srgbClr val="C00000"/>
                </a:solidFill>
              </a:rPr>
              <a:t>Dezentrale Elemente</a:t>
            </a:r>
            <a:r>
              <a:rPr lang="de-DE" dirty="0"/>
              <a:t>:</a:t>
            </a:r>
          </a:p>
          <a:p>
            <a:pPr lvl="1"/>
            <a:r>
              <a:rPr lang="de-DE" dirty="0"/>
              <a:t>Stationäre Arbeitsplatzsysteme </a:t>
            </a:r>
          </a:p>
          <a:p>
            <a:pPr lvl="1"/>
            <a:r>
              <a:rPr lang="de-DE" dirty="0"/>
              <a:t>Mobile Systeme</a:t>
            </a:r>
          </a:p>
          <a:p>
            <a:r>
              <a:rPr lang="de-DE" dirty="0"/>
              <a:t>Das </a:t>
            </a:r>
            <a:r>
              <a:rPr lang="de-DE" dirty="0">
                <a:solidFill>
                  <a:srgbClr val="C00000"/>
                </a:solidFill>
              </a:rPr>
              <a:t>Datennetz</a:t>
            </a:r>
            <a:r>
              <a:rPr lang="de-DE" dirty="0"/>
              <a:t> dient </a:t>
            </a:r>
          </a:p>
          <a:p>
            <a:pPr lvl="1"/>
            <a:r>
              <a:rPr lang="de-DE" dirty="0"/>
              <a:t>der Verbindung zwischen den zentralen Systemen </a:t>
            </a:r>
          </a:p>
          <a:p>
            <a:pPr lvl="1"/>
            <a:r>
              <a:rPr lang="de-DE" dirty="0"/>
              <a:t>der Anbindung der dezentralen an die zentralen Systeme</a:t>
            </a:r>
          </a:p>
          <a:p>
            <a:pPr lvl="1"/>
            <a:r>
              <a:rPr lang="de-DE" dirty="0"/>
              <a:t>der Anbindung an externe Netze (Internet)</a:t>
            </a:r>
          </a:p>
        </p:txBody>
      </p:sp>
      <p:sp>
        <p:nvSpPr>
          <p:cNvPr id="4" name="Foliennummernplatzhalter 3">
            <a:extLst>
              <a:ext uri="{FF2B5EF4-FFF2-40B4-BE49-F238E27FC236}">
                <a16:creationId xmlns:a16="http://schemas.microsoft.com/office/drawing/2014/main" id="{3350282E-A68A-2B4F-A0B8-960AA50D7837}"/>
              </a:ext>
            </a:extLst>
          </p:cNvPr>
          <p:cNvSpPr>
            <a:spLocks noGrp="1"/>
          </p:cNvSpPr>
          <p:nvPr>
            <p:ph type="sldNum" sz="quarter" idx="12"/>
          </p:nvPr>
        </p:nvSpPr>
        <p:spPr/>
        <p:txBody>
          <a:bodyPr/>
          <a:lstStyle/>
          <a:p>
            <a:fld id="{FC0CC166-4E39-43B8-AB91-BDD1C4C9E224}" type="slidenum">
              <a:rPr lang="de-DE" smtClean="0"/>
              <a:t>14</a:t>
            </a:fld>
            <a:endParaRPr lang="de-DE" dirty="0"/>
          </a:p>
        </p:txBody>
      </p:sp>
    </p:spTree>
    <p:extLst>
      <p:ext uri="{BB962C8B-B14F-4D97-AF65-F5344CB8AC3E}">
        <p14:creationId xmlns:p14="http://schemas.microsoft.com/office/powerpoint/2010/main" val="1873433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44305-4342-654B-8091-CC25CACAF875}"/>
              </a:ext>
            </a:extLst>
          </p:cNvPr>
          <p:cNvSpPr>
            <a:spLocks noGrp="1"/>
          </p:cNvSpPr>
          <p:nvPr>
            <p:ph type="title"/>
          </p:nvPr>
        </p:nvSpPr>
        <p:spPr/>
        <p:txBody>
          <a:bodyPr/>
          <a:lstStyle/>
          <a:p>
            <a:r>
              <a:rPr lang="de-DE" dirty="0"/>
              <a:t>Illustration eines Rechenzentrums</a:t>
            </a:r>
          </a:p>
        </p:txBody>
      </p:sp>
      <p:pic>
        <p:nvPicPr>
          <p:cNvPr id="6" name="Inhaltsplatzhalter 5" descr="Ein Bild, das Elektronik, Screenshot enthält.&#10;&#10;Automatisch generierte Beschreibung">
            <a:extLst>
              <a:ext uri="{FF2B5EF4-FFF2-40B4-BE49-F238E27FC236}">
                <a16:creationId xmlns:a16="http://schemas.microsoft.com/office/drawing/2014/main" id="{C7CAB246-E552-784F-9195-B8A3E5489E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5179" y="1197546"/>
            <a:ext cx="6776041" cy="5254475"/>
          </a:xfrm>
        </p:spPr>
      </p:pic>
      <p:sp>
        <p:nvSpPr>
          <p:cNvPr id="4" name="Foliennummernplatzhalter 3">
            <a:extLst>
              <a:ext uri="{FF2B5EF4-FFF2-40B4-BE49-F238E27FC236}">
                <a16:creationId xmlns:a16="http://schemas.microsoft.com/office/drawing/2014/main" id="{B3CB43C3-68F1-824F-B45C-D55754E2DD29}"/>
              </a:ext>
            </a:extLst>
          </p:cNvPr>
          <p:cNvSpPr>
            <a:spLocks noGrp="1"/>
          </p:cNvSpPr>
          <p:nvPr>
            <p:ph type="sldNum" sz="quarter" idx="12"/>
          </p:nvPr>
        </p:nvSpPr>
        <p:spPr/>
        <p:txBody>
          <a:bodyPr/>
          <a:lstStyle/>
          <a:p>
            <a:fld id="{FC0CC166-4E39-43B8-AB91-BDD1C4C9E224}" type="slidenum">
              <a:rPr lang="de-DE" smtClean="0"/>
              <a:t>15</a:t>
            </a:fld>
            <a:endParaRPr lang="de-DE" dirty="0"/>
          </a:p>
        </p:txBody>
      </p:sp>
      <p:sp>
        <p:nvSpPr>
          <p:cNvPr id="3" name="Textfeld 2">
            <a:extLst>
              <a:ext uri="{FF2B5EF4-FFF2-40B4-BE49-F238E27FC236}">
                <a16:creationId xmlns:a16="http://schemas.microsoft.com/office/drawing/2014/main" id="{636CD43D-673D-124A-A74C-F8DEC170E741}"/>
              </a:ext>
            </a:extLst>
          </p:cNvPr>
          <p:cNvSpPr txBox="1"/>
          <p:nvPr/>
        </p:nvSpPr>
        <p:spPr>
          <a:xfrm>
            <a:off x="2551729" y="6452021"/>
            <a:ext cx="6522940" cy="276999"/>
          </a:xfrm>
          <a:prstGeom prst="rect">
            <a:avLst/>
          </a:prstGeom>
          <a:noFill/>
        </p:spPr>
        <p:txBody>
          <a:bodyPr wrap="none" rtlCol="0">
            <a:spAutoFit/>
          </a:bodyPr>
          <a:lstStyle/>
          <a:p>
            <a:pPr algn="ctr"/>
            <a:r>
              <a:rPr lang="de-DE" sz="1200" dirty="0">
                <a:solidFill>
                  <a:srgbClr val="003056"/>
                </a:solidFill>
              </a:rPr>
              <a:t>(Quelle: https://</a:t>
            </a:r>
            <a:r>
              <a:rPr lang="de-DE" sz="1200" dirty="0" err="1">
                <a:solidFill>
                  <a:srgbClr val="003056"/>
                </a:solidFill>
              </a:rPr>
              <a:t>www.stromauskunft.de</a:t>
            </a:r>
            <a:r>
              <a:rPr lang="de-DE" sz="1200" dirty="0">
                <a:solidFill>
                  <a:srgbClr val="003056"/>
                </a:solidFill>
              </a:rPr>
              <a:t>/</a:t>
            </a:r>
            <a:r>
              <a:rPr lang="de-DE" sz="1200" dirty="0" err="1">
                <a:solidFill>
                  <a:srgbClr val="003056"/>
                </a:solidFill>
              </a:rPr>
              <a:t>blog</a:t>
            </a:r>
            <a:r>
              <a:rPr lang="de-DE" sz="1200" dirty="0">
                <a:solidFill>
                  <a:srgbClr val="003056"/>
                </a:solidFill>
              </a:rPr>
              <a:t>/allgemein/design-und-technologie-von-rechenzentren/)</a:t>
            </a:r>
          </a:p>
        </p:txBody>
      </p:sp>
    </p:spTree>
    <p:extLst>
      <p:ext uri="{BB962C8B-B14F-4D97-AF65-F5344CB8AC3E}">
        <p14:creationId xmlns:p14="http://schemas.microsoft.com/office/powerpoint/2010/main" val="3870008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F45D39-7AC9-AB42-9B2E-2F53D63329CA}"/>
              </a:ext>
            </a:extLst>
          </p:cNvPr>
          <p:cNvSpPr>
            <a:spLocks noGrp="1"/>
          </p:cNvSpPr>
          <p:nvPr>
            <p:ph type="title"/>
          </p:nvPr>
        </p:nvSpPr>
        <p:spPr/>
        <p:txBody>
          <a:bodyPr/>
          <a:lstStyle/>
          <a:p>
            <a:r>
              <a:rPr lang="de-DE" dirty="0" err="1"/>
              <a:t>IuK</a:t>
            </a:r>
            <a:r>
              <a:rPr lang="de-DE" dirty="0"/>
              <a:t>-Technik</a:t>
            </a:r>
          </a:p>
        </p:txBody>
      </p:sp>
      <p:sp>
        <p:nvSpPr>
          <p:cNvPr id="3" name="Inhaltsplatzhalter 2">
            <a:extLst>
              <a:ext uri="{FF2B5EF4-FFF2-40B4-BE49-F238E27FC236}">
                <a16:creationId xmlns:a16="http://schemas.microsoft.com/office/drawing/2014/main" id="{5F660752-1B4F-1E45-AE98-65A2A27EC793}"/>
              </a:ext>
            </a:extLst>
          </p:cNvPr>
          <p:cNvSpPr>
            <a:spLocks noGrp="1"/>
          </p:cNvSpPr>
          <p:nvPr>
            <p:ph idx="1"/>
          </p:nvPr>
        </p:nvSpPr>
        <p:spPr>
          <a:xfrm>
            <a:off x="1378800" y="3213770"/>
            <a:ext cx="9432000" cy="3154249"/>
          </a:xfrm>
        </p:spPr>
        <p:txBody>
          <a:bodyPr/>
          <a:lstStyle/>
          <a:p>
            <a:r>
              <a:rPr lang="de-DE" dirty="0"/>
              <a:t>Verwendung aufgabenspezifischer Betriebssysteme</a:t>
            </a:r>
          </a:p>
          <a:p>
            <a:r>
              <a:rPr lang="de-DE" dirty="0"/>
              <a:t>Einzelne Systeme sind entweder </a:t>
            </a:r>
            <a:r>
              <a:rPr lang="de-DE" dirty="0">
                <a:solidFill>
                  <a:srgbClr val="C00000"/>
                </a:solidFill>
              </a:rPr>
              <a:t>autonom</a:t>
            </a:r>
            <a:r>
              <a:rPr lang="de-DE" dirty="0"/>
              <a:t> oder über eine </a:t>
            </a:r>
            <a:r>
              <a:rPr lang="de-DE" dirty="0">
                <a:solidFill>
                  <a:srgbClr val="C00000"/>
                </a:solidFill>
              </a:rPr>
              <a:t>Clustertechnologie</a:t>
            </a:r>
            <a:r>
              <a:rPr lang="de-DE" dirty="0"/>
              <a:t> mit anderen Systemen gekoppelt</a:t>
            </a:r>
          </a:p>
          <a:p>
            <a:pPr lvl="1"/>
            <a:r>
              <a:rPr lang="de-DE" dirty="0"/>
              <a:t>Realisierung von Lastverteilung und Redundanz</a:t>
            </a:r>
          </a:p>
          <a:p>
            <a:r>
              <a:rPr lang="de-DE" dirty="0"/>
              <a:t>Meist Verwendung unterschiedlicher Typen von </a:t>
            </a:r>
            <a:r>
              <a:rPr lang="de-DE" dirty="0">
                <a:solidFill>
                  <a:srgbClr val="C00000"/>
                </a:solidFill>
              </a:rPr>
              <a:t>Datenspeichern</a:t>
            </a:r>
          </a:p>
          <a:p>
            <a:pPr lvl="1"/>
            <a:r>
              <a:rPr lang="de-DE" dirty="0"/>
              <a:t>DAS (</a:t>
            </a:r>
            <a:r>
              <a:rPr lang="de-DE" dirty="0" err="1"/>
              <a:t>Direct</a:t>
            </a:r>
            <a:r>
              <a:rPr lang="de-DE" dirty="0"/>
              <a:t> </a:t>
            </a:r>
            <a:r>
              <a:rPr lang="de-DE" dirty="0" err="1"/>
              <a:t>Attached</a:t>
            </a:r>
            <a:r>
              <a:rPr lang="de-DE" dirty="0"/>
              <a:t> Storage)</a:t>
            </a:r>
          </a:p>
          <a:p>
            <a:pPr lvl="1"/>
            <a:r>
              <a:rPr lang="de-DE" dirty="0"/>
              <a:t>NAS (Network </a:t>
            </a:r>
            <a:r>
              <a:rPr lang="de-DE" dirty="0" err="1"/>
              <a:t>Attached</a:t>
            </a:r>
            <a:r>
              <a:rPr lang="de-DE" dirty="0"/>
              <a:t> Storage)</a:t>
            </a:r>
          </a:p>
          <a:p>
            <a:pPr lvl="1"/>
            <a:r>
              <a:rPr lang="de-DE" dirty="0"/>
              <a:t>SAN (Storage Area Network)</a:t>
            </a:r>
          </a:p>
        </p:txBody>
      </p:sp>
      <p:sp>
        <p:nvSpPr>
          <p:cNvPr id="4" name="Foliennummernplatzhalter 3">
            <a:extLst>
              <a:ext uri="{FF2B5EF4-FFF2-40B4-BE49-F238E27FC236}">
                <a16:creationId xmlns:a16="http://schemas.microsoft.com/office/drawing/2014/main" id="{586210BB-C746-634B-AB1F-2D578E84578C}"/>
              </a:ext>
            </a:extLst>
          </p:cNvPr>
          <p:cNvSpPr>
            <a:spLocks noGrp="1"/>
          </p:cNvSpPr>
          <p:nvPr>
            <p:ph type="sldNum" sz="quarter" idx="12"/>
          </p:nvPr>
        </p:nvSpPr>
        <p:spPr/>
        <p:txBody>
          <a:bodyPr/>
          <a:lstStyle/>
          <a:p>
            <a:fld id="{FC0CC166-4E39-43B8-AB91-BDD1C4C9E224}" type="slidenum">
              <a:rPr lang="de-DE" smtClean="0"/>
              <a:t>16</a:t>
            </a:fld>
            <a:endParaRPr lang="de-DE" dirty="0"/>
          </a:p>
        </p:txBody>
      </p:sp>
      <p:sp>
        <p:nvSpPr>
          <p:cNvPr id="5" name="Rechteck: abgerundete Ecken 4">
            <a:extLst>
              <a:ext uri="{FF2B5EF4-FFF2-40B4-BE49-F238E27FC236}">
                <a16:creationId xmlns:a16="http://schemas.microsoft.com/office/drawing/2014/main" id="{623BCBE6-7E2B-8F45-9EF8-E01C276FED3F}"/>
              </a:ext>
            </a:extLst>
          </p:cNvPr>
          <p:cNvSpPr/>
          <p:nvPr/>
        </p:nvSpPr>
        <p:spPr>
          <a:xfrm>
            <a:off x="1378800" y="1579465"/>
            <a:ext cx="9517488" cy="134627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Technikinfrastrukturen verwenden häufig Server verschiedener Hersteller mit unterschiedlichen Betriebssystemen, Konfigurationen und Peripheriegeräten</a:t>
            </a:r>
            <a:endParaRPr lang="de-DE" sz="2400" dirty="0">
              <a:cs typeface="Times New Roman" panose="02020603050405020304" pitchFamily="18" charset="0"/>
            </a:endParaRPr>
          </a:p>
        </p:txBody>
      </p:sp>
    </p:spTree>
    <p:extLst>
      <p:ext uri="{BB962C8B-B14F-4D97-AF65-F5344CB8AC3E}">
        <p14:creationId xmlns:p14="http://schemas.microsoft.com/office/powerpoint/2010/main" val="3819728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3632C-7F59-5243-B819-FBF8F9D4D305}"/>
              </a:ext>
            </a:extLst>
          </p:cNvPr>
          <p:cNvSpPr>
            <a:spLocks noGrp="1"/>
          </p:cNvSpPr>
          <p:nvPr>
            <p:ph type="title"/>
          </p:nvPr>
        </p:nvSpPr>
        <p:spPr/>
        <p:txBody>
          <a:bodyPr/>
          <a:lstStyle/>
          <a:p>
            <a:r>
              <a:rPr lang="de-DE" dirty="0"/>
              <a:t>Beispiel Virtualisierung</a:t>
            </a:r>
          </a:p>
        </p:txBody>
      </p:sp>
      <p:sp>
        <p:nvSpPr>
          <p:cNvPr id="3" name="Inhaltsplatzhalter 2">
            <a:extLst>
              <a:ext uri="{FF2B5EF4-FFF2-40B4-BE49-F238E27FC236}">
                <a16:creationId xmlns:a16="http://schemas.microsoft.com/office/drawing/2014/main" id="{A49E18CA-8EC9-1745-A62D-D037314FB760}"/>
              </a:ext>
            </a:extLst>
          </p:cNvPr>
          <p:cNvSpPr>
            <a:spLocks noGrp="1"/>
          </p:cNvSpPr>
          <p:nvPr>
            <p:ph idx="1"/>
          </p:nvPr>
        </p:nvSpPr>
        <p:spPr>
          <a:xfrm>
            <a:off x="1378800" y="1773610"/>
            <a:ext cx="9432000" cy="4136401"/>
          </a:xfrm>
        </p:spPr>
        <p:txBody>
          <a:bodyPr/>
          <a:lstStyle/>
          <a:p>
            <a:r>
              <a:rPr lang="de-DE" dirty="0"/>
              <a:t>Virtualisierung bezeichnet die Simulation von Hardwarefunktionen	</a:t>
            </a:r>
          </a:p>
          <a:p>
            <a:pPr lvl="1"/>
            <a:r>
              <a:rPr lang="de-DE" dirty="0"/>
              <a:t>Ermöglicht Effizienzsteigerung von Hardwareressourcen </a:t>
            </a:r>
          </a:p>
          <a:p>
            <a:r>
              <a:rPr lang="de-DE" dirty="0"/>
              <a:t>Einrichtung von </a:t>
            </a:r>
            <a:r>
              <a:rPr lang="de-DE" dirty="0">
                <a:solidFill>
                  <a:srgbClr val="C00000"/>
                </a:solidFill>
              </a:rPr>
              <a:t>mehreren virtuellen Maschinen </a:t>
            </a:r>
            <a:r>
              <a:rPr lang="de-DE" dirty="0"/>
              <a:t>auf einem physischen Rechnersystem </a:t>
            </a:r>
          </a:p>
          <a:p>
            <a:pPr lvl="1"/>
            <a:r>
              <a:rPr lang="de-DE" dirty="0"/>
              <a:t>Virtuelle Maschinen haben gleiche Leistung wie physische Maschinen, benötigen aber nur Ressourcen eines einzigen Computersystems</a:t>
            </a:r>
          </a:p>
          <a:p>
            <a:pPr lvl="1"/>
            <a:r>
              <a:rPr lang="de-DE" dirty="0"/>
              <a:t>Ausführung mehrerer Betriebssysteme auf einem Server möglich </a:t>
            </a:r>
          </a:p>
          <a:p>
            <a:pPr lvl="1"/>
            <a:r>
              <a:rPr lang="de-DE" dirty="0"/>
              <a:t>Je nach Bedarf Ressourcenzuteilung mittels Monitor zu jedem virtuellen Computer</a:t>
            </a:r>
          </a:p>
          <a:p>
            <a:pPr lvl="1"/>
            <a:r>
              <a:rPr lang="de-DE" dirty="0"/>
              <a:t>Betrieb der Infrastruktur </a:t>
            </a:r>
            <a:r>
              <a:rPr lang="de-DE" dirty="0">
                <a:solidFill>
                  <a:srgbClr val="C00000"/>
                </a:solidFill>
              </a:rPr>
              <a:t>effizienter</a:t>
            </a:r>
            <a:r>
              <a:rPr lang="de-DE" dirty="0"/>
              <a:t> und </a:t>
            </a:r>
            <a:r>
              <a:rPr lang="de-DE" dirty="0">
                <a:solidFill>
                  <a:srgbClr val="C00000"/>
                </a:solidFill>
              </a:rPr>
              <a:t>kostengünstiger</a:t>
            </a:r>
          </a:p>
          <a:p>
            <a:r>
              <a:rPr lang="de-DE" dirty="0">
                <a:solidFill>
                  <a:srgbClr val="C00000"/>
                </a:solidFill>
              </a:rPr>
              <a:t>Flexible Ressourcenzuweisung </a:t>
            </a:r>
            <a:r>
              <a:rPr lang="de-DE" dirty="0"/>
              <a:t>der Virtualisierung ist Grundlage des Cloud-Computing</a:t>
            </a:r>
          </a:p>
        </p:txBody>
      </p:sp>
      <p:sp>
        <p:nvSpPr>
          <p:cNvPr id="4" name="Foliennummernplatzhalter 3">
            <a:extLst>
              <a:ext uri="{FF2B5EF4-FFF2-40B4-BE49-F238E27FC236}">
                <a16:creationId xmlns:a16="http://schemas.microsoft.com/office/drawing/2014/main" id="{5A05E8EC-A521-2145-A708-51B4D978FE01}"/>
              </a:ext>
            </a:extLst>
          </p:cNvPr>
          <p:cNvSpPr>
            <a:spLocks noGrp="1"/>
          </p:cNvSpPr>
          <p:nvPr>
            <p:ph type="sldNum" sz="quarter" idx="12"/>
          </p:nvPr>
        </p:nvSpPr>
        <p:spPr/>
        <p:txBody>
          <a:bodyPr/>
          <a:lstStyle/>
          <a:p>
            <a:fld id="{FC0CC166-4E39-43B8-AB91-BDD1C4C9E224}" type="slidenum">
              <a:rPr lang="de-DE" smtClean="0"/>
              <a:t>17</a:t>
            </a:fld>
            <a:endParaRPr lang="de-DE" dirty="0"/>
          </a:p>
        </p:txBody>
      </p:sp>
    </p:spTree>
    <p:extLst>
      <p:ext uri="{BB962C8B-B14F-4D97-AF65-F5344CB8AC3E}">
        <p14:creationId xmlns:p14="http://schemas.microsoft.com/office/powerpoint/2010/main" val="1029516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B4A83-00D3-B440-A229-2E8B66A9A3A3}"/>
              </a:ext>
            </a:extLst>
          </p:cNvPr>
          <p:cNvSpPr>
            <a:spLocks noGrp="1"/>
          </p:cNvSpPr>
          <p:nvPr>
            <p:ph type="title"/>
          </p:nvPr>
        </p:nvSpPr>
        <p:spPr/>
        <p:txBody>
          <a:bodyPr/>
          <a:lstStyle/>
          <a:p>
            <a:r>
              <a:rPr lang="de-DE" dirty="0"/>
              <a:t>Nicht-</a:t>
            </a:r>
            <a:r>
              <a:rPr lang="de-DE" dirty="0" err="1"/>
              <a:t>IuK</a:t>
            </a:r>
            <a:r>
              <a:rPr lang="de-DE" dirty="0"/>
              <a:t>-Technik</a:t>
            </a:r>
          </a:p>
        </p:txBody>
      </p:sp>
      <p:sp>
        <p:nvSpPr>
          <p:cNvPr id="3" name="Inhaltsplatzhalter 2">
            <a:extLst>
              <a:ext uri="{FF2B5EF4-FFF2-40B4-BE49-F238E27FC236}">
                <a16:creationId xmlns:a16="http://schemas.microsoft.com/office/drawing/2014/main" id="{08C398B1-F04F-0245-9D57-4442C836581A}"/>
              </a:ext>
            </a:extLst>
          </p:cNvPr>
          <p:cNvSpPr>
            <a:spLocks noGrp="1"/>
          </p:cNvSpPr>
          <p:nvPr>
            <p:ph idx="1"/>
          </p:nvPr>
        </p:nvSpPr>
        <p:spPr>
          <a:xfrm>
            <a:off x="1378800" y="3268187"/>
            <a:ext cx="9432000" cy="1961808"/>
          </a:xfrm>
        </p:spPr>
        <p:txBody>
          <a:bodyPr/>
          <a:lstStyle/>
          <a:p>
            <a:r>
              <a:rPr lang="de-DE" dirty="0"/>
              <a:t>Darunter fällt die Sicherstellung der Stromversorgung</a:t>
            </a:r>
          </a:p>
          <a:p>
            <a:pPr lvl="1"/>
            <a:r>
              <a:rPr lang="de-DE" sz="2100" dirty="0"/>
              <a:t>Energiebedarf der Rechenzentren in Deutschland steigt progressiv an</a:t>
            </a:r>
            <a:r>
              <a:rPr lang="de-DE" dirty="0"/>
              <a:t> </a:t>
            </a:r>
          </a:p>
          <a:p>
            <a:r>
              <a:rPr lang="de-DE" dirty="0"/>
              <a:t>Stromverbrauch stellt ökonomische und ökologische Herausforderung dar</a:t>
            </a:r>
          </a:p>
        </p:txBody>
      </p:sp>
      <p:sp>
        <p:nvSpPr>
          <p:cNvPr id="4" name="Foliennummernplatzhalter 3">
            <a:extLst>
              <a:ext uri="{FF2B5EF4-FFF2-40B4-BE49-F238E27FC236}">
                <a16:creationId xmlns:a16="http://schemas.microsoft.com/office/drawing/2014/main" id="{439F0C5E-795A-7242-BF0D-B41BA2125100}"/>
              </a:ext>
            </a:extLst>
          </p:cNvPr>
          <p:cNvSpPr>
            <a:spLocks noGrp="1"/>
          </p:cNvSpPr>
          <p:nvPr>
            <p:ph type="sldNum" sz="quarter" idx="12"/>
          </p:nvPr>
        </p:nvSpPr>
        <p:spPr/>
        <p:txBody>
          <a:bodyPr/>
          <a:lstStyle/>
          <a:p>
            <a:fld id="{FC0CC166-4E39-43B8-AB91-BDD1C4C9E224}" type="slidenum">
              <a:rPr lang="de-DE" smtClean="0"/>
              <a:t>18</a:t>
            </a:fld>
            <a:endParaRPr lang="de-DE" dirty="0"/>
          </a:p>
        </p:txBody>
      </p:sp>
      <p:sp>
        <p:nvSpPr>
          <p:cNvPr id="5" name="Rechteck: abgerundete Ecken 4">
            <a:extLst>
              <a:ext uri="{FF2B5EF4-FFF2-40B4-BE49-F238E27FC236}">
                <a16:creationId xmlns:a16="http://schemas.microsoft.com/office/drawing/2014/main" id="{F2236C0D-ABEC-6D4D-B964-C496E1EA7FB1}"/>
              </a:ext>
            </a:extLst>
          </p:cNvPr>
          <p:cNvSpPr/>
          <p:nvPr/>
        </p:nvSpPr>
        <p:spPr>
          <a:xfrm>
            <a:off x="1378800" y="2011513"/>
            <a:ext cx="9517488" cy="98623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Elemente der Technikinfrastruktur, die für den Produktionsbetrieb notwendig, aber keine IT-Systeme sind</a:t>
            </a:r>
          </a:p>
        </p:txBody>
      </p:sp>
    </p:spTree>
    <p:extLst>
      <p:ext uri="{BB962C8B-B14F-4D97-AF65-F5344CB8AC3E}">
        <p14:creationId xmlns:p14="http://schemas.microsoft.com/office/powerpoint/2010/main" val="1294505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6DCEBC-E856-9D4F-ACB0-527D6D256C26}"/>
              </a:ext>
            </a:extLst>
          </p:cNvPr>
          <p:cNvSpPr>
            <a:spLocks noGrp="1"/>
          </p:cNvSpPr>
          <p:nvPr>
            <p:ph type="title"/>
          </p:nvPr>
        </p:nvSpPr>
        <p:spPr/>
        <p:txBody>
          <a:bodyPr/>
          <a:lstStyle/>
          <a:p>
            <a:r>
              <a:rPr lang="de-DE" dirty="0"/>
              <a:t>Energiebedarf von Elementen der Technikinfrastruktur</a:t>
            </a:r>
          </a:p>
        </p:txBody>
      </p:sp>
      <p:pic>
        <p:nvPicPr>
          <p:cNvPr id="6" name="Inhaltsplatzhalter 5" descr="Ein Bild, das Text, Screenshot, parallel, Reihe enthält.&#10;&#10;Automatisch generierte Beschreibung">
            <a:extLst>
              <a:ext uri="{FF2B5EF4-FFF2-40B4-BE49-F238E27FC236}">
                <a16:creationId xmlns:a16="http://schemas.microsoft.com/office/drawing/2014/main" id="{6D5F65B1-C313-B349-B40D-7034534D93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1183" y="1860290"/>
            <a:ext cx="7272808" cy="4454595"/>
          </a:xfrm>
        </p:spPr>
      </p:pic>
      <p:sp>
        <p:nvSpPr>
          <p:cNvPr id="4" name="Foliennummernplatzhalter 3">
            <a:extLst>
              <a:ext uri="{FF2B5EF4-FFF2-40B4-BE49-F238E27FC236}">
                <a16:creationId xmlns:a16="http://schemas.microsoft.com/office/drawing/2014/main" id="{4880F098-01B4-3140-B321-11DC5E296DE6}"/>
              </a:ext>
            </a:extLst>
          </p:cNvPr>
          <p:cNvSpPr>
            <a:spLocks noGrp="1"/>
          </p:cNvSpPr>
          <p:nvPr>
            <p:ph type="sldNum" sz="quarter" idx="12"/>
          </p:nvPr>
        </p:nvSpPr>
        <p:spPr/>
        <p:txBody>
          <a:bodyPr/>
          <a:lstStyle/>
          <a:p>
            <a:fld id="{FC0CC166-4E39-43B8-AB91-BDD1C4C9E224}" type="slidenum">
              <a:rPr lang="de-DE" smtClean="0"/>
              <a:t>19</a:t>
            </a:fld>
            <a:endParaRPr lang="de-DE" dirty="0"/>
          </a:p>
        </p:txBody>
      </p:sp>
    </p:spTree>
    <p:extLst>
      <p:ext uri="{BB962C8B-B14F-4D97-AF65-F5344CB8AC3E}">
        <p14:creationId xmlns:p14="http://schemas.microsoft.com/office/powerpoint/2010/main" val="2955348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9059C7D-D4AA-AD41-8F85-ACC6E6205D2A}"/>
              </a:ext>
            </a:extLst>
          </p:cNvPr>
          <p:cNvSpPr>
            <a:spLocks noGrp="1"/>
          </p:cNvSpPr>
          <p:nvPr>
            <p:ph type="title"/>
          </p:nvPr>
        </p:nvSpPr>
        <p:spPr/>
        <p:txBody>
          <a:bodyPr/>
          <a:lstStyle/>
          <a:p>
            <a:r>
              <a:rPr lang="de-DE" dirty="0"/>
              <a:t>Zweck dieser Lerneinheit</a:t>
            </a:r>
          </a:p>
        </p:txBody>
      </p:sp>
      <p:sp>
        <p:nvSpPr>
          <p:cNvPr id="6" name="Inhaltsplatzhalter 5">
            <a:extLst>
              <a:ext uri="{FF2B5EF4-FFF2-40B4-BE49-F238E27FC236}">
                <a16:creationId xmlns:a16="http://schemas.microsoft.com/office/drawing/2014/main" id="{F5BBA8D1-1C09-B245-AE5F-0DC7516975E5}"/>
              </a:ext>
            </a:extLst>
          </p:cNvPr>
          <p:cNvSpPr>
            <a:spLocks noGrp="1"/>
          </p:cNvSpPr>
          <p:nvPr>
            <p:ph idx="1"/>
          </p:nvPr>
        </p:nvSpPr>
        <p:spPr/>
        <p:txBody>
          <a:bodyPr/>
          <a:lstStyle/>
          <a:p>
            <a:r>
              <a:rPr lang="de-DE" dirty="0"/>
              <a:t>Sie kennen die Bedeutung des Infrastrukturbegriffs und seine Herleitung</a:t>
            </a:r>
          </a:p>
          <a:p>
            <a:r>
              <a:rPr lang="de-DE" dirty="0"/>
              <a:t>Sie erkennen, dass Informationsinfrastruktur nur eine Kurzform des Begriffs Informations- und Kommunikationsinfrastruktur ist</a:t>
            </a:r>
          </a:p>
          <a:p>
            <a:r>
              <a:rPr lang="de-DE" dirty="0"/>
              <a:t>Die Bezeichnungen Informationsinfrastruktur und IT-Infrastruktur sind nicht identisch</a:t>
            </a:r>
          </a:p>
          <a:p>
            <a:r>
              <a:rPr lang="de-DE" dirty="0"/>
              <a:t>Sie lernen, dass Informationsinfrastrukturen nicht nur aus der Technikinfrastruktur besteht</a:t>
            </a:r>
          </a:p>
        </p:txBody>
      </p:sp>
      <p:sp>
        <p:nvSpPr>
          <p:cNvPr id="4" name="Foliennummernplatzhalter 3">
            <a:extLst>
              <a:ext uri="{FF2B5EF4-FFF2-40B4-BE49-F238E27FC236}">
                <a16:creationId xmlns:a16="http://schemas.microsoft.com/office/drawing/2014/main" id="{082C6ABA-F8DF-5A42-A9FD-AC3A599AF423}"/>
              </a:ext>
            </a:extLst>
          </p:cNvPr>
          <p:cNvSpPr>
            <a:spLocks noGrp="1"/>
          </p:cNvSpPr>
          <p:nvPr>
            <p:ph type="sldNum" sz="quarter" idx="12"/>
          </p:nvPr>
        </p:nvSpPr>
        <p:spPr/>
        <p:txBody>
          <a:bodyPr/>
          <a:lstStyle/>
          <a:p>
            <a:fld id="{FC0CC166-4E39-43B8-AB91-BDD1C4C9E224}" type="slidenum">
              <a:rPr lang="de-DE" smtClean="0"/>
              <a:t>2</a:t>
            </a:fld>
            <a:endParaRPr lang="de-DE"/>
          </a:p>
        </p:txBody>
      </p:sp>
    </p:spTree>
    <p:extLst>
      <p:ext uri="{BB962C8B-B14F-4D97-AF65-F5344CB8AC3E}">
        <p14:creationId xmlns:p14="http://schemas.microsoft.com/office/powerpoint/2010/main" val="815147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5A735-249E-A444-8562-A7DDEA5A13EF}"/>
              </a:ext>
            </a:extLst>
          </p:cNvPr>
          <p:cNvSpPr>
            <a:spLocks noGrp="1"/>
          </p:cNvSpPr>
          <p:nvPr>
            <p:ph type="title"/>
          </p:nvPr>
        </p:nvSpPr>
        <p:spPr/>
        <p:txBody>
          <a:bodyPr/>
          <a:lstStyle/>
          <a:p>
            <a:r>
              <a:rPr lang="de-DE" dirty="0"/>
              <a:t>Beispiel – Energiebedarf und Abwärme von Rechenzentren </a:t>
            </a:r>
          </a:p>
        </p:txBody>
      </p:sp>
      <p:sp>
        <p:nvSpPr>
          <p:cNvPr id="3" name="Inhaltsplatzhalter 2">
            <a:extLst>
              <a:ext uri="{FF2B5EF4-FFF2-40B4-BE49-F238E27FC236}">
                <a16:creationId xmlns:a16="http://schemas.microsoft.com/office/drawing/2014/main" id="{4919BDB2-CBB9-4F4D-9DC6-8CD8F7B9B7F8}"/>
              </a:ext>
            </a:extLst>
          </p:cNvPr>
          <p:cNvSpPr>
            <a:spLocks noGrp="1"/>
          </p:cNvSpPr>
          <p:nvPr>
            <p:ph idx="1"/>
          </p:nvPr>
        </p:nvSpPr>
        <p:spPr>
          <a:xfrm>
            <a:off x="1378800" y="1845618"/>
            <a:ext cx="9432000" cy="4275545"/>
          </a:xfrm>
        </p:spPr>
        <p:txBody>
          <a:bodyPr/>
          <a:lstStyle/>
          <a:p>
            <a:r>
              <a:rPr lang="de-DE" dirty="0"/>
              <a:t>Errichtung eines der größten Rechenzentren Europas in Hanau für Google</a:t>
            </a:r>
          </a:p>
          <a:p>
            <a:pPr lvl="1"/>
            <a:r>
              <a:rPr lang="de-DE" dirty="0"/>
              <a:t>Fläche: rund 50 Fußballfelder</a:t>
            </a:r>
          </a:p>
          <a:p>
            <a:pPr lvl="1"/>
            <a:r>
              <a:rPr lang="de-DE" dirty="0"/>
              <a:t>Stromverbrauch: circa 180 Megawatt (doppelte Jahresleistung der Stadt Hanau)</a:t>
            </a:r>
          </a:p>
          <a:p>
            <a:r>
              <a:rPr lang="de-DE" dirty="0"/>
              <a:t>Zusätzlicher Bau von Blockheizkraftwerken, einer Photovoltaikanlage und Umspannwerke</a:t>
            </a:r>
          </a:p>
          <a:p>
            <a:r>
              <a:rPr lang="de-DE" dirty="0"/>
              <a:t>Rhein-Main-Gebiet ist Deutschlands größter Standort für Rechenzentren</a:t>
            </a:r>
          </a:p>
          <a:p>
            <a:pPr lvl="1"/>
            <a:r>
              <a:rPr lang="de-DE" dirty="0"/>
              <a:t>Abwärme reicht aus, um Frankfurt am Main zu beheizen </a:t>
            </a:r>
          </a:p>
          <a:p>
            <a:r>
              <a:rPr lang="de-DE" dirty="0"/>
              <a:t>Erste Projektionen möchten </a:t>
            </a:r>
            <a:r>
              <a:rPr lang="de-DE" dirty="0">
                <a:solidFill>
                  <a:srgbClr val="C00000"/>
                </a:solidFill>
              </a:rPr>
              <a:t>Fernwärme </a:t>
            </a:r>
            <a:r>
              <a:rPr lang="de-DE" dirty="0"/>
              <a:t>nutzen </a:t>
            </a:r>
          </a:p>
          <a:p>
            <a:pPr lvl="1"/>
            <a:r>
              <a:rPr lang="de-DE" dirty="0">
                <a:solidFill>
                  <a:srgbClr val="C00000"/>
                </a:solidFill>
              </a:rPr>
              <a:t>Fehlende</a:t>
            </a:r>
            <a:r>
              <a:rPr lang="de-DE" dirty="0"/>
              <a:t> </a:t>
            </a:r>
            <a:r>
              <a:rPr lang="de-DE" dirty="0">
                <a:solidFill>
                  <a:srgbClr val="C00000"/>
                </a:solidFill>
              </a:rPr>
              <a:t>Fernwärmeinfrastruktur</a:t>
            </a:r>
            <a:r>
              <a:rPr lang="de-DE" dirty="0"/>
              <a:t> sowie </a:t>
            </a:r>
            <a:r>
              <a:rPr lang="de-DE" dirty="0">
                <a:solidFill>
                  <a:srgbClr val="C00000"/>
                </a:solidFill>
              </a:rPr>
              <a:t>Versorgungssicherheit</a:t>
            </a:r>
            <a:r>
              <a:rPr lang="de-DE" dirty="0"/>
              <a:t> </a:t>
            </a:r>
          </a:p>
          <a:p>
            <a:r>
              <a:rPr lang="de-DE" dirty="0"/>
              <a:t>Wohnanlagen benötigen 30-50 jährige Garantie für Wärmeleistungen</a:t>
            </a:r>
          </a:p>
          <a:p>
            <a:pPr lvl="1"/>
            <a:r>
              <a:rPr lang="de-DE" dirty="0"/>
              <a:t>Lebensdauer von Rechenzentren allerdings nur 10-15 Jahre</a:t>
            </a:r>
          </a:p>
          <a:p>
            <a:endParaRPr lang="de-DE" dirty="0"/>
          </a:p>
        </p:txBody>
      </p:sp>
      <p:sp>
        <p:nvSpPr>
          <p:cNvPr id="4" name="Foliennummernplatzhalter 3">
            <a:extLst>
              <a:ext uri="{FF2B5EF4-FFF2-40B4-BE49-F238E27FC236}">
                <a16:creationId xmlns:a16="http://schemas.microsoft.com/office/drawing/2014/main" id="{59AF78EA-9389-D94C-9556-E5DA92FEF8D2}"/>
              </a:ext>
            </a:extLst>
          </p:cNvPr>
          <p:cNvSpPr>
            <a:spLocks noGrp="1"/>
          </p:cNvSpPr>
          <p:nvPr>
            <p:ph type="sldNum" sz="quarter" idx="12"/>
          </p:nvPr>
        </p:nvSpPr>
        <p:spPr/>
        <p:txBody>
          <a:bodyPr/>
          <a:lstStyle/>
          <a:p>
            <a:fld id="{FC0CC166-4E39-43B8-AB91-BDD1C4C9E224}" type="slidenum">
              <a:rPr lang="de-DE" smtClean="0"/>
              <a:t>20</a:t>
            </a:fld>
            <a:endParaRPr lang="de-DE" dirty="0"/>
          </a:p>
        </p:txBody>
      </p:sp>
    </p:spTree>
    <p:extLst>
      <p:ext uri="{BB962C8B-B14F-4D97-AF65-F5344CB8AC3E}">
        <p14:creationId xmlns:p14="http://schemas.microsoft.com/office/powerpoint/2010/main" val="930829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3E8BC-07CA-734C-B700-28F250A0310B}"/>
              </a:ext>
            </a:extLst>
          </p:cNvPr>
          <p:cNvSpPr>
            <a:spLocks noGrp="1"/>
          </p:cNvSpPr>
          <p:nvPr>
            <p:ph type="title"/>
          </p:nvPr>
        </p:nvSpPr>
        <p:spPr/>
        <p:txBody>
          <a:bodyPr/>
          <a:lstStyle/>
          <a:p>
            <a:r>
              <a:rPr lang="de-DE" dirty="0"/>
              <a:t>Nicht-</a:t>
            </a:r>
            <a:r>
              <a:rPr lang="de-DE" dirty="0" err="1"/>
              <a:t>IuK</a:t>
            </a:r>
            <a:r>
              <a:rPr lang="de-DE" dirty="0"/>
              <a:t>-Technik</a:t>
            </a:r>
          </a:p>
        </p:txBody>
      </p:sp>
      <p:sp>
        <p:nvSpPr>
          <p:cNvPr id="3" name="Inhaltsplatzhalter 2">
            <a:extLst>
              <a:ext uri="{FF2B5EF4-FFF2-40B4-BE49-F238E27FC236}">
                <a16:creationId xmlns:a16="http://schemas.microsoft.com/office/drawing/2014/main" id="{CBCABA6B-3CB4-164D-80E0-0FC3EEB6672D}"/>
              </a:ext>
            </a:extLst>
          </p:cNvPr>
          <p:cNvSpPr>
            <a:spLocks noGrp="1"/>
          </p:cNvSpPr>
          <p:nvPr>
            <p:ph idx="1"/>
          </p:nvPr>
        </p:nvSpPr>
        <p:spPr>
          <a:xfrm>
            <a:off x="1378800" y="2178000"/>
            <a:ext cx="9432000" cy="2979986"/>
          </a:xfrm>
        </p:spPr>
        <p:txBody>
          <a:bodyPr/>
          <a:lstStyle/>
          <a:p>
            <a:r>
              <a:rPr lang="de-DE" dirty="0"/>
              <a:t>Verwendung von </a:t>
            </a:r>
            <a:r>
              <a:rPr lang="de-DE" dirty="0">
                <a:solidFill>
                  <a:srgbClr val="C00000"/>
                </a:solidFill>
              </a:rPr>
              <a:t>USV-Geräten</a:t>
            </a:r>
            <a:r>
              <a:rPr lang="de-DE" dirty="0"/>
              <a:t> zur Überbrückung von Stromausfällen</a:t>
            </a:r>
          </a:p>
          <a:p>
            <a:pPr lvl="1"/>
            <a:r>
              <a:rPr lang="de-DE" dirty="0"/>
              <a:t>USV = Unterbrechungsfreie Stromversorgung</a:t>
            </a:r>
          </a:p>
          <a:p>
            <a:pPr lvl="1"/>
            <a:r>
              <a:rPr lang="de-DE" dirty="0"/>
              <a:t>Einsatz in kleineren und mittleren Organisationen sowie privaten Haushalten</a:t>
            </a:r>
          </a:p>
          <a:p>
            <a:r>
              <a:rPr lang="de-DE" dirty="0"/>
              <a:t>Versorgung kritischer Systeme in Unternehmen und öffentlichen Organisationen zusätzlich mit </a:t>
            </a:r>
            <a:r>
              <a:rPr lang="de-DE" dirty="0">
                <a:solidFill>
                  <a:srgbClr val="C00000"/>
                </a:solidFill>
              </a:rPr>
              <a:t>Notstromgeneratoren</a:t>
            </a:r>
            <a:r>
              <a:rPr lang="de-DE" dirty="0"/>
              <a:t> </a:t>
            </a:r>
          </a:p>
          <a:p>
            <a:pPr lvl="1"/>
            <a:r>
              <a:rPr lang="de-DE" dirty="0"/>
              <a:t>lösen USV nahtlos ab </a:t>
            </a:r>
          </a:p>
          <a:p>
            <a:endParaRPr lang="de-DE" dirty="0"/>
          </a:p>
        </p:txBody>
      </p:sp>
      <p:sp>
        <p:nvSpPr>
          <p:cNvPr id="4" name="Foliennummernplatzhalter 3">
            <a:extLst>
              <a:ext uri="{FF2B5EF4-FFF2-40B4-BE49-F238E27FC236}">
                <a16:creationId xmlns:a16="http://schemas.microsoft.com/office/drawing/2014/main" id="{F9F50CD2-31FE-EF4C-AFCC-4A5CCBEF8039}"/>
              </a:ext>
            </a:extLst>
          </p:cNvPr>
          <p:cNvSpPr>
            <a:spLocks noGrp="1"/>
          </p:cNvSpPr>
          <p:nvPr>
            <p:ph type="sldNum" sz="quarter" idx="12"/>
          </p:nvPr>
        </p:nvSpPr>
        <p:spPr/>
        <p:txBody>
          <a:bodyPr/>
          <a:lstStyle/>
          <a:p>
            <a:fld id="{FC0CC166-4E39-43B8-AB91-BDD1C4C9E224}" type="slidenum">
              <a:rPr lang="de-DE" smtClean="0"/>
              <a:t>21</a:t>
            </a:fld>
            <a:endParaRPr lang="de-DE" dirty="0"/>
          </a:p>
        </p:txBody>
      </p:sp>
    </p:spTree>
    <p:extLst>
      <p:ext uri="{BB962C8B-B14F-4D97-AF65-F5344CB8AC3E}">
        <p14:creationId xmlns:p14="http://schemas.microsoft.com/office/powerpoint/2010/main" val="3889018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3A3ED-D629-4649-8886-1678DE2AD4AD}"/>
              </a:ext>
            </a:extLst>
          </p:cNvPr>
          <p:cNvSpPr>
            <a:spLocks noGrp="1"/>
          </p:cNvSpPr>
          <p:nvPr>
            <p:ph type="title"/>
          </p:nvPr>
        </p:nvSpPr>
        <p:spPr/>
        <p:txBody>
          <a:bodyPr/>
          <a:lstStyle/>
          <a:p>
            <a:r>
              <a:rPr lang="de-DE" dirty="0"/>
              <a:t>Nicht-</a:t>
            </a:r>
            <a:r>
              <a:rPr lang="de-DE" dirty="0" err="1"/>
              <a:t>IuK</a:t>
            </a:r>
            <a:r>
              <a:rPr lang="de-DE" dirty="0"/>
              <a:t>-Technik</a:t>
            </a:r>
          </a:p>
        </p:txBody>
      </p:sp>
      <p:sp>
        <p:nvSpPr>
          <p:cNvPr id="3" name="Inhaltsplatzhalter 2">
            <a:extLst>
              <a:ext uri="{FF2B5EF4-FFF2-40B4-BE49-F238E27FC236}">
                <a16:creationId xmlns:a16="http://schemas.microsoft.com/office/drawing/2014/main" id="{1AE0A8FE-FE21-6045-B233-9CC32D6B6446}"/>
              </a:ext>
            </a:extLst>
          </p:cNvPr>
          <p:cNvSpPr>
            <a:spLocks noGrp="1"/>
          </p:cNvSpPr>
          <p:nvPr>
            <p:ph idx="1"/>
          </p:nvPr>
        </p:nvSpPr>
        <p:spPr/>
        <p:txBody>
          <a:bodyPr/>
          <a:lstStyle/>
          <a:p>
            <a:r>
              <a:rPr lang="de-DE" dirty="0">
                <a:solidFill>
                  <a:srgbClr val="C00000"/>
                </a:solidFill>
              </a:rPr>
              <a:t>Kühlung</a:t>
            </a:r>
            <a:r>
              <a:rPr lang="de-DE" dirty="0"/>
              <a:t> und </a:t>
            </a:r>
            <a:r>
              <a:rPr lang="de-DE" dirty="0">
                <a:solidFill>
                  <a:srgbClr val="C00000"/>
                </a:solidFill>
              </a:rPr>
              <a:t>Belüftung</a:t>
            </a:r>
            <a:r>
              <a:rPr lang="de-DE" dirty="0"/>
              <a:t> von </a:t>
            </a:r>
            <a:r>
              <a:rPr lang="de-DE" dirty="0" err="1"/>
              <a:t>IuK</a:t>
            </a:r>
            <a:r>
              <a:rPr lang="de-DE" dirty="0"/>
              <a:t>-Technik durch Klimaanlagen</a:t>
            </a:r>
          </a:p>
          <a:p>
            <a:r>
              <a:rPr lang="de-DE" dirty="0"/>
              <a:t>Notwendig zur Erhaltung einer bestimmten Betriebstemperatur, die ein System braucht</a:t>
            </a:r>
          </a:p>
          <a:p>
            <a:r>
              <a:rPr lang="de-DE" dirty="0"/>
              <a:t>Bei anhaltender Über- oder Unterschreitung schalten sich die Systeme geordnet ab</a:t>
            </a:r>
          </a:p>
          <a:p>
            <a:pPr lvl="1"/>
            <a:r>
              <a:rPr lang="de-DE" sz="2200" dirty="0"/>
              <a:t>Vermeidung von Schäden an der Hardware</a:t>
            </a:r>
          </a:p>
          <a:p>
            <a:r>
              <a:rPr lang="de-DE" dirty="0"/>
              <a:t>Überschüssige warme Abluft wird in Kanälen wegtransportiert</a:t>
            </a:r>
          </a:p>
          <a:p>
            <a:r>
              <a:rPr lang="de-DE" dirty="0">
                <a:solidFill>
                  <a:srgbClr val="C00000"/>
                </a:solidFill>
              </a:rPr>
              <a:t>Sensoren</a:t>
            </a:r>
            <a:r>
              <a:rPr lang="de-DE" dirty="0"/>
              <a:t> überwachen die Kühlinstallationen</a:t>
            </a:r>
          </a:p>
        </p:txBody>
      </p:sp>
      <p:sp>
        <p:nvSpPr>
          <p:cNvPr id="4" name="Foliennummernplatzhalter 3">
            <a:extLst>
              <a:ext uri="{FF2B5EF4-FFF2-40B4-BE49-F238E27FC236}">
                <a16:creationId xmlns:a16="http://schemas.microsoft.com/office/drawing/2014/main" id="{7C116F8A-4DB6-0143-994A-CDCD1A5B111E}"/>
              </a:ext>
            </a:extLst>
          </p:cNvPr>
          <p:cNvSpPr>
            <a:spLocks noGrp="1"/>
          </p:cNvSpPr>
          <p:nvPr>
            <p:ph type="sldNum" sz="quarter" idx="12"/>
          </p:nvPr>
        </p:nvSpPr>
        <p:spPr/>
        <p:txBody>
          <a:bodyPr/>
          <a:lstStyle/>
          <a:p>
            <a:fld id="{FC0CC166-4E39-43B8-AB91-BDD1C4C9E224}" type="slidenum">
              <a:rPr lang="de-DE" smtClean="0"/>
              <a:t>22</a:t>
            </a:fld>
            <a:endParaRPr lang="de-DE" dirty="0"/>
          </a:p>
        </p:txBody>
      </p:sp>
    </p:spTree>
    <p:extLst>
      <p:ext uri="{BB962C8B-B14F-4D97-AF65-F5344CB8AC3E}">
        <p14:creationId xmlns:p14="http://schemas.microsoft.com/office/powerpoint/2010/main" val="682666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005B5-B47C-6740-8BCC-0E04CCEEA856}"/>
              </a:ext>
            </a:extLst>
          </p:cNvPr>
          <p:cNvSpPr>
            <a:spLocks noGrp="1"/>
          </p:cNvSpPr>
          <p:nvPr>
            <p:ph type="title"/>
          </p:nvPr>
        </p:nvSpPr>
        <p:spPr/>
        <p:txBody>
          <a:bodyPr/>
          <a:lstStyle/>
          <a:p>
            <a:r>
              <a:rPr lang="de-DE" dirty="0"/>
              <a:t>Beispiel – Überwachungssensoren </a:t>
            </a:r>
          </a:p>
        </p:txBody>
      </p:sp>
      <p:sp>
        <p:nvSpPr>
          <p:cNvPr id="3" name="Inhaltsplatzhalter 2">
            <a:extLst>
              <a:ext uri="{FF2B5EF4-FFF2-40B4-BE49-F238E27FC236}">
                <a16:creationId xmlns:a16="http://schemas.microsoft.com/office/drawing/2014/main" id="{C8B64B10-358D-AC4F-9F26-42986F79B3B7}"/>
              </a:ext>
            </a:extLst>
          </p:cNvPr>
          <p:cNvSpPr>
            <a:spLocks noGrp="1"/>
          </p:cNvSpPr>
          <p:nvPr>
            <p:ph idx="1"/>
          </p:nvPr>
        </p:nvSpPr>
        <p:spPr/>
        <p:txBody>
          <a:bodyPr/>
          <a:lstStyle/>
          <a:p>
            <a:r>
              <a:rPr lang="de-DE" dirty="0">
                <a:solidFill>
                  <a:srgbClr val="C00000"/>
                </a:solidFill>
              </a:rPr>
              <a:t>Erschütterungsmelder</a:t>
            </a:r>
            <a:r>
              <a:rPr lang="de-DE" dirty="0"/>
              <a:t> ermitteln Beben in den Systemräumen </a:t>
            </a:r>
          </a:p>
          <a:p>
            <a:pPr lvl="1"/>
            <a:r>
              <a:rPr lang="de-DE" dirty="0"/>
              <a:t>Überschreitung eines Grenzwertes löst Alarm aus </a:t>
            </a:r>
          </a:p>
          <a:p>
            <a:r>
              <a:rPr lang="de-DE" dirty="0">
                <a:solidFill>
                  <a:srgbClr val="C00000"/>
                </a:solidFill>
              </a:rPr>
              <a:t>Gas- und optische Brandfrüherkennungsmelder </a:t>
            </a:r>
            <a:r>
              <a:rPr lang="de-DE" dirty="0"/>
              <a:t>helfen Bedrohungen zu erkennen und verringern Schäden an</a:t>
            </a:r>
          </a:p>
          <a:p>
            <a:pPr lvl="1"/>
            <a:r>
              <a:rPr lang="de-DE" dirty="0"/>
              <a:t>Menschen </a:t>
            </a:r>
          </a:p>
          <a:p>
            <a:pPr lvl="1"/>
            <a:r>
              <a:rPr lang="de-DE" dirty="0"/>
              <a:t>Daten </a:t>
            </a:r>
          </a:p>
          <a:p>
            <a:pPr lvl="1"/>
            <a:r>
              <a:rPr lang="de-DE" dirty="0"/>
              <a:t>Gebäuden </a:t>
            </a:r>
          </a:p>
          <a:p>
            <a:pPr lvl="1"/>
            <a:r>
              <a:rPr lang="de-DE" dirty="0"/>
              <a:t>Geräten </a:t>
            </a:r>
          </a:p>
          <a:p>
            <a:r>
              <a:rPr lang="de-DE" dirty="0">
                <a:solidFill>
                  <a:srgbClr val="C00000"/>
                </a:solidFill>
              </a:rPr>
              <a:t>Feuerlöschanlagen</a:t>
            </a:r>
            <a:r>
              <a:rPr lang="de-DE" dirty="0"/>
              <a:t> mit Argon-</a:t>
            </a:r>
            <a:r>
              <a:rPr lang="de-DE" dirty="0" err="1"/>
              <a:t>Trigon</a:t>
            </a:r>
            <a:r>
              <a:rPr lang="de-DE" dirty="0"/>
              <a:t>-Gasgemisch </a:t>
            </a:r>
          </a:p>
        </p:txBody>
      </p:sp>
      <p:sp>
        <p:nvSpPr>
          <p:cNvPr id="4" name="Foliennummernplatzhalter 3">
            <a:extLst>
              <a:ext uri="{FF2B5EF4-FFF2-40B4-BE49-F238E27FC236}">
                <a16:creationId xmlns:a16="http://schemas.microsoft.com/office/drawing/2014/main" id="{E129FC46-1F39-3148-A9D9-C1D3A8A0D231}"/>
              </a:ext>
            </a:extLst>
          </p:cNvPr>
          <p:cNvSpPr>
            <a:spLocks noGrp="1"/>
          </p:cNvSpPr>
          <p:nvPr>
            <p:ph type="sldNum" sz="quarter" idx="12"/>
          </p:nvPr>
        </p:nvSpPr>
        <p:spPr/>
        <p:txBody>
          <a:bodyPr/>
          <a:lstStyle/>
          <a:p>
            <a:fld id="{FC0CC166-4E39-43B8-AB91-BDD1C4C9E224}" type="slidenum">
              <a:rPr lang="de-DE" smtClean="0"/>
              <a:t>23</a:t>
            </a:fld>
            <a:endParaRPr lang="de-DE" dirty="0"/>
          </a:p>
        </p:txBody>
      </p:sp>
    </p:spTree>
    <p:extLst>
      <p:ext uri="{BB962C8B-B14F-4D97-AF65-F5344CB8AC3E}">
        <p14:creationId xmlns:p14="http://schemas.microsoft.com/office/powerpoint/2010/main" val="2363835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6A790-A9DE-DB41-ADE8-A940E5569D5B}"/>
              </a:ext>
            </a:extLst>
          </p:cNvPr>
          <p:cNvSpPr>
            <a:spLocks noGrp="1"/>
          </p:cNvSpPr>
          <p:nvPr>
            <p:ph type="title"/>
          </p:nvPr>
        </p:nvSpPr>
        <p:spPr/>
        <p:txBody>
          <a:bodyPr/>
          <a:lstStyle/>
          <a:p>
            <a:r>
              <a:rPr lang="de-DE" dirty="0"/>
              <a:t>Nicht-</a:t>
            </a:r>
            <a:r>
              <a:rPr lang="de-DE" dirty="0" err="1"/>
              <a:t>IuK</a:t>
            </a:r>
            <a:r>
              <a:rPr lang="de-DE" dirty="0"/>
              <a:t>-Technik</a:t>
            </a:r>
          </a:p>
        </p:txBody>
      </p:sp>
      <p:sp>
        <p:nvSpPr>
          <p:cNvPr id="3" name="Inhaltsplatzhalter 2">
            <a:extLst>
              <a:ext uri="{FF2B5EF4-FFF2-40B4-BE49-F238E27FC236}">
                <a16:creationId xmlns:a16="http://schemas.microsoft.com/office/drawing/2014/main" id="{59A4B2CE-A127-294B-9F0A-338D81511DD7}"/>
              </a:ext>
            </a:extLst>
          </p:cNvPr>
          <p:cNvSpPr>
            <a:spLocks noGrp="1"/>
          </p:cNvSpPr>
          <p:nvPr>
            <p:ph idx="1"/>
          </p:nvPr>
        </p:nvSpPr>
        <p:spPr>
          <a:xfrm>
            <a:off x="1378799" y="4060274"/>
            <a:ext cx="9759347" cy="2277248"/>
          </a:xfrm>
        </p:spPr>
        <p:txBody>
          <a:bodyPr/>
          <a:lstStyle/>
          <a:p>
            <a:r>
              <a:rPr lang="de-DE" dirty="0"/>
              <a:t>Schutztechnik meint die Kombination der folgenden Sicherheitsmaßnahmen zum Schutz der Infrastruktur</a:t>
            </a:r>
          </a:p>
          <a:p>
            <a:pPr lvl="1"/>
            <a:r>
              <a:rPr lang="de-DE" dirty="0"/>
              <a:t>Hardwaretechnisch</a:t>
            </a:r>
          </a:p>
          <a:p>
            <a:pPr lvl="1"/>
            <a:r>
              <a:rPr lang="de-DE" dirty="0"/>
              <a:t>Softwaretechnisch</a:t>
            </a:r>
          </a:p>
          <a:p>
            <a:pPr lvl="1"/>
            <a:r>
              <a:rPr lang="de-DE" dirty="0"/>
              <a:t>Baulich</a:t>
            </a:r>
          </a:p>
          <a:p>
            <a:pPr lvl="1"/>
            <a:r>
              <a:rPr lang="de-DE" dirty="0"/>
              <a:t>Organisatorisch</a:t>
            </a:r>
          </a:p>
          <a:p>
            <a:pPr lvl="1"/>
            <a:endParaRPr lang="de-DE" dirty="0"/>
          </a:p>
        </p:txBody>
      </p:sp>
      <p:sp>
        <p:nvSpPr>
          <p:cNvPr id="4" name="Foliennummernplatzhalter 3">
            <a:extLst>
              <a:ext uri="{FF2B5EF4-FFF2-40B4-BE49-F238E27FC236}">
                <a16:creationId xmlns:a16="http://schemas.microsoft.com/office/drawing/2014/main" id="{F88D9606-DE31-F045-B84C-020C63D05BB9}"/>
              </a:ext>
            </a:extLst>
          </p:cNvPr>
          <p:cNvSpPr>
            <a:spLocks noGrp="1"/>
          </p:cNvSpPr>
          <p:nvPr>
            <p:ph type="sldNum" sz="quarter" idx="12"/>
          </p:nvPr>
        </p:nvSpPr>
        <p:spPr/>
        <p:txBody>
          <a:bodyPr/>
          <a:lstStyle/>
          <a:p>
            <a:fld id="{FC0CC166-4E39-43B8-AB91-BDD1C4C9E224}" type="slidenum">
              <a:rPr lang="de-DE" smtClean="0"/>
              <a:t>24</a:t>
            </a:fld>
            <a:endParaRPr lang="de-DE" dirty="0"/>
          </a:p>
        </p:txBody>
      </p:sp>
      <p:sp>
        <p:nvSpPr>
          <p:cNvPr id="5" name="Rechteck: abgerundete Ecken 4">
            <a:extLst>
              <a:ext uri="{FF2B5EF4-FFF2-40B4-BE49-F238E27FC236}">
                <a16:creationId xmlns:a16="http://schemas.microsoft.com/office/drawing/2014/main" id="{E0CFCA9E-2B3A-0D41-8614-1718954A3B43}"/>
              </a:ext>
            </a:extLst>
          </p:cNvPr>
          <p:cNvSpPr/>
          <p:nvPr/>
        </p:nvSpPr>
        <p:spPr>
          <a:xfrm>
            <a:off x="1378800" y="1345849"/>
            <a:ext cx="9517488" cy="156229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cs typeface="Times New Roman" panose="02020603050405020304" pitchFamily="18" charset="0"/>
              </a:rPr>
              <a:t>Schutz</a:t>
            </a:r>
            <a:r>
              <a:rPr lang="de-DE" sz="2400" dirty="0">
                <a:cs typeface="Times New Roman" panose="02020603050405020304" pitchFamily="18" charset="0"/>
              </a:rPr>
              <a:t> meint Vermeidung, zumindest Verringerung von Bedrohung oder Gefährdung der Infrastruktur verursacht durch menschliche, organisatorische oder technische Fehler, kriminelle Handlungen oder Umgebungseinflüsse</a:t>
            </a:r>
          </a:p>
        </p:txBody>
      </p:sp>
      <p:sp>
        <p:nvSpPr>
          <p:cNvPr id="6" name="Rechteck: abgerundete Ecken 4">
            <a:extLst>
              <a:ext uri="{FF2B5EF4-FFF2-40B4-BE49-F238E27FC236}">
                <a16:creationId xmlns:a16="http://schemas.microsoft.com/office/drawing/2014/main" id="{B35497C7-0CDE-FB4A-898E-6DE2B108626D}"/>
              </a:ext>
            </a:extLst>
          </p:cNvPr>
          <p:cNvSpPr/>
          <p:nvPr/>
        </p:nvSpPr>
        <p:spPr>
          <a:xfrm>
            <a:off x="1378800" y="3016705"/>
            <a:ext cx="9517488" cy="94415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cs typeface="Times New Roman" panose="02020603050405020304" pitchFamily="18" charset="0"/>
              </a:rPr>
              <a:t>Sicherheit </a:t>
            </a:r>
            <a:r>
              <a:rPr lang="de-DE" sz="2400" dirty="0">
                <a:cs typeface="Times New Roman" panose="02020603050405020304" pitchFamily="18" charset="0"/>
              </a:rPr>
              <a:t>ist der durch Abwesenheit von Bedrohung oder Gefährdung gekennzeichnete Zustand der Informationsinfrastruktur</a:t>
            </a:r>
          </a:p>
        </p:txBody>
      </p:sp>
      <p:sp>
        <p:nvSpPr>
          <p:cNvPr id="7" name="Inhaltsplatzhalter 2">
            <a:extLst>
              <a:ext uri="{FF2B5EF4-FFF2-40B4-BE49-F238E27FC236}">
                <a16:creationId xmlns:a16="http://schemas.microsoft.com/office/drawing/2014/main" id="{A530C46F-DF1A-5A4C-82E6-C31D676315EB}"/>
              </a:ext>
            </a:extLst>
          </p:cNvPr>
          <p:cNvSpPr txBox="1">
            <a:spLocks/>
          </p:cNvSpPr>
          <p:nvPr/>
        </p:nvSpPr>
        <p:spPr>
          <a:xfrm>
            <a:off x="4297387" y="4866060"/>
            <a:ext cx="3298554" cy="1646937"/>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de-DE" dirty="0"/>
              <a:t>Vertraglich</a:t>
            </a:r>
          </a:p>
          <a:p>
            <a:pPr lvl="1"/>
            <a:r>
              <a:rPr lang="de-DE" dirty="0"/>
              <a:t>Rechtlich</a:t>
            </a:r>
          </a:p>
          <a:p>
            <a:pPr lvl="1"/>
            <a:r>
              <a:rPr lang="de-DE" dirty="0"/>
              <a:t>Personell</a:t>
            </a:r>
          </a:p>
          <a:p>
            <a:pPr lvl="1"/>
            <a:endParaRPr lang="de-DE" dirty="0"/>
          </a:p>
        </p:txBody>
      </p:sp>
    </p:spTree>
    <p:extLst>
      <p:ext uri="{BB962C8B-B14F-4D97-AF65-F5344CB8AC3E}">
        <p14:creationId xmlns:p14="http://schemas.microsoft.com/office/powerpoint/2010/main" val="1013616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2A6FF-BE61-D348-BC90-64EE6623322F}"/>
              </a:ext>
            </a:extLst>
          </p:cNvPr>
          <p:cNvSpPr>
            <a:spLocks noGrp="1"/>
          </p:cNvSpPr>
          <p:nvPr>
            <p:ph type="title"/>
          </p:nvPr>
        </p:nvSpPr>
        <p:spPr/>
        <p:txBody>
          <a:bodyPr/>
          <a:lstStyle/>
          <a:p>
            <a:r>
              <a:rPr lang="de-DE" dirty="0"/>
              <a:t>Beispiel – Objektsicherheit </a:t>
            </a:r>
          </a:p>
        </p:txBody>
      </p:sp>
      <p:sp>
        <p:nvSpPr>
          <p:cNvPr id="3" name="Inhaltsplatzhalter 2">
            <a:extLst>
              <a:ext uri="{FF2B5EF4-FFF2-40B4-BE49-F238E27FC236}">
                <a16:creationId xmlns:a16="http://schemas.microsoft.com/office/drawing/2014/main" id="{CC84C8FE-6202-A14A-AC9C-10F3B4E66546}"/>
              </a:ext>
            </a:extLst>
          </p:cNvPr>
          <p:cNvSpPr>
            <a:spLocks noGrp="1"/>
          </p:cNvSpPr>
          <p:nvPr>
            <p:ph idx="1"/>
          </p:nvPr>
        </p:nvSpPr>
        <p:spPr/>
        <p:txBody>
          <a:bodyPr/>
          <a:lstStyle/>
          <a:p>
            <a:r>
              <a:rPr lang="de-DE" dirty="0"/>
              <a:t>Objektsicherheit wird durch </a:t>
            </a:r>
            <a:r>
              <a:rPr lang="de-DE" dirty="0">
                <a:solidFill>
                  <a:srgbClr val="C00000"/>
                </a:solidFill>
              </a:rPr>
              <a:t>elektronische Zugangs- und Ausgangs-kontrollsysteme</a:t>
            </a:r>
            <a:r>
              <a:rPr lang="de-DE" dirty="0"/>
              <a:t> gewährleistet, bei denen folgende Systeme zum Einsatz kommen</a:t>
            </a:r>
          </a:p>
          <a:p>
            <a:pPr lvl="1"/>
            <a:r>
              <a:rPr lang="de-DE" dirty="0"/>
              <a:t>Personenschleusen</a:t>
            </a:r>
          </a:p>
          <a:p>
            <a:pPr lvl="1"/>
            <a:r>
              <a:rPr lang="de-DE" dirty="0"/>
              <a:t>Code-Eingaben</a:t>
            </a:r>
          </a:p>
          <a:p>
            <a:pPr lvl="1"/>
            <a:r>
              <a:rPr lang="de-DE" dirty="0"/>
              <a:t>Chipkartensysteme</a:t>
            </a:r>
          </a:p>
          <a:p>
            <a:pPr lvl="1"/>
            <a:r>
              <a:rPr lang="de-DE" dirty="0"/>
              <a:t>Biometrische Systeme</a:t>
            </a:r>
          </a:p>
        </p:txBody>
      </p:sp>
      <p:sp>
        <p:nvSpPr>
          <p:cNvPr id="4" name="Foliennummernplatzhalter 3">
            <a:extLst>
              <a:ext uri="{FF2B5EF4-FFF2-40B4-BE49-F238E27FC236}">
                <a16:creationId xmlns:a16="http://schemas.microsoft.com/office/drawing/2014/main" id="{94031991-3542-C04A-B9B2-137CD7A4F3CE}"/>
              </a:ext>
            </a:extLst>
          </p:cNvPr>
          <p:cNvSpPr>
            <a:spLocks noGrp="1"/>
          </p:cNvSpPr>
          <p:nvPr>
            <p:ph type="sldNum" sz="quarter" idx="12"/>
          </p:nvPr>
        </p:nvSpPr>
        <p:spPr/>
        <p:txBody>
          <a:bodyPr/>
          <a:lstStyle/>
          <a:p>
            <a:fld id="{FC0CC166-4E39-43B8-AB91-BDD1C4C9E224}" type="slidenum">
              <a:rPr lang="de-DE" smtClean="0"/>
              <a:t>25</a:t>
            </a:fld>
            <a:endParaRPr lang="de-DE" dirty="0"/>
          </a:p>
        </p:txBody>
      </p:sp>
    </p:spTree>
    <p:extLst>
      <p:ext uri="{BB962C8B-B14F-4D97-AF65-F5344CB8AC3E}">
        <p14:creationId xmlns:p14="http://schemas.microsoft.com/office/powerpoint/2010/main" val="340247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95DA25-313D-3B4F-A49D-01C46E879145}"/>
              </a:ext>
            </a:extLst>
          </p:cNvPr>
          <p:cNvSpPr>
            <a:spLocks noGrp="1"/>
          </p:cNvSpPr>
          <p:nvPr>
            <p:ph type="title"/>
          </p:nvPr>
        </p:nvSpPr>
        <p:spPr/>
        <p:txBody>
          <a:bodyPr/>
          <a:lstStyle/>
          <a:p>
            <a:r>
              <a:rPr lang="de-DE" dirty="0"/>
              <a:t>Nicht-</a:t>
            </a:r>
            <a:r>
              <a:rPr lang="de-DE" dirty="0" err="1"/>
              <a:t>IuK</a:t>
            </a:r>
            <a:r>
              <a:rPr lang="de-DE" dirty="0"/>
              <a:t>-Technik</a:t>
            </a:r>
          </a:p>
        </p:txBody>
      </p:sp>
      <p:sp>
        <p:nvSpPr>
          <p:cNvPr id="3" name="Inhaltsplatzhalter 2">
            <a:extLst>
              <a:ext uri="{FF2B5EF4-FFF2-40B4-BE49-F238E27FC236}">
                <a16:creationId xmlns:a16="http://schemas.microsoft.com/office/drawing/2014/main" id="{D5550D6C-FEF7-AD47-9820-9909A382DFBA}"/>
              </a:ext>
            </a:extLst>
          </p:cNvPr>
          <p:cNvSpPr>
            <a:spLocks noGrp="1"/>
          </p:cNvSpPr>
          <p:nvPr>
            <p:ph idx="1"/>
          </p:nvPr>
        </p:nvSpPr>
        <p:spPr/>
        <p:txBody>
          <a:bodyPr/>
          <a:lstStyle/>
          <a:p>
            <a:r>
              <a:rPr lang="de-DE" dirty="0"/>
              <a:t>Standarddrucker nicht für umfassenden Druck- und Kuvertierdiensten geeignet </a:t>
            </a:r>
          </a:p>
          <a:p>
            <a:r>
              <a:rPr lang="de-DE" dirty="0"/>
              <a:t>Verwendung von </a:t>
            </a:r>
            <a:r>
              <a:rPr lang="de-DE" dirty="0">
                <a:solidFill>
                  <a:srgbClr val="C00000"/>
                </a:solidFill>
              </a:rPr>
              <a:t>Druckstraßen</a:t>
            </a:r>
            <a:r>
              <a:rPr lang="de-DE" dirty="0"/>
              <a:t> in großen Rechenzentren </a:t>
            </a:r>
          </a:p>
          <a:p>
            <a:pPr lvl="1"/>
            <a:r>
              <a:rPr lang="de-DE" dirty="0"/>
              <a:t>Automatisches Schneiden der Papierrollen </a:t>
            </a:r>
          </a:p>
          <a:p>
            <a:pPr lvl="1"/>
            <a:r>
              <a:rPr lang="de-DE" dirty="0"/>
              <a:t>Automatische Sortierung auf korrespondierende Stapel </a:t>
            </a:r>
          </a:p>
          <a:p>
            <a:r>
              <a:rPr lang="de-DE" dirty="0"/>
              <a:t>Output wird an </a:t>
            </a:r>
            <a:r>
              <a:rPr lang="de-DE" dirty="0">
                <a:solidFill>
                  <a:srgbClr val="C00000"/>
                </a:solidFill>
              </a:rPr>
              <a:t>Kuvertierstraße</a:t>
            </a:r>
            <a:r>
              <a:rPr lang="de-DE" dirty="0"/>
              <a:t> weitergeleitet</a:t>
            </a:r>
          </a:p>
          <a:p>
            <a:r>
              <a:rPr lang="de-DE" dirty="0">
                <a:solidFill>
                  <a:srgbClr val="C00000"/>
                </a:solidFill>
              </a:rPr>
              <a:t>Printmedien</a:t>
            </a:r>
            <a:r>
              <a:rPr lang="de-DE" dirty="0"/>
              <a:t> finden im </a:t>
            </a:r>
            <a:r>
              <a:rPr lang="de-DE" dirty="0">
                <a:solidFill>
                  <a:srgbClr val="C00000"/>
                </a:solidFill>
              </a:rPr>
              <a:t>Direktmarketing</a:t>
            </a:r>
            <a:r>
              <a:rPr lang="de-DE" dirty="0"/>
              <a:t> weiterhin Verwendung </a:t>
            </a:r>
          </a:p>
        </p:txBody>
      </p:sp>
      <p:sp>
        <p:nvSpPr>
          <p:cNvPr id="4" name="Foliennummernplatzhalter 3">
            <a:extLst>
              <a:ext uri="{FF2B5EF4-FFF2-40B4-BE49-F238E27FC236}">
                <a16:creationId xmlns:a16="http://schemas.microsoft.com/office/drawing/2014/main" id="{5C95043B-ACDF-1545-935C-D14B9E03844E}"/>
              </a:ext>
            </a:extLst>
          </p:cNvPr>
          <p:cNvSpPr>
            <a:spLocks noGrp="1"/>
          </p:cNvSpPr>
          <p:nvPr>
            <p:ph type="sldNum" sz="quarter" idx="12"/>
          </p:nvPr>
        </p:nvSpPr>
        <p:spPr/>
        <p:txBody>
          <a:bodyPr/>
          <a:lstStyle/>
          <a:p>
            <a:fld id="{FC0CC166-4E39-43B8-AB91-BDD1C4C9E224}" type="slidenum">
              <a:rPr lang="de-DE" smtClean="0"/>
              <a:t>26</a:t>
            </a:fld>
            <a:endParaRPr lang="de-DE" dirty="0"/>
          </a:p>
        </p:txBody>
      </p:sp>
    </p:spTree>
    <p:extLst>
      <p:ext uri="{BB962C8B-B14F-4D97-AF65-F5344CB8AC3E}">
        <p14:creationId xmlns:p14="http://schemas.microsoft.com/office/powerpoint/2010/main" val="2940556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2A6BC-EB68-BD46-9FF6-88A84D9C7B66}"/>
              </a:ext>
            </a:extLst>
          </p:cNvPr>
          <p:cNvSpPr>
            <a:spLocks noGrp="1"/>
          </p:cNvSpPr>
          <p:nvPr>
            <p:ph type="title"/>
          </p:nvPr>
        </p:nvSpPr>
        <p:spPr/>
        <p:txBody>
          <a:bodyPr/>
          <a:lstStyle/>
          <a:p>
            <a:r>
              <a:rPr lang="de-DE" dirty="0"/>
              <a:t>Nicht-</a:t>
            </a:r>
            <a:r>
              <a:rPr lang="de-DE" dirty="0" err="1"/>
              <a:t>IuK</a:t>
            </a:r>
            <a:r>
              <a:rPr lang="de-DE" dirty="0"/>
              <a:t>-Technik</a:t>
            </a:r>
          </a:p>
        </p:txBody>
      </p:sp>
      <p:sp>
        <p:nvSpPr>
          <p:cNvPr id="3" name="Inhaltsplatzhalter 2">
            <a:extLst>
              <a:ext uri="{FF2B5EF4-FFF2-40B4-BE49-F238E27FC236}">
                <a16:creationId xmlns:a16="http://schemas.microsoft.com/office/drawing/2014/main" id="{DAB9ADD5-A138-B049-9F04-5E3AFE8EEB03}"/>
              </a:ext>
            </a:extLst>
          </p:cNvPr>
          <p:cNvSpPr>
            <a:spLocks noGrp="1"/>
          </p:cNvSpPr>
          <p:nvPr>
            <p:ph idx="1"/>
          </p:nvPr>
        </p:nvSpPr>
        <p:spPr>
          <a:xfrm>
            <a:off x="1378800" y="2853730"/>
            <a:ext cx="9432000" cy="3690000"/>
          </a:xfrm>
        </p:spPr>
        <p:txBody>
          <a:bodyPr/>
          <a:lstStyle/>
          <a:p>
            <a:r>
              <a:rPr lang="de-DE" dirty="0"/>
              <a:t>Informationsfabriken ermöglichen Computerleistungen „aus der Steckdose“</a:t>
            </a:r>
          </a:p>
          <a:p>
            <a:pPr lvl="1"/>
            <a:r>
              <a:rPr lang="de-DE" dirty="0"/>
              <a:t>so wie Energieversorgungsunternehmen elektrische Energie zur Verfügung stellen </a:t>
            </a:r>
          </a:p>
          <a:p>
            <a:r>
              <a:rPr lang="de-DE" dirty="0">
                <a:solidFill>
                  <a:srgbClr val="C00000"/>
                </a:solidFill>
              </a:rPr>
              <a:t>Unternehmenseigene Einrichtungen</a:t>
            </a:r>
            <a:r>
              <a:rPr lang="de-DE" dirty="0"/>
              <a:t> zur Energieversorgung gebe es nur noch in Situationen </a:t>
            </a:r>
            <a:r>
              <a:rPr lang="de-DE" dirty="0">
                <a:solidFill>
                  <a:srgbClr val="C00000"/>
                </a:solidFill>
              </a:rPr>
              <a:t>spezifischer Bedürfnisse </a:t>
            </a:r>
            <a:r>
              <a:rPr lang="de-DE" dirty="0"/>
              <a:t>wie </a:t>
            </a:r>
          </a:p>
          <a:p>
            <a:pPr lvl="1"/>
            <a:r>
              <a:rPr lang="de-DE" dirty="0"/>
              <a:t>Unabhängigkeit</a:t>
            </a:r>
          </a:p>
          <a:p>
            <a:pPr lvl="1"/>
            <a:r>
              <a:rPr lang="de-DE" dirty="0"/>
              <a:t>Versorgungssicherheit</a:t>
            </a:r>
          </a:p>
          <a:p>
            <a:pPr lvl="1"/>
            <a:r>
              <a:rPr lang="de-DE" dirty="0"/>
              <a:t>Flexibilität</a:t>
            </a:r>
          </a:p>
          <a:p>
            <a:endParaRPr lang="de-DE" dirty="0"/>
          </a:p>
          <a:p>
            <a:endParaRPr lang="de-DE" dirty="0"/>
          </a:p>
        </p:txBody>
      </p:sp>
      <p:sp>
        <p:nvSpPr>
          <p:cNvPr id="4" name="Foliennummernplatzhalter 3">
            <a:extLst>
              <a:ext uri="{FF2B5EF4-FFF2-40B4-BE49-F238E27FC236}">
                <a16:creationId xmlns:a16="http://schemas.microsoft.com/office/drawing/2014/main" id="{5AD2537D-58C5-3B4F-8B36-0DEA5C591EB2}"/>
              </a:ext>
            </a:extLst>
          </p:cNvPr>
          <p:cNvSpPr>
            <a:spLocks noGrp="1"/>
          </p:cNvSpPr>
          <p:nvPr>
            <p:ph type="sldNum" sz="quarter" idx="12"/>
          </p:nvPr>
        </p:nvSpPr>
        <p:spPr/>
        <p:txBody>
          <a:bodyPr/>
          <a:lstStyle/>
          <a:p>
            <a:fld id="{FC0CC166-4E39-43B8-AB91-BDD1C4C9E224}" type="slidenum">
              <a:rPr lang="de-DE" smtClean="0"/>
              <a:t>27</a:t>
            </a:fld>
            <a:endParaRPr lang="de-DE" dirty="0"/>
          </a:p>
        </p:txBody>
      </p:sp>
      <p:sp>
        <p:nvSpPr>
          <p:cNvPr id="5" name="Rechteck: abgerundete Ecken 4">
            <a:extLst>
              <a:ext uri="{FF2B5EF4-FFF2-40B4-BE49-F238E27FC236}">
                <a16:creationId xmlns:a16="http://schemas.microsoft.com/office/drawing/2014/main" id="{3E83B170-673C-5643-AD9B-AD196F240757}"/>
              </a:ext>
            </a:extLst>
          </p:cNvPr>
          <p:cNvSpPr/>
          <p:nvPr/>
        </p:nvSpPr>
        <p:spPr>
          <a:xfrm>
            <a:off x="1378800" y="1413570"/>
            <a:ext cx="9517488" cy="12482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i="1" dirty="0">
                <a:cs typeface="Times New Roman" panose="02020603050405020304" pitchFamily="18" charset="0"/>
              </a:rPr>
              <a:t>Carr</a:t>
            </a:r>
            <a:r>
              <a:rPr lang="de-DE" sz="2400" dirty="0">
                <a:cs typeface="Times New Roman" panose="02020603050405020304" pitchFamily="18" charset="0"/>
              </a:rPr>
              <a:t> postulierte 2009 das Verschwinden unternehmensspezifischer Infrastrukturen, insbesondere der Technikinfrastruktur, womit andere Komponenten in Unternehmen teilweise oder ganz überflüssig werden</a:t>
            </a:r>
          </a:p>
        </p:txBody>
      </p:sp>
    </p:spTree>
    <p:extLst>
      <p:ext uri="{BB962C8B-B14F-4D97-AF65-F5344CB8AC3E}">
        <p14:creationId xmlns:p14="http://schemas.microsoft.com/office/powerpoint/2010/main" val="1480978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8CBAC-5C81-474E-89C1-4E5A372CEBA4}"/>
              </a:ext>
            </a:extLst>
          </p:cNvPr>
          <p:cNvSpPr>
            <a:spLocks noGrp="1"/>
          </p:cNvSpPr>
          <p:nvPr>
            <p:ph type="title"/>
          </p:nvPr>
        </p:nvSpPr>
        <p:spPr/>
        <p:txBody>
          <a:bodyPr/>
          <a:lstStyle/>
          <a:p>
            <a:r>
              <a:rPr lang="de-DE" dirty="0"/>
              <a:t>Nicht-</a:t>
            </a:r>
            <a:r>
              <a:rPr lang="de-DE" dirty="0" err="1"/>
              <a:t>IuK</a:t>
            </a:r>
            <a:r>
              <a:rPr lang="de-DE" dirty="0"/>
              <a:t>-Technik</a:t>
            </a:r>
          </a:p>
        </p:txBody>
      </p:sp>
      <p:sp>
        <p:nvSpPr>
          <p:cNvPr id="3" name="Inhaltsplatzhalter 2">
            <a:extLst>
              <a:ext uri="{FF2B5EF4-FFF2-40B4-BE49-F238E27FC236}">
                <a16:creationId xmlns:a16="http://schemas.microsoft.com/office/drawing/2014/main" id="{CB8C5990-BE36-8B49-840D-AB8B3A63C474}"/>
              </a:ext>
            </a:extLst>
          </p:cNvPr>
          <p:cNvSpPr>
            <a:spLocks noGrp="1"/>
          </p:cNvSpPr>
          <p:nvPr>
            <p:ph idx="1"/>
          </p:nvPr>
        </p:nvSpPr>
        <p:spPr>
          <a:xfrm>
            <a:off x="1378800" y="1845618"/>
            <a:ext cx="9432000" cy="459706"/>
          </a:xfrm>
        </p:spPr>
        <p:txBody>
          <a:bodyPr/>
          <a:lstStyle/>
          <a:p>
            <a:r>
              <a:rPr lang="de-DE" i="1" dirty="0"/>
              <a:t>Mark S. Lewis </a:t>
            </a:r>
            <a:r>
              <a:rPr lang="de-DE" dirty="0"/>
              <a:t>widerspricht mit dem Argument:</a:t>
            </a:r>
          </a:p>
        </p:txBody>
      </p:sp>
      <p:sp>
        <p:nvSpPr>
          <p:cNvPr id="4" name="Foliennummernplatzhalter 3">
            <a:extLst>
              <a:ext uri="{FF2B5EF4-FFF2-40B4-BE49-F238E27FC236}">
                <a16:creationId xmlns:a16="http://schemas.microsoft.com/office/drawing/2014/main" id="{D82072E4-5E00-3144-99B8-B6C2918DDE71}"/>
              </a:ext>
            </a:extLst>
          </p:cNvPr>
          <p:cNvSpPr>
            <a:spLocks noGrp="1"/>
          </p:cNvSpPr>
          <p:nvPr>
            <p:ph type="sldNum" sz="quarter" idx="12"/>
          </p:nvPr>
        </p:nvSpPr>
        <p:spPr/>
        <p:txBody>
          <a:bodyPr/>
          <a:lstStyle/>
          <a:p>
            <a:fld id="{FC0CC166-4E39-43B8-AB91-BDD1C4C9E224}" type="slidenum">
              <a:rPr lang="de-DE" smtClean="0"/>
              <a:t>28</a:t>
            </a:fld>
            <a:endParaRPr lang="de-DE" dirty="0"/>
          </a:p>
        </p:txBody>
      </p:sp>
      <p:sp>
        <p:nvSpPr>
          <p:cNvPr id="5" name="Rechteck: abgerundete Ecken 4">
            <a:extLst>
              <a:ext uri="{FF2B5EF4-FFF2-40B4-BE49-F238E27FC236}">
                <a16:creationId xmlns:a16="http://schemas.microsoft.com/office/drawing/2014/main" id="{78E85E8B-FB7A-6943-98CB-0121A064A853}"/>
              </a:ext>
            </a:extLst>
          </p:cNvPr>
          <p:cNvSpPr/>
          <p:nvPr/>
        </p:nvSpPr>
        <p:spPr>
          <a:xfrm>
            <a:off x="1378800" y="2377332"/>
            <a:ext cx="9517488" cy="216024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cs typeface="Times New Roman" panose="02020603050405020304" pitchFamily="18" charset="0"/>
              </a:rPr>
              <a:t>Nicht</a:t>
            </a:r>
            <a:r>
              <a:rPr lang="de-DE" sz="2400" dirty="0">
                <a:cs typeface="Times New Roman" panose="02020603050405020304" pitchFamily="18" charset="0"/>
              </a:rPr>
              <a:t> die </a:t>
            </a:r>
            <a:r>
              <a:rPr lang="de-DE" sz="2400" b="1" dirty="0">
                <a:cs typeface="Times New Roman" panose="02020603050405020304" pitchFamily="18" charset="0"/>
              </a:rPr>
              <a:t>Technik</a:t>
            </a:r>
            <a:r>
              <a:rPr lang="de-DE" sz="2400" dirty="0">
                <a:cs typeface="Times New Roman" panose="02020603050405020304" pitchFamily="18" charset="0"/>
              </a:rPr>
              <a:t> selbst bestimmt die Frage, ob Informationsinfra-strukturen selbst oder von externen Dienstleistern betrieben werden sondern die </a:t>
            </a:r>
            <a:r>
              <a:rPr lang="de-DE" sz="2400" b="1" dirty="0">
                <a:cs typeface="Times New Roman" panose="02020603050405020304" pitchFamily="18" charset="0"/>
              </a:rPr>
              <a:t>Art und Weise</a:t>
            </a:r>
            <a:r>
              <a:rPr lang="de-DE" sz="2400" dirty="0">
                <a:cs typeface="Times New Roman" panose="02020603050405020304" pitchFamily="18" charset="0"/>
              </a:rPr>
              <a:t>, wie die auf ihr basierenden Informations-systeme und -dienste zur Erlangung von Wettbewerbsvorteilen </a:t>
            </a:r>
            <a:r>
              <a:rPr lang="de-DE" sz="2400" b="1" dirty="0">
                <a:cs typeface="Times New Roman" panose="02020603050405020304" pitchFamily="18" charset="0"/>
              </a:rPr>
              <a:t>genutzt</a:t>
            </a:r>
            <a:r>
              <a:rPr lang="de-DE" sz="2400" dirty="0">
                <a:cs typeface="Times New Roman" panose="02020603050405020304" pitchFamily="18" charset="0"/>
              </a:rPr>
              <a:t> werden</a:t>
            </a:r>
          </a:p>
        </p:txBody>
      </p:sp>
      <p:sp>
        <p:nvSpPr>
          <p:cNvPr id="6" name="Inhaltsplatzhalter 2">
            <a:extLst>
              <a:ext uri="{FF2B5EF4-FFF2-40B4-BE49-F238E27FC236}">
                <a16:creationId xmlns:a16="http://schemas.microsoft.com/office/drawing/2014/main" id="{18251B3B-0403-5844-ACCC-BF2A0DFFC35A}"/>
              </a:ext>
            </a:extLst>
          </p:cNvPr>
          <p:cNvSpPr txBox="1">
            <a:spLocks/>
          </p:cNvSpPr>
          <p:nvPr/>
        </p:nvSpPr>
        <p:spPr>
          <a:xfrm>
            <a:off x="1378800" y="4753596"/>
            <a:ext cx="9432000" cy="849259"/>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Deshalb entscheiden sich einige Unternehmen, die Entwicklung und den Betrieb von Informationssystemen nicht auszulagern </a:t>
            </a:r>
          </a:p>
        </p:txBody>
      </p:sp>
    </p:spTree>
    <p:extLst>
      <p:ext uri="{BB962C8B-B14F-4D97-AF65-F5344CB8AC3E}">
        <p14:creationId xmlns:p14="http://schemas.microsoft.com/office/powerpoint/2010/main" val="2844534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3778A6-194D-2F44-8C5C-0A29A076F8C1}"/>
              </a:ext>
            </a:extLst>
          </p:cNvPr>
          <p:cNvSpPr>
            <a:spLocks noGrp="1"/>
          </p:cNvSpPr>
          <p:nvPr>
            <p:ph type="title"/>
          </p:nvPr>
        </p:nvSpPr>
        <p:spPr/>
        <p:txBody>
          <a:bodyPr/>
          <a:lstStyle/>
          <a:p>
            <a:r>
              <a:rPr lang="de-DE" dirty="0"/>
              <a:t>Beispiel „on-</a:t>
            </a:r>
            <a:r>
              <a:rPr lang="de-DE" dirty="0" err="1"/>
              <a:t>premises</a:t>
            </a:r>
            <a:r>
              <a:rPr lang="de-DE" dirty="0"/>
              <a:t>“ versus „on-</a:t>
            </a:r>
            <a:r>
              <a:rPr lang="de-DE" dirty="0" err="1"/>
              <a:t>demand</a:t>
            </a:r>
            <a:r>
              <a:rPr lang="de-DE" dirty="0"/>
              <a:t>“</a:t>
            </a:r>
          </a:p>
        </p:txBody>
      </p:sp>
      <p:sp>
        <p:nvSpPr>
          <p:cNvPr id="3" name="Inhaltsplatzhalter 2">
            <a:extLst>
              <a:ext uri="{FF2B5EF4-FFF2-40B4-BE49-F238E27FC236}">
                <a16:creationId xmlns:a16="http://schemas.microsoft.com/office/drawing/2014/main" id="{BE3E0B57-51A1-CD42-A155-B06484DA6367}"/>
              </a:ext>
            </a:extLst>
          </p:cNvPr>
          <p:cNvSpPr>
            <a:spLocks noGrp="1"/>
          </p:cNvSpPr>
          <p:nvPr>
            <p:ph idx="1"/>
          </p:nvPr>
        </p:nvSpPr>
        <p:spPr>
          <a:xfrm>
            <a:off x="1378800" y="2178000"/>
            <a:ext cx="9432000" cy="2547938"/>
          </a:xfrm>
        </p:spPr>
        <p:txBody>
          <a:bodyPr/>
          <a:lstStyle/>
          <a:p>
            <a:r>
              <a:rPr lang="de-DE" dirty="0"/>
              <a:t>SAP S/4HANA kann sowohl „on-</a:t>
            </a:r>
            <a:r>
              <a:rPr lang="de-DE" dirty="0" err="1"/>
              <a:t>premises</a:t>
            </a:r>
            <a:r>
              <a:rPr lang="de-DE" dirty="0"/>
              <a:t>“ als auch „on-</a:t>
            </a:r>
            <a:r>
              <a:rPr lang="de-DE" dirty="0" err="1"/>
              <a:t>demand</a:t>
            </a:r>
            <a:r>
              <a:rPr lang="de-DE" dirty="0"/>
              <a:t>“ genutzt werden</a:t>
            </a:r>
          </a:p>
          <a:p>
            <a:pPr lvl="1"/>
            <a:r>
              <a:rPr lang="de-DE" dirty="0"/>
              <a:t>Funktionsumfang ist identisch </a:t>
            </a:r>
          </a:p>
          <a:p>
            <a:r>
              <a:rPr lang="de-DE" dirty="0"/>
              <a:t>Bei Verwendung von „on-</a:t>
            </a:r>
            <a:r>
              <a:rPr lang="de-DE" dirty="0" err="1"/>
              <a:t>premises</a:t>
            </a:r>
            <a:r>
              <a:rPr lang="de-DE" dirty="0"/>
              <a:t>“ Möglichkeit, Abläufe zu verbessern bzw. Systeme anderer zu integrieren</a:t>
            </a:r>
          </a:p>
          <a:p>
            <a:r>
              <a:rPr lang="de-DE" dirty="0"/>
              <a:t>Effektivere und/oder effizientere Reaktion auf Kundenbedürfnisse</a:t>
            </a:r>
          </a:p>
          <a:p>
            <a:pPr marL="0" indent="0">
              <a:buNone/>
            </a:pPr>
            <a:endParaRPr lang="de-DE" dirty="0"/>
          </a:p>
        </p:txBody>
      </p:sp>
      <p:sp>
        <p:nvSpPr>
          <p:cNvPr id="4" name="Foliennummernplatzhalter 3">
            <a:extLst>
              <a:ext uri="{FF2B5EF4-FFF2-40B4-BE49-F238E27FC236}">
                <a16:creationId xmlns:a16="http://schemas.microsoft.com/office/drawing/2014/main" id="{69C53C19-3FC2-C748-9838-7874845CD892}"/>
              </a:ext>
            </a:extLst>
          </p:cNvPr>
          <p:cNvSpPr>
            <a:spLocks noGrp="1"/>
          </p:cNvSpPr>
          <p:nvPr>
            <p:ph type="sldNum" sz="quarter" idx="12"/>
          </p:nvPr>
        </p:nvSpPr>
        <p:spPr/>
        <p:txBody>
          <a:bodyPr/>
          <a:lstStyle/>
          <a:p>
            <a:fld id="{FC0CC166-4E39-43B8-AB91-BDD1C4C9E224}" type="slidenum">
              <a:rPr lang="de-DE" smtClean="0"/>
              <a:t>29</a:t>
            </a:fld>
            <a:endParaRPr lang="de-DE" dirty="0"/>
          </a:p>
        </p:txBody>
      </p:sp>
      <p:sp>
        <p:nvSpPr>
          <p:cNvPr id="5" name="Rechteck: abgerundete Ecken 4">
            <a:extLst>
              <a:ext uri="{FF2B5EF4-FFF2-40B4-BE49-F238E27FC236}">
                <a16:creationId xmlns:a16="http://schemas.microsoft.com/office/drawing/2014/main" id="{1D4174FA-4DEC-0548-AAF4-491452C922C9}"/>
              </a:ext>
            </a:extLst>
          </p:cNvPr>
          <p:cNvSpPr/>
          <p:nvPr/>
        </p:nvSpPr>
        <p:spPr>
          <a:xfrm>
            <a:off x="1378800" y="4653930"/>
            <a:ext cx="9517488" cy="129614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In diesem Fall kompensieren die aus der Nutzung standardisierter Unternehmenssoftware resultierenden Wettbewerbsvorteile die höheren Kosten einer eigenen technischen Informationsinfrastruktur</a:t>
            </a:r>
          </a:p>
        </p:txBody>
      </p:sp>
    </p:spTree>
    <p:extLst>
      <p:ext uri="{BB962C8B-B14F-4D97-AF65-F5344CB8AC3E}">
        <p14:creationId xmlns:p14="http://schemas.microsoft.com/office/powerpoint/2010/main" val="209588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6EB56F-07DE-4741-AE86-C467586EDAD6}"/>
              </a:ext>
            </a:extLst>
          </p:cNvPr>
          <p:cNvSpPr>
            <a:spLocks noGrp="1"/>
          </p:cNvSpPr>
          <p:nvPr>
            <p:ph type="title"/>
          </p:nvPr>
        </p:nvSpPr>
        <p:spPr/>
        <p:txBody>
          <a:bodyPr/>
          <a:lstStyle/>
          <a:p>
            <a:r>
              <a:rPr lang="de-DE" dirty="0"/>
              <a:t>Begriffsentstehung und Bedeutung</a:t>
            </a:r>
          </a:p>
        </p:txBody>
      </p:sp>
      <p:sp>
        <p:nvSpPr>
          <p:cNvPr id="3" name="Inhaltsplatzhalter 2">
            <a:extLst>
              <a:ext uri="{FF2B5EF4-FFF2-40B4-BE49-F238E27FC236}">
                <a16:creationId xmlns:a16="http://schemas.microsoft.com/office/drawing/2014/main" id="{BCBC8670-E15E-764B-8D1F-750B123C043C}"/>
              </a:ext>
            </a:extLst>
          </p:cNvPr>
          <p:cNvSpPr>
            <a:spLocks noGrp="1"/>
          </p:cNvSpPr>
          <p:nvPr>
            <p:ph idx="1"/>
          </p:nvPr>
        </p:nvSpPr>
        <p:spPr>
          <a:xfrm>
            <a:off x="1378800" y="1629594"/>
            <a:ext cx="9432000" cy="2016224"/>
          </a:xfrm>
        </p:spPr>
        <p:txBody>
          <a:bodyPr/>
          <a:lstStyle/>
          <a:p>
            <a:r>
              <a:rPr lang="de-DE" dirty="0"/>
              <a:t>Begriff der Infrastruktur ist für die Wirtschaftsinformatik relativ neu</a:t>
            </a:r>
          </a:p>
          <a:p>
            <a:r>
              <a:rPr lang="de-DE" dirty="0"/>
              <a:t>Stammt ursprünglich aus dem militärischen Bereich </a:t>
            </a:r>
          </a:p>
          <a:p>
            <a:r>
              <a:rPr lang="de-DE" dirty="0"/>
              <a:t>Seit 1960er Jahren Verwendung in den Wirtschafts- und Sozialwissenschaften</a:t>
            </a:r>
          </a:p>
          <a:p>
            <a:pPr lvl="1"/>
            <a:r>
              <a:rPr lang="de-DE" dirty="0"/>
              <a:t>Grundlage oder Unterbau der Tätigkeiten in einer Volkswirtschaft</a:t>
            </a:r>
          </a:p>
        </p:txBody>
      </p:sp>
      <p:sp>
        <p:nvSpPr>
          <p:cNvPr id="4" name="Foliennummernplatzhalter 3">
            <a:extLst>
              <a:ext uri="{FF2B5EF4-FFF2-40B4-BE49-F238E27FC236}">
                <a16:creationId xmlns:a16="http://schemas.microsoft.com/office/drawing/2014/main" id="{E643FB17-409A-3C4B-B017-E69156D8E7B0}"/>
              </a:ext>
            </a:extLst>
          </p:cNvPr>
          <p:cNvSpPr>
            <a:spLocks noGrp="1"/>
          </p:cNvSpPr>
          <p:nvPr>
            <p:ph type="sldNum" sz="quarter" idx="12"/>
          </p:nvPr>
        </p:nvSpPr>
        <p:spPr/>
        <p:txBody>
          <a:bodyPr/>
          <a:lstStyle/>
          <a:p>
            <a:fld id="{FC0CC166-4E39-43B8-AB91-BDD1C4C9E224}" type="slidenum">
              <a:rPr lang="de-DE" smtClean="0"/>
              <a:t>3</a:t>
            </a:fld>
            <a:endParaRPr lang="de-DE" dirty="0"/>
          </a:p>
        </p:txBody>
      </p:sp>
      <p:sp>
        <p:nvSpPr>
          <p:cNvPr id="6" name="Rechteck: abgerundete Ecken 4">
            <a:extLst>
              <a:ext uri="{FF2B5EF4-FFF2-40B4-BE49-F238E27FC236}">
                <a16:creationId xmlns:a16="http://schemas.microsoft.com/office/drawing/2014/main" id="{790CB462-4C95-C24D-91F7-582C55DE8C7C}"/>
              </a:ext>
            </a:extLst>
          </p:cNvPr>
          <p:cNvSpPr/>
          <p:nvPr/>
        </p:nvSpPr>
        <p:spPr>
          <a:xfrm>
            <a:off x="1378800" y="3789834"/>
            <a:ext cx="9517488" cy="151216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i="1" dirty="0" err="1">
                <a:ea typeface="Times New Roman" panose="02020603050405020304" pitchFamily="18" charset="0"/>
                <a:cs typeface="Times New Roman" panose="02020603050405020304" pitchFamily="18" charset="0"/>
              </a:rPr>
              <a:t>Joachimsen</a:t>
            </a:r>
            <a:r>
              <a:rPr lang="de-DE" sz="2400" dirty="0">
                <a:ea typeface="Times New Roman" panose="02020603050405020304" pitchFamily="18" charset="0"/>
                <a:cs typeface="Times New Roman" panose="02020603050405020304" pitchFamily="18" charset="0"/>
              </a:rPr>
              <a:t> </a:t>
            </a:r>
            <a:r>
              <a:rPr lang="de-DE" sz="2400" dirty="0">
                <a:effectLst/>
                <a:ea typeface="Times New Roman" panose="02020603050405020304" pitchFamily="18" charset="0"/>
                <a:cs typeface="Times New Roman" panose="02020603050405020304" pitchFamily="18" charset="0"/>
              </a:rPr>
              <a:t>definiert Infrastruktur als Gesamtheit der </a:t>
            </a:r>
            <a:r>
              <a:rPr lang="de-DE" sz="2400" b="1" dirty="0">
                <a:effectLst/>
                <a:ea typeface="Times New Roman" panose="02020603050405020304" pitchFamily="18" charset="0"/>
                <a:cs typeface="Times New Roman" panose="02020603050405020304" pitchFamily="18" charset="0"/>
              </a:rPr>
              <a:t>materiellen</a:t>
            </a:r>
            <a:r>
              <a:rPr lang="de-DE" sz="2400" dirty="0">
                <a:effectLst/>
                <a:ea typeface="Times New Roman" panose="02020603050405020304" pitchFamily="18" charset="0"/>
                <a:cs typeface="Times New Roman" panose="02020603050405020304" pitchFamily="18" charset="0"/>
              </a:rPr>
              <a:t>, </a:t>
            </a:r>
            <a:r>
              <a:rPr lang="de-DE" sz="2400" b="1" dirty="0">
                <a:effectLst/>
                <a:ea typeface="Times New Roman" panose="02020603050405020304" pitchFamily="18" charset="0"/>
                <a:cs typeface="Times New Roman" panose="02020603050405020304" pitchFamily="18" charset="0"/>
              </a:rPr>
              <a:t>institutionellen</a:t>
            </a:r>
            <a:r>
              <a:rPr lang="de-DE" sz="2400" dirty="0">
                <a:effectLst/>
                <a:ea typeface="Times New Roman" panose="02020603050405020304" pitchFamily="18" charset="0"/>
                <a:cs typeface="Times New Roman" panose="02020603050405020304" pitchFamily="18" charset="0"/>
              </a:rPr>
              <a:t> und </a:t>
            </a:r>
            <a:r>
              <a:rPr lang="de-DE" sz="2400" b="1" dirty="0">
                <a:effectLst/>
                <a:ea typeface="Times New Roman" panose="02020603050405020304" pitchFamily="18" charset="0"/>
                <a:cs typeface="Times New Roman" panose="02020603050405020304" pitchFamily="18" charset="0"/>
              </a:rPr>
              <a:t>personellen Grundlagen </a:t>
            </a:r>
            <a:r>
              <a:rPr lang="de-DE" sz="2400" dirty="0">
                <a:effectLst/>
                <a:ea typeface="Times New Roman" panose="02020603050405020304" pitchFamily="18" charset="0"/>
                <a:cs typeface="Times New Roman" panose="02020603050405020304" pitchFamily="18" charset="0"/>
              </a:rPr>
              <a:t>einer Volkswirtschaft, die dazu beitragen, eine hohe Integration und ein hohes Niveau der Wirtschaftsaktivitäten zu ermöglichen</a:t>
            </a:r>
            <a:r>
              <a:rPr lang="de-DE" sz="2400" dirty="0">
                <a:effectLst/>
              </a:rPr>
              <a:t> </a:t>
            </a:r>
            <a:endParaRPr lang="de-DE" sz="2400" dirty="0">
              <a:cs typeface="Times New Roman" panose="02020603050405020304" pitchFamily="18" charset="0"/>
            </a:endParaRPr>
          </a:p>
        </p:txBody>
      </p:sp>
      <p:sp>
        <p:nvSpPr>
          <p:cNvPr id="7" name="Inhaltsplatzhalter 2">
            <a:extLst>
              <a:ext uri="{FF2B5EF4-FFF2-40B4-BE49-F238E27FC236}">
                <a16:creationId xmlns:a16="http://schemas.microsoft.com/office/drawing/2014/main" id="{54C4FE61-9F8F-7444-91F3-61B8B86332CE}"/>
              </a:ext>
            </a:extLst>
          </p:cNvPr>
          <p:cNvSpPr txBox="1">
            <a:spLocks/>
          </p:cNvSpPr>
          <p:nvPr/>
        </p:nvSpPr>
        <p:spPr>
          <a:xfrm>
            <a:off x="1381587" y="5446018"/>
            <a:ext cx="9432000" cy="720080"/>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Wird heute durch den Faktor der sozialen Infrastruktur ergänzt</a:t>
            </a:r>
          </a:p>
        </p:txBody>
      </p:sp>
    </p:spTree>
    <p:extLst>
      <p:ext uri="{BB962C8B-B14F-4D97-AF65-F5344CB8AC3E}">
        <p14:creationId xmlns:p14="http://schemas.microsoft.com/office/powerpoint/2010/main" val="2598086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5E7D2-915A-424E-AE45-A7F737057D30}"/>
              </a:ext>
            </a:extLst>
          </p:cNvPr>
          <p:cNvSpPr>
            <a:spLocks noGrp="1"/>
          </p:cNvSpPr>
          <p:nvPr>
            <p:ph type="title"/>
          </p:nvPr>
        </p:nvSpPr>
        <p:spPr/>
        <p:txBody>
          <a:bodyPr/>
          <a:lstStyle/>
          <a:p>
            <a:r>
              <a:rPr lang="de-DE" dirty="0"/>
              <a:t>Nicht-</a:t>
            </a:r>
            <a:r>
              <a:rPr lang="de-DE" dirty="0" err="1"/>
              <a:t>IuK</a:t>
            </a:r>
            <a:r>
              <a:rPr lang="de-DE" dirty="0"/>
              <a:t>-Technik</a:t>
            </a:r>
          </a:p>
        </p:txBody>
      </p:sp>
      <p:sp>
        <p:nvSpPr>
          <p:cNvPr id="3" name="Inhaltsplatzhalter 2">
            <a:extLst>
              <a:ext uri="{FF2B5EF4-FFF2-40B4-BE49-F238E27FC236}">
                <a16:creationId xmlns:a16="http://schemas.microsoft.com/office/drawing/2014/main" id="{68C8C611-A459-0340-ADAC-DC1C4F608C32}"/>
              </a:ext>
            </a:extLst>
          </p:cNvPr>
          <p:cNvSpPr>
            <a:spLocks noGrp="1"/>
          </p:cNvSpPr>
          <p:nvPr>
            <p:ph idx="1"/>
          </p:nvPr>
        </p:nvSpPr>
        <p:spPr>
          <a:xfrm>
            <a:off x="1378800" y="3825291"/>
            <a:ext cx="9432000" cy="900647"/>
          </a:xfrm>
        </p:spPr>
        <p:txBody>
          <a:bodyPr/>
          <a:lstStyle/>
          <a:p>
            <a:r>
              <a:rPr lang="de-DE" dirty="0"/>
              <a:t>Standardsoftware ermöglicht große Vielfalt unterschiedlicher Nutzungsmöglichkeiten</a:t>
            </a:r>
          </a:p>
        </p:txBody>
      </p:sp>
      <p:sp>
        <p:nvSpPr>
          <p:cNvPr id="4" name="Foliennummernplatzhalter 3">
            <a:extLst>
              <a:ext uri="{FF2B5EF4-FFF2-40B4-BE49-F238E27FC236}">
                <a16:creationId xmlns:a16="http://schemas.microsoft.com/office/drawing/2014/main" id="{53A024C1-11E5-0D4E-8998-91408D57CC8D}"/>
              </a:ext>
            </a:extLst>
          </p:cNvPr>
          <p:cNvSpPr>
            <a:spLocks noGrp="1"/>
          </p:cNvSpPr>
          <p:nvPr>
            <p:ph type="sldNum" sz="quarter" idx="12"/>
          </p:nvPr>
        </p:nvSpPr>
        <p:spPr/>
        <p:txBody>
          <a:bodyPr/>
          <a:lstStyle/>
          <a:p>
            <a:fld id="{FC0CC166-4E39-43B8-AB91-BDD1C4C9E224}" type="slidenum">
              <a:rPr lang="de-DE" smtClean="0"/>
              <a:t>30</a:t>
            </a:fld>
            <a:endParaRPr lang="de-DE" dirty="0"/>
          </a:p>
        </p:txBody>
      </p:sp>
      <p:sp>
        <p:nvSpPr>
          <p:cNvPr id="5" name="Rechteck: abgerundete Ecken 4">
            <a:extLst>
              <a:ext uri="{FF2B5EF4-FFF2-40B4-BE49-F238E27FC236}">
                <a16:creationId xmlns:a16="http://schemas.microsoft.com/office/drawing/2014/main" id="{A993C0A9-892E-974F-A3E0-A4EE05083B12}"/>
              </a:ext>
            </a:extLst>
          </p:cNvPr>
          <p:cNvSpPr/>
          <p:nvPr/>
        </p:nvSpPr>
        <p:spPr>
          <a:xfrm>
            <a:off x="1378800" y="2385131"/>
            <a:ext cx="9517488" cy="129614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Funktionale Variation von materiellen oder immateriellen Dingen in einem Umgebungskontext als Angebots- oder Nutzungscharakter bezeichnet wird (engl. </a:t>
            </a:r>
            <a:r>
              <a:rPr lang="de-DE" sz="2400" dirty="0" err="1">
                <a:cs typeface="Times New Roman" panose="02020603050405020304" pitchFamily="18" charset="0"/>
              </a:rPr>
              <a:t>affordances</a:t>
            </a:r>
            <a:r>
              <a:rPr lang="de-DE" sz="2400" dirty="0">
                <a:cs typeface="Times New Roman" panose="02020603050405020304" pitchFamily="18" charset="0"/>
              </a:rPr>
              <a:t>)</a:t>
            </a:r>
          </a:p>
        </p:txBody>
      </p:sp>
    </p:spTree>
    <p:extLst>
      <p:ext uri="{BB962C8B-B14F-4D97-AF65-F5344CB8AC3E}">
        <p14:creationId xmlns:p14="http://schemas.microsoft.com/office/powerpoint/2010/main" val="1843060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F3B43-D977-3248-A1AD-47FB846B9AF6}"/>
              </a:ext>
            </a:extLst>
          </p:cNvPr>
          <p:cNvSpPr>
            <a:spLocks noGrp="1"/>
          </p:cNvSpPr>
          <p:nvPr>
            <p:ph type="title"/>
          </p:nvPr>
        </p:nvSpPr>
        <p:spPr/>
        <p:txBody>
          <a:bodyPr/>
          <a:lstStyle/>
          <a:p>
            <a:r>
              <a:rPr lang="de-DE" dirty="0"/>
              <a:t>Beispiel „</a:t>
            </a:r>
            <a:r>
              <a:rPr lang="de-DE" dirty="0" err="1"/>
              <a:t>affordances</a:t>
            </a:r>
            <a:r>
              <a:rPr lang="de-DE" dirty="0"/>
              <a:t>“</a:t>
            </a:r>
          </a:p>
        </p:txBody>
      </p:sp>
      <p:sp>
        <p:nvSpPr>
          <p:cNvPr id="3" name="Inhaltsplatzhalter 2">
            <a:extLst>
              <a:ext uri="{FF2B5EF4-FFF2-40B4-BE49-F238E27FC236}">
                <a16:creationId xmlns:a16="http://schemas.microsoft.com/office/drawing/2014/main" id="{1A96DE32-A4F9-D942-A330-0AC5ED0636CB}"/>
              </a:ext>
            </a:extLst>
          </p:cNvPr>
          <p:cNvSpPr>
            <a:spLocks noGrp="1"/>
          </p:cNvSpPr>
          <p:nvPr>
            <p:ph idx="1"/>
          </p:nvPr>
        </p:nvSpPr>
        <p:spPr>
          <a:xfrm>
            <a:off x="1378800" y="2466032"/>
            <a:ext cx="9432000" cy="2259906"/>
          </a:xfrm>
        </p:spPr>
        <p:txBody>
          <a:bodyPr/>
          <a:lstStyle/>
          <a:p>
            <a:r>
              <a:rPr lang="de-DE" dirty="0"/>
              <a:t>Ein Stuhl hat für Menschen zwei Nutzungseigenschaften</a:t>
            </a:r>
          </a:p>
          <a:p>
            <a:pPr lvl="1"/>
            <a:r>
              <a:rPr lang="de-DE" sz="2200" dirty="0"/>
              <a:t>Sitzen </a:t>
            </a:r>
          </a:p>
          <a:p>
            <a:pPr lvl="1"/>
            <a:r>
              <a:rPr lang="de-DE" sz="2200" dirty="0"/>
              <a:t>Hinaufsteigen </a:t>
            </a:r>
          </a:p>
          <a:p>
            <a:r>
              <a:rPr lang="de-DE" dirty="0"/>
              <a:t>Soziale Medien können zur </a:t>
            </a:r>
            <a:r>
              <a:rPr lang="de-DE" dirty="0">
                <a:solidFill>
                  <a:srgbClr val="C00000"/>
                </a:solidFill>
              </a:rPr>
              <a:t>Information</a:t>
            </a:r>
            <a:r>
              <a:rPr lang="de-DE" dirty="0"/>
              <a:t> oder </a:t>
            </a:r>
            <a:r>
              <a:rPr lang="de-DE" dirty="0">
                <a:solidFill>
                  <a:srgbClr val="C00000"/>
                </a:solidFill>
              </a:rPr>
              <a:t>Desinformation</a:t>
            </a:r>
            <a:r>
              <a:rPr lang="de-DE" dirty="0"/>
              <a:t> von Menschen verwendet werden</a:t>
            </a:r>
          </a:p>
        </p:txBody>
      </p:sp>
      <p:sp>
        <p:nvSpPr>
          <p:cNvPr id="4" name="Foliennummernplatzhalter 3">
            <a:extLst>
              <a:ext uri="{FF2B5EF4-FFF2-40B4-BE49-F238E27FC236}">
                <a16:creationId xmlns:a16="http://schemas.microsoft.com/office/drawing/2014/main" id="{187658DF-4C07-724D-A7EC-700F47AA2051}"/>
              </a:ext>
            </a:extLst>
          </p:cNvPr>
          <p:cNvSpPr>
            <a:spLocks noGrp="1"/>
          </p:cNvSpPr>
          <p:nvPr>
            <p:ph type="sldNum" sz="quarter" idx="12"/>
          </p:nvPr>
        </p:nvSpPr>
        <p:spPr/>
        <p:txBody>
          <a:bodyPr/>
          <a:lstStyle/>
          <a:p>
            <a:fld id="{FC0CC166-4E39-43B8-AB91-BDD1C4C9E224}" type="slidenum">
              <a:rPr lang="de-DE" smtClean="0"/>
              <a:t>31</a:t>
            </a:fld>
            <a:endParaRPr lang="de-DE" dirty="0"/>
          </a:p>
        </p:txBody>
      </p:sp>
    </p:spTree>
    <p:extLst>
      <p:ext uri="{BB962C8B-B14F-4D97-AF65-F5344CB8AC3E}">
        <p14:creationId xmlns:p14="http://schemas.microsoft.com/office/powerpoint/2010/main" val="2274141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CF65F1-B897-CB4A-8B12-2EEF101F8950}"/>
              </a:ext>
            </a:extLst>
          </p:cNvPr>
          <p:cNvSpPr>
            <a:spLocks noGrp="1"/>
          </p:cNvSpPr>
          <p:nvPr>
            <p:ph type="title"/>
          </p:nvPr>
        </p:nvSpPr>
        <p:spPr/>
        <p:txBody>
          <a:bodyPr/>
          <a:lstStyle/>
          <a:p>
            <a:r>
              <a:rPr lang="de-DE" dirty="0"/>
              <a:t>Nicht-</a:t>
            </a:r>
            <a:r>
              <a:rPr lang="de-DE" dirty="0" err="1"/>
              <a:t>IuK</a:t>
            </a:r>
            <a:r>
              <a:rPr lang="de-DE" dirty="0"/>
              <a:t>-Technik</a:t>
            </a:r>
          </a:p>
        </p:txBody>
      </p:sp>
      <p:sp>
        <p:nvSpPr>
          <p:cNvPr id="3" name="Inhaltsplatzhalter 2">
            <a:extLst>
              <a:ext uri="{FF2B5EF4-FFF2-40B4-BE49-F238E27FC236}">
                <a16:creationId xmlns:a16="http://schemas.microsoft.com/office/drawing/2014/main" id="{75FE4165-89C9-0A40-9504-BB395F532938}"/>
              </a:ext>
            </a:extLst>
          </p:cNvPr>
          <p:cNvSpPr>
            <a:spLocks noGrp="1"/>
          </p:cNvSpPr>
          <p:nvPr>
            <p:ph idx="1"/>
          </p:nvPr>
        </p:nvSpPr>
        <p:spPr>
          <a:xfrm>
            <a:off x="1378800" y="1485578"/>
            <a:ext cx="9432000" cy="1827858"/>
          </a:xfrm>
        </p:spPr>
        <p:txBody>
          <a:bodyPr/>
          <a:lstStyle/>
          <a:p>
            <a:r>
              <a:rPr lang="de-DE" dirty="0"/>
              <a:t>Cloud-Computing hat die Informationsinfrastruktur wesentlich verändert </a:t>
            </a:r>
          </a:p>
          <a:p>
            <a:r>
              <a:rPr lang="de-DE" dirty="0"/>
              <a:t>Viele Aufgaben in internen Rechenzentren werden durch IAAS ersetzt </a:t>
            </a:r>
          </a:p>
          <a:p>
            <a:pPr lvl="1"/>
            <a:r>
              <a:rPr lang="de-DE" dirty="0"/>
              <a:t>Infrastructure </a:t>
            </a:r>
            <a:r>
              <a:rPr lang="de-DE" dirty="0" err="1"/>
              <a:t>as</a:t>
            </a:r>
            <a:r>
              <a:rPr lang="de-DE" dirty="0"/>
              <a:t> a </a:t>
            </a:r>
            <a:r>
              <a:rPr lang="de-DE" dirty="0" err="1"/>
              <a:t>service</a:t>
            </a:r>
            <a:endParaRPr lang="de-DE" dirty="0"/>
          </a:p>
          <a:p>
            <a:endParaRPr lang="de-DE" dirty="0"/>
          </a:p>
        </p:txBody>
      </p:sp>
      <p:sp>
        <p:nvSpPr>
          <p:cNvPr id="4" name="Foliennummernplatzhalter 3">
            <a:extLst>
              <a:ext uri="{FF2B5EF4-FFF2-40B4-BE49-F238E27FC236}">
                <a16:creationId xmlns:a16="http://schemas.microsoft.com/office/drawing/2014/main" id="{1D9A42E5-2F17-0B43-A56D-A42F2BBF68E0}"/>
              </a:ext>
            </a:extLst>
          </p:cNvPr>
          <p:cNvSpPr>
            <a:spLocks noGrp="1"/>
          </p:cNvSpPr>
          <p:nvPr>
            <p:ph type="sldNum" sz="quarter" idx="12"/>
          </p:nvPr>
        </p:nvSpPr>
        <p:spPr/>
        <p:txBody>
          <a:bodyPr/>
          <a:lstStyle/>
          <a:p>
            <a:fld id="{FC0CC166-4E39-43B8-AB91-BDD1C4C9E224}" type="slidenum">
              <a:rPr lang="de-DE" smtClean="0"/>
              <a:t>32</a:t>
            </a:fld>
            <a:endParaRPr lang="de-DE" dirty="0"/>
          </a:p>
        </p:txBody>
      </p:sp>
      <p:pic>
        <p:nvPicPr>
          <p:cNvPr id="6" name="Grafik 5">
            <a:extLst>
              <a:ext uri="{FF2B5EF4-FFF2-40B4-BE49-F238E27FC236}">
                <a16:creationId xmlns:a16="http://schemas.microsoft.com/office/drawing/2014/main" id="{B6D1E373-3553-CC4C-B385-819B7DC81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954" y="2997222"/>
            <a:ext cx="7378033" cy="3478532"/>
          </a:xfrm>
          <a:prstGeom prst="rect">
            <a:avLst/>
          </a:prstGeom>
        </p:spPr>
      </p:pic>
    </p:spTree>
    <p:extLst>
      <p:ext uri="{BB962C8B-B14F-4D97-AF65-F5344CB8AC3E}">
        <p14:creationId xmlns:p14="http://schemas.microsoft.com/office/powerpoint/2010/main" val="2382104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A6CEC-A1E5-BD4B-B509-99573B1D3306}"/>
              </a:ext>
            </a:extLst>
          </p:cNvPr>
          <p:cNvSpPr>
            <a:spLocks noGrp="1"/>
          </p:cNvSpPr>
          <p:nvPr>
            <p:ph type="title"/>
          </p:nvPr>
        </p:nvSpPr>
        <p:spPr/>
        <p:txBody>
          <a:bodyPr/>
          <a:lstStyle/>
          <a:p>
            <a:r>
              <a:rPr lang="de-DE" dirty="0"/>
              <a:t>Personelle Infrastruktur</a:t>
            </a:r>
          </a:p>
        </p:txBody>
      </p:sp>
      <p:sp>
        <p:nvSpPr>
          <p:cNvPr id="3" name="Inhaltsplatzhalter 2">
            <a:extLst>
              <a:ext uri="{FF2B5EF4-FFF2-40B4-BE49-F238E27FC236}">
                <a16:creationId xmlns:a16="http://schemas.microsoft.com/office/drawing/2014/main" id="{96C64DEC-B147-F740-84E5-FC2D6A6524BE}"/>
              </a:ext>
            </a:extLst>
          </p:cNvPr>
          <p:cNvSpPr>
            <a:spLocks noGrp="1"/>
          </p:cNvSpPr>
          <p:nvPr>
            <p:ph idx="1"/>
          </p:nvPr>
        </p:nvSpPr>
        <p:spPr>
          <a:xfrm>
            <a:off x="1378800" y="3029441"/>
            <a:ext cx="9432000" cy="3496697"/>
          </a:xfrm>
        </p:spPr>
        <p:txBody>
          <a:bodyPr/>
          <a:lstStyle/>
          <a:p>
            <a:r>
              <a:rPr lang="de-DE" dirty="0"/>
              <a:t>Mögliche Systematik mit Orientierung an der Intensität des Bezugs zur Informationstechnik </a:t>
            </a:r>
          </a:p>
          <a:p>
            <a:pPr lvl="1"/>
            <a:r>
              <a:rPr lang="de-DE" dirty="0"/>
              <a:t>Kernberufe </a:t>
            </a:r>
          </a:p>
          <a:p>
            <a:pPr lvl="2"/>
            <a:r>
              <a:rPr lang="de-DE" dirty="0"/>
              <a:t>Einbezug von Personen, die sich ausschließlich mit der Entwicklung und Betrieb von </a:t>
            </a:r>
            <a:r>
              <a:rPr lang="de-DE" dirty="0" err="1"/>
              <a:t>IuK</a:t>
            </a:r>
            <a:r>
              <a:rPr lang="de-DE" dirty="0"/>
              <a:t>-Technik beschäftigen </a:t>
            </a:r>
          </a:p>
          <a:p>
            <a:pPr lvl="1"/>
            <a:r>
              <a:rPr lang="de-DE" dirty="0"/>
              <a:t>Mischberufe</a:t>
            </a:r>
          </a:p>
          <a:p>
            <a:pPr lvl="2"/>
            <a:r>
              <a:rPr lang="de-DE" dirty="0"/>
              <a:t>Betrachtung einer Kombination aus Technik und Anwendung </a:t>
            </a:r>
          </a:p>
          <a:p>
            <a:pPr lvl="1"/>
            <a:r>
              <a:rPr lang="de-DE" dirty="0"/>
              <a:t>Randberufe</a:t>
            </a:r>
          </a:p>
          <a:p>
            <a:pPr lvl="2"/>
            <a:r>
              <a:rPr lang="de-DE" dirty="0"/>
              <a:t>Anwendung von </a:t>
            </a:r>
            <a:r>
              <a:rPr lang="de-DE" dirty="0" err="1"/>
              <a:t>IuK</a:t>
            </a:r>
            <a:r>
              <a:rPr lang="de-DE" dirty="0"/>
              <a:t>-Technik</a:t>
            </a:r>
          </a:p>
        </p:txBody>
      </p:sp>
      <p:sp>
        <p:nvSpPr>
          <p:cNvPr id="4" name="Foliennummernplatzhalter 3">
            <a:extLst>
              <a:ext uri="{FF2B5EF4-FFF2-40B4-BE49-F238E27FC236}">
                <a16:creationId xmlns:a16="http://schemas.microsoft.com/office/drawing/2014/main" id="{F719E416-5D25-0545-B84F-3602BC17A6A2}"/>
              </a:ext>
            </a:extLst>
          </p:cNvPr>
          <p:cNvSpPr>
            <a:spLocks noGrp="1"/>
          </p:cNvSpPr>
          <p:nvPr>
            <p:ph type="sldNum" sz="quarter" idx="12"/>
          </p:nvPr>
        </p:nvSpPr>
        <p:spPr/>
        <p:txBody>
          <a:bodyPr/>
          <a:lstStyle/>
          <a:p>
            <a:fld id="{FC0CC166-4E39-43B8-AB91-BDD1C4C9E224}" type="slidenum">
              <a:rPr lang="de-DE" smtClean="0"/>
              <a:t>33</a:t>
            </a:fld>
            <a:endParaRPr lang="de-DE" dirty="0"/>
          </a:p>
        </p:txBody>
      </p:sp>
      <p:sp>
        <p:nvSpPr>
          <p:cNvPr id="5" name="Rechteck: abgerundete Ecken 4">
            <a:extLst>
              <a:ext uri="{FF2B5EF4-FFF2-40B4-BE49-F238E27FC236}">
                <a16:creationId xmlns:a16="http://schemas.microsoft.com/office/drawing/2014/main" id="{9D47B09A-C6A3-444A-9BE5-9F1A4F622946}"/>
              </a:ext>
            </a:extLst>
          </p:cNvPr>
          <p:cNvSpPr/>
          <p:nvPr/>
        </p:nvSpPr>
        <p:spPr>
          <a:xfrm>
            <a:off x="1378800" y="1413570"/>
            <a:ext cx="9517488" cy="147671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Diese Strukturkomponente findet ihren Ausdruck in der Anzahl, im Wissen und Können sowie den Fähigkeiten und Fertigkeiten aller an der betrieb-</a:t>
            </a:r>
            <a:r>
              <a:rPr lang="de-DE" sz="2400" dirty="0" err="1">
                <a:cs typeface="Times New Roman" panose="02020603050405020304" pitchFamily="18" charset="0"/>
              </a:rPr>
              <a:t>lichen</a:t>
            </a:r>
            <a:r>
              <a:rPr lang="de-DE" sz="2400" dirty="0">
                <a:cs typeface="Times New Roman" panose="02020603050405020304" pitchFamily="18" charset="0"/>
              </a:rPr>
              <a:t> Informationsproduktion, -verteilung und -nutzung beteiligten </a:t>
            </a:r>
            <a:r>
              <a:rPr lang="de-DE" sz="2400" b="1" dirty="0">
                <a:cs typeface="Times New Roman" panose="02020603050405020304" pitchFamily="18" charset="0"/>
              </a:rPr>
              <a:t>Personen</a:t>
            </a:r>
          </a:p>
        </p:txBody>
      </p:sp>
    </p:spTree>
    <p:extLst>
      <p:ext uri="{BB962C8B-B14F-4D97-AF65-F5344CB8AC3E}">
        <p14:creationId xmlns:p14="http://schemas.microsoft.com/office/powerpoint/2010/main" val="3122640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4FE7A0-8BBA-7348-A772-80C83FF2D487}"/>
              </a:ext>
            </a:extLst>
          </p:cNvPr>
          <p:cNvSpPr>
            <a:spLocks noGrp="1"/>
          </p:cNvSpPr>
          <p:nvPr>
            <p:ph type="title"/>
          </p:nvPr>
        </p:nvSpPr>
        <p:spPr/>
        <p:txBody>
          <a:bodyPr/>
          <a:lstStyle/>
          <a:p>
            <a:r>
              <a:rPr lang="de-DE" dirty="0"/>
              <a:t>Personelle Infrastruktur</a:t>
            </a:r>
          </a:p>
        </p:txBody>
      </p:sp>
      <p:sp>
        <p:nvSpPr>
          <p:cNvPr id="3" name="Inhaltsplatzhalter 2">
            <a:extLst>
              <a:ext uri="{FF2B5EF4-FFF2-40B4-BE49-F238E27FC236}">
                <a16:creationId xmlns:a16="http://schemas.microsoft.com/office/drawing/2014/main" id="{F620FC8E-0557-A04E-82BC-206D08B2EE97}"/>
              </a:ext>
            </a:extLst>
          </p:cNvPr>
          <p:cNvSpPr>
            <a:spLocks noGrp="1"/>
          </p:cNvSpPr>
          <p:nvPr>
            <p:ph idx="1"/>
          </p:nvPr>
        </p:nvSpPr>
        <p:spPr>
          <a:xfrm>
            <a:off x="1378800" y="1773610"/>
            <a:ext cx="9432000" cy="4316443"/>
          </a:xfrm>
        </p:spPr>
        <p:txBody>
          <a:bodyPr/>
          <a:lstStyle/>
          <a:p>
            <a:r>
              <a:rPr lang="de-DE" dirty="0"/>
              <a:t>Systematik mit Orientierung an der Informationsfunktion </a:t>
            </a:r>
          </a:p>
          <a:p>
            <a:pPr lvl="1"/>
            <a:r>
              <a:rPr lang="de-DE" dirty="0"/>
              <a:t>Informationsfachkräfte</a:t>
            </a:r>
          </a:p>
          <a:p>
            <a:pPr lvl="2"/>
            <a:r>
              <a:rPr lang="de-DE" dirty="0"/>
              <a:t>Erfassung, Organisation, Speicherung, Abrufen, Verarbeitung von Informationen</a:t>
            </a:r>
          </a:p>
          <a:p>
            <a:pPr lvl="1"/>
            <a:r>
              <a:rPr lang="de-DE" dirty="0" err="1"/>
              <a:t>Infomediärin</a:t>
            </a:r>
            <a:endParaRPr lang="de-DE" dirty="0"/>
          </a:p>
          <a:p>
            <a:pPr lvl="2"/>
            <a:r>
              <a:rPr lang="de-DE" dirty="0"/>
              <a:t>hilft Kundinnen die Kontrolle über Information zu gewinnen </a:t>
            </a:r>
          </a:p>
          <a:p>
            <a:r>
              <a:rPr lang="de-DE" dirty="0"/>
              <a:t>Schwerpunkt der Tätigkeit auf Extraktion von Information und Wissen aus großen Datenbeständen</a:t>
            </a:r>
          </a:p>
          <a:p>
            <a:pPr lvl="1"/>
            <a:r>
              <a:rPr lang="de-DE" dirty="0"/>
              <a:t>Datenwissenschaftlerin </a:t>
            </a:r>
          </a:p>
          <a:p>
            <a:pPr lvl="1"/>
            <a:r>
              <a:rPr lang="de-DE" dirty="0"/>
              <a:t>Datenanalystin</a:t>
            </a:r>
          </a:p>
          <a:p>
            <a:pPr lvl="2"/>
            <a:r>
              <a:rPr lang="de-DE" dirty="0"/>
              <a:t>Nutzung von Methoden, Prozessen, Algorithmen zur Gewinnung von Erkenntnissen aus (</a:t>
            </a:r>
            <a:r>
              <a:rPr lang="de-DE" dirty="0" err="1"/>
              <a:t>un</a:t>
            </a:r>
            <a:r>
              <a:rPr lang="de-DE" dirty="0"/>
              <a:t>)strukturierten Daten</a:t>
            </a:r>
          </a:p>
        </p:txBody>
      </p:sp>
      <p:sp>
        <p:nvSpPr>
          <p:cNvPr id="4" name="Foliennummernplatzhalter 3">
            <a:extLst>
              <a:ext uri="{FF2B5EF4-FFF2-40B4-BE49-F238E27FC236}">
                <a16:creationId xmlns:a16="http://schemas.microsoft.com/office/drawing/2014/main" id="{F1941171-DF68-8A49-A59D-12890E79CD09}"/>
              </a:ext>
            </a:extLst>
          </p:cNvPr>
          <p:cNvSpPr>
            <a:spLocks noGrp="1"/>
          </p:cNvSpPr>
          <p:nvPr>
            <p:ph type="sldNum" sz="quarter" idx="12"/>
          </p:nvPr>
        </p:nvSpPr>
        <p:spPr/>
        <p:txBody>
          <a:bodyPr/>
          <a:lstStyle/>
          <a:p>
            <a:fld id="{FC0CC166-4E39-43B8-AB91-BDD1C4C9E224}" type="slidenum">
              <a:rPr lang="de-DE" smtClean="0"/>
              <a:t>34</a:t>
            </a:fld>
            <a:endParaRPr lang="de-DE" dirty="0"/>
          </a:p>
        </p:txBody>
      </p:sp>
    </p:spTree>
    <p:extLst>
      <p:ext uri="{BB962C8B-B14F-4D97-AF65-F5344CB8AC3E}">
        <p14:creationId xmlns:p14="http://schemas.microsoft.com/office/powerpoint/2010/main" val="728261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866EA-41C6-3C4D-84B3-63D48C5AFE75}"/>
              </a:ext>
            </a:extLst>
          </p:cNvPr>
          <p:cNvSpPr>
            <a:spLocks noGrp="1"/>
          </p:cNvSpPr>
          <p:nvPr>
            <p:ph type="title"/>
          </p:nvPr>
        </p:nvSpPr>
        <p:spPr/>
        <p:txBody>
          <a:bodyPr/>
          <a:lstStyle/>
          <a:p>
            <a:r>
              <a:rPr lang="de-DE" dirty="0"/>
              <a:t>Die Bedürfnispyramide der Datenwissenschaften</a:t>
            </a:r>
          </a:p>
        </p:txBody>
      </p:sp>
      <p:pic>
        <p:nvPicPr>
          <p:cNvPr id="6" name="Inhaltsplatzhalter 5" descr="Ein Bild, das Text, Reihe, Schrift, Screenshot enthält.&#10;&#10;Automatisch generierte Beschreibung">
            <a:extLst>
              <a:ext uri="{FF2B5EF4-FFF2-40B4-BE49-F238E27FC236}">
                <a16:creationId xmlns:a16="http://schemas.microsoft.com/office/drawing/2014/main" id="{55DF436D-0853-7141-94F8-0B99C3129B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2890"/>
          <a:stretch/>
        </p:blipFill>
        <p:spPr>
          <a:xfrm>
            <a:off x="2713211" y="1773610"/>
            <a:ext cx="6768752" cy="4296579"/>
          </a:xfrm>
        </p:spPr>
      </p:pic>
      <p:sp>
        <p:nvSpPr>
          <p:cNvPr id="4" name="Foliennummernplatzhalter 3">
            <a:extLst>
              <a:ext uri="{FF2B5EF4-FFF2-40B4-BE49-F238E27FC236}">
                <a16:creationId xmlns:a16="http://schemas.microsoft.com/office/drawing/2014/main" id="{5E6E7FA6-4825-5B4F-8450-EDAE4D1D2C10}"/>
              </a:ext>
            </a:extLst>
          </p:cNvPr>
          <p:cNvSpPr>
            <a:spLocks noGrp="1"/>
          </p:cNvSpPr>
          <p:nvPr>
            <p:ph type="sldNum" sz="quarter" idx="12"/>
          </p:nvPr>
        </p:nvSpPr>
        <p:spPr/>
        <p:txBody>
          <a:bodyPr/>
          <a:lstStyle/>
          <a:p>
            <a:fld id="{FC0CC166-4E39-43B8-AB91-BDD1C4C9E224}" type="slidenum">
              <a:rPr lang="de-DE" smtClean="0"/>
              <a:t>35</a:t>
            </a:fld>
            <a:endParaRPr lang="de-DE" dirty="0"/>
          </a:p>
        </p:txBody>
      </p:sp>
    </p:spTree>
    <p:extLst>
      <p:ext uri="{BB962C8B-B14F-4D97-AF65-F5344CB8AC3E}">
        <p14:creationId xmlns:p14="http://schemas.microsoft.com/office/powerpoint/2010/main" val="2636010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91D690-AEE5-DC46-9134-DEFE20C7680D}"/>
              </a:ext>
            </a:extLst>
          </p:cNvPr>
          <p:cNvSpPr>
            <a:spLocks noGrp="1"/>
          </p:cNvSpPr>
          <p:nvPr>
            <p:ph type="title"/>
          </p:nvPr>
        </p:nvSpPr>
        <p:spPr/>
        <p:txBody>
          <a:bodyPr/>
          <a:lstStyle/>
          <a:p>
            <a:r>
              <a:rPr lang="de-DE" dirty="0"/>
              <a:t>Personelle Infrastruktur</a:t>
            </a:r>
          </a:p>
        </p:txBody>
      </p:sp>
      <p:sp>
        <p:nvSpPr>
          <p:cNvPr id="3" name="Inhaltsplatzhalter 2">
            <a:extLst>
              <a:ext uri="{FF2B5EF4-FFF2-40B4-BE49-F238E27FC236}">
                <a16:creationId xmlns:a16="http://schemas.microsoft.com/office/drawing/2014/main" id="{3AFA1525-A50F-364E-B715-2496367ABE10}"/>
              </a:ext>
            </a:extLst>
          </p:cNvPr>
          <p:cNvSpPr>
            <a:spLocks noGrp="1"/>
          </p:cNvSpPr>
          <p:nvPr>
            <p:ph idx="1"/>
          </p:nvPr>
        </p:nvSpPr>
        <p:spPr>
          <a:xfrm>
            <a:off x="1378800" y="3429793"/>
            <a:ext cx="9432000" cy="1296144"/>
          </a:xfrm>
        </p:spPr>
        <p:txBody>
          <a:bodyPr/>
          <a:lstStyle/>
          <a:p>
            <a:r>
              <a:rPr lang="de-DE" dirty="0"/>
              <a:t>Mangel an qualifizierten IT-Arbeitskräften auf deutschem Arbeitsmarkt</a:t>
            </a:r>
          </a:p>
          <a:p>
            <a:r>
              <a:rPr lang="de-DE" dirty="0"/>
              <a:t>Massiver Ausbau von Aus- und Fortbildung im Digitalbereich</a:t>
            </a:r>
          </a:p>
          <a:p>
            <a:endParaRPr lang="de-DE" dirty="0"/>
          </a:p>
        </p:txBody>
      </p:sp>
      <p:sp>
        <p:nvSpPr>
          <p:cNvPr id="4" name="Foliennummernplatzhalter 3">
            <a:extLst>
              <a:ext uri="{FF2B5EF4-FFF2-40B4-BE49-F238E27FC236}">
                <a16:creationId xmlns:a16="http://schemas.microsoft.com/office/drawing/2014/main" id="{A6CCC3A9-B928-D841-96DC-186A624818A1}"/>
              </a:ext>
            </a:extLst>
          </p:cNvPr>
          <p:cNvSpPr>
            <a:spLocks noGrp="1"/>
          </p:cNvSpPr>
          <p:nvPr>
            <p:ph type="sldNum" sz="quarter" idx="12"/>
          </p:nvPr>
        </p:nvSpPr>
        <p:spPr/>
        <p:txBody>
          <a:bodyPr/>
          <a:lstStyle/>
          <a:p>
            <a:fld id="{FC0CC166-4E39-43B8-AB91-BDD1C4C9E224}" type="slidenum">
              <a:rPr lang="de-DE" smtClean="0"/>
              <a:t>36</a:t>
            </a:fld>
            <a:endParaRPr lang="de-DE" dirty="0"/>
          </a:p>
        </p:txBody>
      </p:sp>
      <p:sp>
        <p:nvSpPr>
          <p:cNvPr id="5" name="Rechteck: abgerundete Ecken 4">
            <a:extLst>
              <a:ext uri="{FF2B5EF4-FFF2-40B4-BE49-F238E27FC236}">
                <a16:creationId xmlns:a16="http://schemas.microsoft.com/office/drawing/2014/main" id="{33172339-52D1-2D40-8847-8C89BF4B2C98}"/>
              </a:ext>
            </a:extLst>
          </p:cNvPr>
          <p:cNvSpPr/>
          <p:nvPr/>
        </p:nvSpPr>
        <p:spPr>
          <a:xfrm>
            <a:off x="1378800" y="2061642"/>
            <a:ext cx="9517488" cy="100811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Es besteht ein enger Zusammenhang zwischen der personellen Infrastruktur und dem Humankapital einer Volkswirtschaft</a:t>
            </a:r>
            <a:endParaRPr lang="de-DE" sz="2400" b="1" dirty="0">
              <a:cs typeface="Times New Roman" panose="02020603050405020304" pitchFamily="18" charset="0"/>
            </a:endParaRPr>
          </a:p>
        </p:txBody>
      </p:sp>
    </p:spTree>
    <p:extLst>
      <p:ext uri="{BB962C8B-B14F-4D97-AF65-F5344CB8AC3E}">
        <p14:creationId xmlns:p14="http://schemas.microsoft.com/office/powerpoint/2010/main" val="1024846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9059A-CDE2-DD45-B0F4-9FA9FAB0F626}"/>
              </a:ext>
            </a:extLst>
          </p:cNvPr>
          <p:cNvSpPr>
            <a:spLocks noGrp="1"/>
          </p:cNvSpPr>
          <p:nvPr>
            <p:ph type="title"/>
          </p:nvPr>
        </p:nvSpPr>
        <p:spPr/>
        <p:txBody>
          <a:bodyPr/>
          <a:lstStyle/>
          <a:p>
            <a:r>
              <a:rPr lang="de-DE" dirty="0"/>
              <a:t>Organisatorische Infrastruktur</a:t>
            </a:r>
          </a:p>
        </p:txBody>
      </p:sp>
      <p:sp>
        <p:nvSpPr>
          <p:cNvPr id="3" name="Inhaltsplatzhalter 2">
            <a:extLst>
              <a:ext uri="{FF2B5EF4-FFF2-40B4-BE49-F238E27FC236}">
                <a16:creationId xmlns:a16="http://schemas.microsoft.com/office/drawing/2014/main" id="{A4039972-75E5-6146-AB54-011FCCC1BA5F}"/>
              </a:ext>
            </a:extLst>
          </p:cNvPr>
          <p:cNvSpPr>
            <a:spLocks noGrp="1"/>
          </p:cNvSpPr>
          <p:nvPr>
            <p:ph idx="1"/>
          </p:nvPr>
        </p:nvSpPr>
        <p:spPr>
          <a:xfrm>
            <a:off x="1378800" y="4581922"/>
            <a:ext cx="5366859" cy="2088232"/>
          </a:xfrm>
        </p:spPr>
        <p:txBody>
          <a:bodyPr/>
          <a:lstStyle/>
          <a:p>
            <a:r>
              <a:rPr lang="de-DE" dirty="0"/>
              <a:t>Umfasst</a:t>
            </a:r>
          </a:p>
          <a:p>
            <a:pPr lvl="1"/>
            <a:r>
              <a:rPr lang="de-DE" dirty="0"/>
              <a:t>Aufbauorganisation</a:t>
            </a:r>
          </a:p>
          <a:p>
            <a:pPr lvl="1"/>
            <a:r>
              <a:rPr lang="de-DE" dirty="0"/>
              <a:t>Ablauforganisation</a:t>
            </a:r>
          </a:p>
          <a:p>
            <a:pPr lvl="1"/>
            <a:r>
              <a:rPr lang="de-DE" dirty="0"/>
              <a:t>Projektorganisation</a:t>
            </a:r>
          </a:p>
          <a:p>
            <a:pPr lvl="1"/>
            <a:r>
              <a:rPr lang="de-DE" dirty="0"/>
              <a:t>Gremienorganisation</a:t>
            </a:r>
          </a:p>
        </p:txBody>
      </p:sp>
      <p:sp>
        <p:nvSpPr>
          <p:cNvPr id="4" name="Foliennummernplatzhalter 3">
            <a:extLst>
              <a:ext uri="{FF2B5EF4-FFF2-40B4-BE49-F238E27FC236}">
                <a16:creationId xmlns:a16="http://schemas.microsoft.com/office/drawing/2014/main" id="{47C127E7-F246-A241-9B74-1196B5A91D51}"/>
              </a:ext>
            </a:extLst>
          </p:cNvPr>
          <p:cNvSpPr>
            <a:spLocks noGrp="1"/>
          </p:cNvSpPr>
          <p:nvPr>
            <p:ph type="sldNum" sz="quarter" idx="12"/>
          </p:nvPr>
        </p:nvSpPr>
        <p:spPr/>
        <p:txBody>
          <a:bodyPr/>
          <a:lstStyle/>
          <a:p>
            <a:fld id="{FC0CC166-4E39-43B8-AB91-BDD1C4C9E224}" type="slidenum">
              <a:rPr lang="de-DE" smtClean="0"/>
              <a:t>37</a:t>
            </a:fld>
            <a:endParaRPr lang="de-DE" dirty="0"/>
          </a:p>
        </p:txBody>
      </p:sp>
      <p:pic>
        <p:nvPicPr>
          <p:cNvPr id="6" name="Grafik 5" descr="Ein Bild, das Text, Diagramm, Screenshot, Schrift enthält.&#10;&#10;Automatisch generierte Beschreibung">
            <a:extLst>
              <a:ext uri="{FF2B5EF4-FFF2-40B4-BE49-F238E27FC236}">
                <a16:creationId xmlns:a16="http://schemas.microsoft.com/office/drawing/2014/main" id="{2A256CB7-95D4-2B4D-82CB-76D55E7424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224"/>
          <a:stretch/>
        </p:blipFill>
        <p:spPr>
          <a:xfrm>
            <a:off x="7105699" y="1356049"/>
            <a:ext cx="4752528" cy="4960891"/>
          </a:xfrm>
          <a:prstGeom prst="rect">
            <a:avLst/>
          </a:prstGeom>
        </p:spPr>
      </p:pic>
      <p:sp>
        <p:nvSpPr>
          <p:cNvPr id="7" name="Rechteck: abgerundete Ecken 4">
            <a:extLst>
              <a:ext uri="{FF2B5EF4-FFF2-40B4-BE49-F238E27FC236}">
                <a16:creationId xmlns:a16="http://schemas.microsoft.com/office/drawing/2014/main" id="{7FD366D5-CDD4-C842-878D-B6C2A417B227}"/>
              </a:ext>
            </a:extLst>
          </p:cNvPr>
          <p:cNvSpPr/>
          <p:nvPr/>
        </p:nvSpPr>
        <p:spPr>
          <a:xfrm>
            <a:off x="1378800" y="1701602"/>
            <a:ext cx="5366859" cy="271871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Die organisatorische Infrastruktur beschäftigt sich mit dem planmäßigen Ordnen, Gestalten und Erfüllen bzw. Nutzen aller Aufgaben, Kompetenzen und Ressourcen, die für die Produktion und Weitergabe von Information erforderlich sind </a:t>
            </a:r>
          </a:p>
        </p:txBody>
      </p:sp>
      <p:cxnSp>
        <p:nvCxnSpPr>
          <p:cNvPr id="8" name="Gerade Verbindung 7">
            <a:extLst>
              <a:ext uri="{FF2B5EF4-FFF2-40B4-BE49-F238E27FC236}">
                <a16:creationId xmlns:a16="http://schemas.microsoft.com/office/drawing/2014/main" id="{8FA2F2EA-3512-7035-16B0-A7CA884535F0}"/>
              </a:ext>
            </a:extLst>
          </p:cNvPr>
          <p:cNvCxnSpPr/>
          <p:nvPr/>
        </p:nvCxnSpPr>
        <p:spPr>
          <a:xfrm>
            <a:off x="8761883" y="2205658"/>
            <a:ext cx="0" cy="1440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419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C8687-C05C-404F-8098-D1D8FA211116}"/>
              </a:ext>
            </a:extLst>
          </p:cNvPr>
          <p:cNvSpPr>
            <a:spLocks noGrp="1"/>
          </p:cNvSpPr>
          <p:nvPr>
            <p:ph type="title"/>
          </p:nvPr>
        </p:nvSpPr>
        <p:spPr/>
        <p:txBody>
          <a:bodyPr/>
          <a:lstStyle/>
          <a:p>
            <a:r>
              <a:rPr lang="de-DE" dirty="0"/>
              <a:t>Organisatorische Infrastruktur</a:t>
            </a:r>
          </a:p>
        </p:txBody>
      </p:sp>
      <p:sp>
        <p:nvSpPr>
          <p:cNvPr id="3" name="Inhaltsplatzhalter 2">
            <a:extLst>
              <a:ext uri="{FF2B5EF4-FFF2-40B4-BE49-F238E27FC236}">
                <a16:creationId xmlns:a16="http://schemas.microsoft.com/office/drawing/2014/main" id="{CB46D923-DAF3-0544-B8DC-E088264F6C33}"/>
              </a:ext>
            </a:extLst>
          </p:cNvPr>
          <p:cNvSpPr>
            <a:spLocks noGrp="1"/>
          </p:cNvSpPr>
          <p:nvPr>
            <p:ph idx="1"/>
          </p:nvPr>
        </p:nvSpPr>
        <p:spPr>
          <a:xfrm>
            <a:off x="1378800" y="3412202"/>
            <a:ext cx="9432000" cy="2681888"/>
          </a:xfrm>
        </p:spPr>
        <p:txBody>
          <a:bodyPr/>
          <a:lstStyle/>
          <a:p>
            <a:r>
              <a:rPr lang="de-DE" dirty="0"/>
              <a:t>Niederschlag in einem oder mehreren Organigrammen </a:t>
            </a:r>
          </a:p>
          <a:p>
            <a:r>
              <a:rPr lang="de-DE" dirty="0"/>
              <a:t>Offenlegung</a:t>
            </a:r>
          </a:p>
          <a:p>
            <a:pPr lvl="1"/>
            <a:r>
              <a:rPr lang="de-DE" dirty="0"/>
              <a:t>Organisatorischer Einheiten </a:t>
            </a:r>
          </a:p>
          <a:p>
            <a:pPr lvl="1"/>
            <a:r>
              <a:rPr lang="de-DE" dirty="0"/>
              <a:t>Aufgabenverteilung</a:t>
            </a:r>
          </a:p>
          <a:p>
            <a:pPr lvl="1"/>
            <a:r>
              <a:rPr lang="de-DE" dirty="0"/>
              <a:t>Kommunikationsbeziehungen</a:t>
            </a:r>
          </a:p>
          <a:p>
            <a:pPr lvl="1"/>
            <a:r>
              <a:rPr lang="de-DE" dirty="0"/>
              <a:t>Personeller Besetzung der Struktureinheiten (personelle Infrastruktur)</a:t>
            </a:r>
          </a:p>
          <a:p>
            <a:pPr marL="0" indent="0">
              <a:buNone/>
            </a:pPr>
            <a:endParaRPr lang="de-DE" dirty="0"/>
          </a:p>
        </p:txBody>
      </p:sp>
      <p:sp>
        <p:nvSpPr>
          <p:cNvPr id="4" name="Foliennummernplatzhalter 3">
            <a:extLst>
              <a:ext uri="{FF2B5EF4-FFF2-40B4-BE49-F238E27FC236}">
                <a16:creationId xmlns:a16="http://schemas.microsoft.com/office/drawing/2014/main" id="{6080E9C1-C2FF-E24F-AC35-33D590324EBC}"/>
              </a:ext>
            </a:extLst>
          </p:cNvPr>
          <p:cNvSpPr>
            <a:spLocks noGrp="1"/>
          </p:cNvSpPr>
          <p:nvPr>
            <p:ph type="sldNum" sz="quarter" idx="12"/>
          </p:nvPr>
        </p:nvSpPr>
        <p:spPr/>
        <p:txBody>
          <a:bodyPr/>
          <a:lstStyle/>
          <a:p>
            <a:fld id="{FC0CC166-4E39-43B8-AB91-BDD1C4C9E224}" type="slidenum">
              <a:rPr lang="de-DE" smtClean="0"/>
              <a:t>38</a:t>
            </a:fld>
            <a:endParaRPr lang="de-DE" dirty="0"/>
          </a:p>
        </p:txBody>
      </p:sp>
      <p:sp>
        <p:nvSpPr>
          <p:cNvPr id="5" name="Rechteck: abgerundete Ecken 4">
            <a:extLst>
              <a:ext uri="{FF2B5EF4-FFF2-40B4-BE49-F238E27FC236}">
                <a16:creationId xmlns:a16="http://schemas.microsoft.com/office/drawing/2014/main" id="{76493455-7E36-8246-A765-34D205CED420}"/>
              </a:ext>
            </a:extLst>
          </p:cNvPr>
          <p:cNvSpPr/>
          <p:nvPr/>
        </p:nvSpPr>
        <p:spPr>
          <a:xfrm>
            <a:off x="1378800" y="1701602"/>
            <a:ext cx="9517488" cy="151216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Die </a:t>
            </a:r>
            <a:r>
              <a:rPr lang="de-DE" sz="2400" b="1" dirty="0">
                <a:cs typeface="Times New Roman" panose="02020603050405020304" pitchFamily="18" charset="0"/>
              </a:rPr>
              <a:t>Aufbauorganisation</a:t>
            </a:r>
            <a:r>
              <a:rPr lang="de-DE" sz="2400" dirty="0">
                <a:cs typeface="Times New Roman" panose="02020603050405020304" pitchFamily="18" charset="0"/>
              </a:rPr>
              <a:t> befasst sich mit der Gliederung jener </a:t>
            </a:r>
            <a:r>
              <a:rPr lang="de-DE" sz="2400" dirty="0" err="1">
                <a:cs typeface="Times New Roman" panose="02020603050405020304" pitchFamily="18" charset="0"/>
              </a:rPr>
              <a:t>Unterneh-mensbereiche</a:t>
            </a:r>
            <a:r>
              <a:rPr lang="de-DE" sz="2400" dirty="0">
                <a:cs typeface="Times New Roman" panose="02020603050405020304" pitchFamily="18" charset="0"/>
              </a:rPr>
              <a:t> in Struktureinheiten und der Struktureinheiten in Stellen, die mit der Produktion und Weitergabe von Information betraut sind </a:t>
            </a:r>
          </a:p>
        </p:txBody>
      </p:sp>
    </p:spTree>
    <p:extLst>
      <p:ext uri="{BB962C8B-B14F-4D97-AF65-F5344CB8AC3E}">
        <p14:creationId xmlns:p14="http://schemas.microsoft.com/office/powerpoint/2010/main" val="1344900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C8687-C05C-404F-8098-D1D8FA211116}"/>
              </a:ext>
            </a:extLst>
          </p:cNvPr>
          <p:cNvSpPr>
            <a:spLocks noGrp="1"/>
          </p:cNvSpPr>
          <p:nvPr>
            <p:ph type="title"/>
          </p:nvPr>
        </p:nvSpPr>
        <p:spPr/>
        <p:txBody>
          <a:bodyPr/>
          <a:lstStyle/>
          <a:p>
            <a:r>
              <a:rPr lang="de-DE" dirty="0"/>
              <a:t>Organisatorische Infrastruktur</a:t>
            </a:r>
          </a:p>
        </p:txBody>
      </p:sp>
      <p:sp>
        <p:nvSpPr>
          <p:cNvPr id="3" name="Inhaltsplatzhalter 2">
            <a:extLst>
              <a:ext uri="{FF2B5EF4-FFF2-40B4-BE49-F238E27FC236}">
                <a16:creationId xmlns:a16="http://schemas.microsoft.com/office/drawing/2014/main" id="{CB46D923-DAF3-0544-B8DC-E088264F6C33}"/>
              </a:ext>
            </a:extLst>
          </p:cNvPr>
          <p:cNvSpPr>
            <a:spLocks noGrp="1"/>
          </p:cNvSpPr>
          <p:nvPr>
            <p:ph idx="1"/>
          </p:nvPr>
        </p:nvSpPr>
        <p:spPr>
          <a:xfrm>
            <a:off x="1378800" y="2925738"/>
            <a:ext cx="9432000" cy="3082241"/>
          </a:xfrm>
        </p:spPr>
        <p:txBody>
          <a:bodyPr/>
          <a:lstStyle/>
          <a:p>
            <a:r>
              <a:rPr lang="de-DE" dirty="0"/>
              <a:t>Anordnung der Aufgaben in eine Ablauffolge </a:t>
            </a:r>
          </a:p>
          <a:p>
            <a:pPr lvl="1"/>
            <a:r>
              <a:rPr lang="de-DE" dirty="0"/>
              <a:t>Dokumentation als Arbeitsprozess </a:t>
            </a:r>
          </a:p>
          <a:p>
            <a:r>
              <a:rPr lang="de-DE" dirty="0"/>
              <a:t>Ausdruck eine Abfolge von zeitlich und sachlich zusammenhängenden Aktivitäten (Prozess)</a:t>
            </a:r>
          </a:p>
          <a:p>
            <a:r>
              <a:rPr lang="de-DE" dirty="0"/>
              <a:t>Visualisierung mit </a:t>
            </a:r>
          </a:p>
          <a:p>
            <a:pPr lvl="1"/>
            <a:r>
              <a:rPr lang="de-DE" dirty="0"/>
              <a:t>Ablaufdiagrammen </a:t>
            </a:r>
          </a:p>
          <a:p>
            <a:pPr lvl="1"/>
            <a:r>
              <a:rPr lang="de-DE" dirty="0"/>
              <a:t>Aktivitätsdiagrammen </a:t>
            </a:r>
          </a:p>
          <a:p>
            <a:pPr lvl="1"/>
            <a:r>
              <a:rPr lang="de-DE" dirty="0"/>
              <a:t>Prozessketten  </a:t>
            </a:r>
          </a:p>
          <a:p>
            <a:pPr marL="0" indent="0">
              <a:buNone/>
            </a:pPr>
            <a:endParaRPr lang="de-DE" dirty="0"/>
          </a:p>
        </p:txBody>
      </p:sp>
      <p:sp>
        <p:nvSpPr>
          <p:cNvPr id="4" name="Foliennummernplatzhalter 3">
            <a:extLst>
              <a:ext uri="{FF2B5EF4-FFF2-40B4-BE49-F238E27FC236}">
                <a16:creationId xmlns:a16="http://schemas.microsoft.com/office/drawing/2014/main" id="{6080E9C1-C2FF-E24F-AC35-33D590324EBC}"/>
              </a:ext>
            </a:extLst>
          </p:cNvPr>
          <p:cNvSpPr>
            <a:spLocks noGrp="1"/>
          </p:cNvSpPr>
          <p:nvPr>
            <p:ph type="sldNum" sz="quarter" idx="12"/>
          </p:nvPr>
        </p:nvSpPr>
        <p:spPr/>
        <p:txBody>
          <a:bodyPr/>
          <a:lstStyle/>
          <a:p>
            <a:fld id="{FC0CC166-4E39-43B8-AB91-BDD1C4C9E224}" type="slidenum">
              <a:rPr lang="de-DE" smtClean="0"/>
              <a:t>39</a:t>
            </a:fld>
            <a:endParaRPr lang="de-DE" dirty="0"/>
          </a:p>
        </p:txBody>
      </p:sp>
      <p:sp>
        <p:nvSpPr>
          <p:cNvPr id="5" name="Rechteck: abgerundete Ecken 4">
            <a:extLst>
              <a:ext uri="{FF2B5EF4-FFF2-40B4-BE49-F238E27FC236}">
                <a16:creationId xmlns:a16="http://schemas.microsoft.com/office/drawing/2014/main" id="{76493455-7E36-8246-A765-34D205CED420}"/>
              </a:ext>
            </a:extLst>
          </p:cNvPr>
          <p:cNvSpPr/>
          <p:nvPr/>
        </p:nvSpPr>
        <p:spPr>
          <a:xfrm>
            <a:off x="1378800" y="1845618"/>
            <a:ext cx="9517488" cy="100811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Die </a:t>
            </a:r>
            <a:r>
              <a:rPr lang="de-DE" sz="2400" b="1" dirty="0">
                <a:cs typeface="Times New Roman" panose="02020603050405020304" pitchFamily="18" charset="0"/>
              </a:rPr>
              <a:t>Ablauforganisation</a:t>
            </a:r>
            <a:r>
              <a:rPr lang="de-DE" sz="2400" dirty="0">
                <a:cs typeface="Times New Roman" panose="02020603050405020304" pitchFamily="18" charset="0"/>
              </a:rPr>
              <a:t> konkretisiert die Erfüllung von Aufgaben in zeitlich-sachlicher Hinsicht </a:t>
            </a:r>
          </a:p>
        </p:txBody>
      </p:sp>
    </p:spTree>
    <p:extLst>
      <p:ext uri="{BB962C8B-B14F-4D97-AF65-F5344CB8AC3E}">
        <p14:creationId xmlns:p14="http://schemas.microsoft.com/office/powerpoint/2010/main" val="139563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352F03-332D-9543-AC76-C1529794B7FB}"/>
              </a:ext>
            </a:extLst>
          </p:cNvPr>
          <p:cNvSpPr>
            <a:spLocks noGrp="1"/>
          </p:cNvSpPr>
          <p:nvPr>
            <p:ph type="title"/>
          </p:nvPr>
        </p:nvSpPr>
        <p:spPr/>
        <p:txBody>
          <a:bodyPr/>
          <a:lstStyle/>
          <a:p>
            <a:r>
              <a:rPr lang="de-DE" dirty="0"/>
              <a:t>Beispiele Infrastruktur</a:t>
            </a:r>
          </a:p>
        </p:txBody>
      </p:sp>
      <p:sp>
        <p:nvSpPr>
          <p:cNvPr id="3" name="Inhaltsplatzhalter 2">
            <a:extLst>
              <a:ext uri="{FF2B5EF4-FFF2-40B4-BE49-F238E27FC236}">
                <a16:creationId xmlns:a16="http://schemas.microsoft.com/office/drawing/2014/main" id="{C5EC25F7-3296-4346-B67D-8A325D0F0F80}"/>
              </a:ext>
            </a:extLst>
          </p:cNvPr>
          <p:cNvSpPr>
            <a:spLocks noGrp="1"/>
          </p:cNvSpPr>
          <p:nvPr>
            <p:ph idx="1"/>
          </p:nvPr>
        </p:nvSpPr>
        <p:spPr>
          <a:xfrm>
            <a:off x="1378800" y="1701602"/>
            <a:ext cx="9432000" cy="4316443"/>
          </a:xfrm>
        </p:spPr>
        <p:txBody>
          <a:bodyPr/>
          <a:lstStyle/>
          <a:p>
            <a:r>
              <a:rPr lang="de-DE" dirty="0"/>
              <a:t>Materielle Infrastruktur </a:t>
            </a:r>
          </a:p>
          <a:p>
            <a:pPr lvl="1"/>
            <a:r>
              <a:rPr lang="de-DE" dirty="0"/>
              <a:t>Verkehrswege, </a:t>
            </a:r>
            <a:r>
              <a:rPr lang="de-DE" dirty="0" err="1"/>
              <a:t>Ver</a:t>
            </a:r>
            <a:r>
              <a:rPr lang="de-DE" dirty="0"/>
              <a:t>- / Entsorgungseinrichtungen, Stadt- und Wohnungsbau</a:t>
            </a:r>
          </a:p>
          <a:p>
            <a:r>
              <a:rPr lang="de-DE" dirty="0"/>
              <a:t>Immaterielle Infrastruktur </a:t>
            </a:r>
          </a:p>
          <a:p>
            <a:pPr lvl="1"/>
            <a:r>
              <a:rPr lang="de-DE" dirty="0"/>
              <a:t>Personelle Infrastruktur</a:t>
            </a:r>
          </a:p>
          <a:p>
            <a:pPr lvl="2"/>
            <a:r>
              <a:rPr lang="de-DE" dirty="0"/>
              <a:t>Zahl und die Eigenschaften der Menschen einer arbeitsteiligen Marktwirtschaft  </a:t>
            </a:r>
          </a:p>
          <a:p>
            <a:pPr lvl="1"/>
            <a:r>
              <a:rPr lang="de-DE" dirty="0"/>
              <a:t>Soziale Infrastruktur </a:t>
            </a:r>
          </a:p>
          <a:p>
            <a:pPr lvl="2"/>
            <a:r>
              <a:rPr lang="de-DE" dirty="0"/>
              <a:t>Daseinsvorsorge im Gesundheits- und Sozialwesen</a:t>
            </a:r>
          </a:p>
          <a:p>
            <a:pPr lvl="3"/>
            <a:r>
              <a:rPr lang="de-DE" dirty="0"/>
              <a:t>Sicherheit</a:t>
            </a:r>
          </a:p>
          <a:p>
            <a:pPr lvl="3"/>
            <a:r>
              <a:rPr lang="de-DE" dirty="0"/>
              <a:t>Erziehung und Bildung</a:t>
            </a:r>
          </a:p>
          <a:p>
            <a:pPr lvl="3"/>
            <a:r>
              <a:rPr lang="de-DE" dirty="0"/>
              <a:t>Sport- und Freizeitstätten</a:t>
            </a:r>
          </a:p>
          <a:p>
            <a:pPr lvl="3"/>
            <a:r>
              <a:rPr lang="de-DE" dirty="0"/>
              <a:t>Öffentlicher Nah- und Fernverkehr (ÖPNV)</a:t>
            </a:r>
          </a:p>
          <a:p>
            <a:pPr lvl="1"/>
            <a:r>
              <a:rPr lang="de-DE" dirty="0"/>
              <a:t>Institutionelle Infrastruktur </a:t>
            </a:r>
          </a:p>
          <a:p>
            <a:endParaRPr lang="de-DE" dirty="0"/>
          </a:p>
        </p:txBody>
      </p:sp>
      <p:sp>
        <p:nvSpPr>
          <p:cNvPr id="4" name="Foliennummernplatzhalter 3">
            <a:extLst>
              <a:ext uri="{FF2B5EF4-FFF2-40B4-BE49-F238E27FC236}">
                <a16:creationId xmlns:a16="http://schemas.microsoft.com/office/drawing/2014/main" id="{29C5B43B-33A1-364E-9E37-C862FD4048EF}"/>
              </a:ext>
            </a:extLst>
          </p:cNvPr>
          <p:cNvSpPr>
            <a:spLocks noGrp="1"/>
          </p:cNvSpPr>
          <p:nvPr>
            <p:ph type="sldNum" sz="quarter" idx="12"/>
          </p:nvPr>
        </p:nvSpPr>
        <p:spPr/>
        <p:txBody>
          <a:bodyPr/>
          <a:lstStyle/>
          <a:p>
            <a:fld id="{FC0CC166-4E39-43B8-AB91-BDD1C4C9E224}" type="slidenum">
              <a:rPr lang="de-DE" smtClean="0"/>
              <a:t>4</a:t>
            </a:fld>
            <a:endParaRPr lang="de-DE" dirty="0"/>
          </a:p>
        </p:txBody>
      </p:sp>
    </p:spTree>
    <p:extLst>
      <p:ext uri="{BB962C8B-B14F-4D97-AF65-F5344CB8AC3E}">
        <p14:creationId xmlns:p14="http://schemas.microsoft.com/office/powerpoint/2010/main" val="2573155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89F169-A779-7147-BC0A-3CFAC666BB56}"/>
              </a:ext>
            </a:extLst>
          </p:cNvPr>
          <p:cNvSpPr>
            <a:spLocks noGrp="1"/>
          </p:cNvSpPr>
          <p:nvPr>
            <p:ph type="title"/>
          </p:nvPr>
        </p:nvSpPr>
        <p:spPr/>
        <p:txBody>
          <a:bodyPr/>
          <a:lstStyle/>
          <a:p>
            <a:r>
              <a:rPr lang="de-DE" dirty="0"/>
              <a:t>Ablauf einer </a:t>
            </a:r>
            <a:r>
              <a:rPr lang="de-DE" dirty="0" err="1"/>
              <a:t>Problembe</a:t>
            </a:r>
            <a:r>
              <a:rPr lang="de-DE" dirty="0"/>
              <a:t>-</a:t>
            </a:r>
            <a:br>
              <a:rPr lang="de-DE" dirty="0"/>
            </a:br>
            <a:r>
              <a:rPr lang="de-DE" dirty="0" err="1"/>
              <a:t>wältigung</a:t>
            </a:r>
            <a:r>
              <a:rPr lang="de-DE" dirty="0"/>
              <a:t> in der IT </a:t>
            </a:r>
            <a:br>
              <a:rPr lang="de-DE" dirty="0"/>
            </a:br>
            <a:r>
              <a:rPr lang="de-DE" dirty="0"/>
              <a:t>Infrastructure Library (ITIL)</a:t>
            </a:r>
          </a:p>
        </p:txBody>
      </p:sp>
      <p:pic>
        <p:nvPicPr>
          <p:cNvPr id="6" name="Inhaltsplatzhalter 5" descr="Ein Bild, das Text, Screenshot, Diagramm, parallel enthält.&#10;&#10;Automatisch generierte Beschreibung">
            <a:extLst>
              <a:ext uri="{FF2B5EF4-FFF2-40B4-BE49-F238E27FC236}">
                <a16:creationId xmlns:a16="http://schemas.microsoft.com/office/drawing/2014/main" id="{C5B56C0E-768D-FE49-A45C-7E77F16DC3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7547" y="279591"/>
            <a:ext cx="6336704" cy="6297589"/>
          </a:xfrm>
        </p:spPr>
      </p:pic>
      <p:sp>
        <p:nvSpPr>
          <p:cNvPr id="4" name="Foliennummernplatzhalter 3">
            <a:extLst>
              <a:ext uri="{FF2B5EF4-FFF2-40B4-BE49-F238E27FC236}">
                <a16:creationId xmlns:a16="http://schemas.microsoft.com/office/drawing/2014/main" id="{7E6ED9FE-DBFD-684C-9BB7-E976BEC87246}"/>
              </a:ext>
            </a:extLst>
          </p:cNvPr>
          <p:cNvSpPr>
            <a:spLocks noGrp="1"/>
          </p:cNvSpPr>
          <p:nvPr>
            <p:ph type="sldNum" sz="quarter" idx="12"/>
          </p:nvPr>
        </p:nvSpPr>
        <p:spPr/>
        <p:txBody>
          <a:bodyPr/>
          <a:lstStyle/>
          <a:p>
            <a:fld id="{FC0CC166-4E39-43B8-AB91-BDD1C4C9E224}" type="slidenum">
              <a:rPr lang="de-DE" smtClean="0"/>
              <a:t>40</a:t>
            </a:fld>
            <a:endParaRPr lang="de-DE" dirty="0"/>
          </a:p>
        </p:txBody>
      </p:sp>
    </p:spTree>
    <p:extLst>
      <p:ext uri="{BB962C8B-B14F-4D97-AF65-F5344CB8AC3E}">
        <p14:creationId xmlns:p14="http://schemas.microsoft.com/office/powerpoint/2010/main" val="3704915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A0C20-090E-B949-ABE7-6D93C0F231FE}"/>
              </a:ext>
            </a:extLst>
          </p:cNvPr>
          <p:cNvSpPr>
            <a:spLocks noGrp="1"/>
          </p:cNvSpPr>
          <p:nvPr>
            <p:ph type="title"/>
          </p:nvPr>
        </p:nvSpPr>
        <p:spPr/>
        <p:txBody>
          <a:bodyPr/>
          <a:lstStyle/>
          <a:p>
            <a:r>
              <a:rPr lang="de-DE" dirty="0"/>
              <a:t>Organisatorische Infrastruktur</a:t>
            </a:r>
          </a:p>
        </p:txBody>
      </p:sp>
      <p:sp>
        <p:nvSpPr>
          <p:cNvPr id="3" name="Inhaltsplatzhalter 2">
            <a:extLst>
              <a:ext uri="{FF2B5EF4-FFF2-40B4-BE49-F238E27FC236}">
                <a16:creationId xmlns:a16="http://schemas.microsoft.com/office/drawing/2014/main" id="{703DEA2C-FFE6-D04A-9FD2-F4CC1EA37AE3}"/>
              </a:ext>
            </a:extLst>
          </p:cNvPr>
          <p:cNvSpPr>
            <a:spLocks noGrp="1"/>
          </p:cNvSpPr>
          <p:nvPr>
            <p:ph idx="1"/>
          </p:nvPr>
        </p:nvSpPr>
        <p:spPr>
          <a:xfrm>
            <a:off x="1378800" y="1845618"/>
            <a:ext cx="9432000" cy="531714"/>
          </a:xfrm>
        </p:spPr>
        <p:txBody>
          <a:bodyPr/>
          <a:lstStyle/>
          <a:p>
            <a:r>
              <a:rPr lang="de-DE" dirty="0">
                <a:solidFill>
                  <a:srgbClr val="C00000"/>
                </a:solidFill>
              </a:rPr>
              <a:t>Projektorganisation</a:t>
            </a:r>
            <a:r>
              <a:rPr lang="de-DE" dirty="0"/>
              <a:t> ist temporäre Form der Strukturorganisation</a:t>
            </a:r>
          </a:p>
        </p:txBody>
      </p:sp>
      <p:sp>
        <p:nvSpPr>
          <p:cNvPr id="4" name="Foliennummernplatzhalter 3">
            <a:extLst>
              <a:ext uri="{FF2B5EF4-FFF2-40B4-BE49-F238E27FC236}">
                <a16:creationId xmlns:a16="http://schemas.microsoft.com/office/drawing/2014/main" id="{4B33AE56-C980-E142-A78F-72FAE591DB21}"/>
              </a:ext>
            </a:extLst>
          </p:cNvPr>
          <p:cNvSpPr>
            <a:spLocks noGrp="1"/>
          </p:cNvSpPr>
          <p:nvPr>
            <p:ph type="sldNum" sz="quarter" idx="12"/>
          </p:nvPr>
        </p:nvSpPr>
        <p:spPr/>
        <p:txBody>
          <a:bodyPr/>
          <a:lstStyle/>
          <a:p>
            <a:fld id="{FC0CC166-4E39-43B8-AB91-BDD1C4C9E224}" type="slidenum">
              <a:rPr lang="de-DE" smtClean="0"/>
              <a:t>41</a:t>
            </a:fld>
            <a:endParaRPr lang="de-DE" dirty="0"/>
          </a:p>
        </p:txBody>
      </p:sp>
      <p:sp>
        <p:nvSpPr>
          <p:cNvPr id="5" name="Rechteck: abgerundete Ecken 4">
            <a:extLst>
              <a:ext uri="{FF2B5EF4-FFF2-40B4-BE49-F238E27FC236}">
                <a16:creationId xmlns:a16="http://schemas.microsoft.com/office/drawing/2014/main" id="{4D79BD9F-4769-EF4B-9773-EDF12FFF54B9}"/>
              </a:ext>
            </a:extLst>
          </p:cNvPr>
          <p:cNvSpPr/>
          <p:nvPr/>
        </p:nvSpPr>
        <p:spPr>
          <a:xfrm>
            <a:off x="1378800" y="2305324"/>
            <a:ext cx="9517488" cy="165618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Ein Projekt ist ein zielgerichtetes, klar definiertes, zeitlich begrenztes, durch Größe, Bedeutung, Komplexität, Neuartigkeit, Einmaligkeit, Kosten und Risiko aus dem üblichen betrieblichen Geschehen herausragendes Vorhaben, für dessen Abwicklung die Projektorganisation verwendet wird</a:t>
            </a:r>
          </a:p>
        </p:txBody>
      </p:sp>
      <p:sp>
        <p:nvSpPr>
          <p:cNvPr id="6" name="Inhaltsplatzhalter 2">
            <a:extLst>
              <a:ext uri="{FF2B5EF4-FFF2-40B4-BE49-F238E27FC236}">
                <a16:creationId xmlns:a16="http://schemas.microsoft.com/office/drawing/2014/main" id="{AE8CE9ED-6933-9C4F-B7EC-C1F044BA3AD8}"/>
              </a:ext>
            </a:extLst>
          </p:cNvPr>
          <p:cNvSpPr txBox="1">
            <a:spLocks/>
          </p:cNvSpPr>
          <p:nvPr/>
        </p:nvSpPr>
        <p:spPr>
          <a:xfrm>
            <a:off x="1363413" y="4174192"/>
            <a:ext cx="9432000" cy="1656184"/>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Formen der Projektorganisation</a:t>
            </a:r>
          </a:p>
          <a:p>
            <a:pPr lvl="1"/>
            <a:r>
              <a:rPr lang="de-DE" dirty="0"/>
              <a:t>Einfluss-Projektorganisation</a:t>
            </a:r>
          </a:p>
          <a:p>
            <a:pPr lvl="1"/>
            <a:r>
              <a:rPr lang="de-DE" dirty="0"/>
              <a:t>Matrix-Projektorganisation</a:t>
            </a:r>
          </a:p>
          <a:p>
            <a:pPr lvl="1"/>
            <a:r>
              <a:rPr lang="de-DE" dirty="0"/>
              <a:t>Reine oder unabhängige Projektorganisation</a:t>
            </a:r>
          </a:p>
        </p:txBody>
      </p:sp>
    </p:spTree>
    <p:extLst>
      <p:ext uri="{BB962C8B-B14F-4D97-AF65-F5344CB8AC3E}">
        <p14:creationId xmlns:p14="http://schemas.microsoft.com/office/powerpoint/2010/main" val="347732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A49FF-4BBD-B34A-B7F6-7C211FA14391}"/>
              </a:ext>
            </a:extLst>
          </p:cNvPr>
          <p:cNvSpPr>
            <a:spLocks noGrp="1"/>
          </p:cNvSpPr>
          <p:nvPr>
            <p:ph type="title"/>
          </p:nvPr>
        </p:nvSpPr>
        <p:spPr/>
        <p:txBody>
          <a:bodyPr/>
          <a:lstStyle/>
          <a:p>
            <a:r>
              <a:rPr lang="de-DE" dirty="0"/>
              <a:t>Einfluss-, Matrix-, und reine Projektorganisation</a:t>
            </a:r>
          </a:p>
        </p:txBody>
      </p:sp>
      <p:pic>
        <p:nvPicPr>
          <p:cNvPr id="6" name="Inhaltsplatzhalter 5" descr="Ein Bild, das Diagramm, Entwurf, technische Zeichnung, Quittung enthält.&#10;&#10;Automatisch generierte Beschreibung">
            <a:extLst>
              <a:ext uri="{FF2B5EF4-FFF2-40B4-BE49-F238E27FC236}">
                <a16:creationId xmlns:a16="http://schemas.microsoft.com/office/drawing/2014/main" id="{0A8A280A-CBEB-7841-BA15-8D6E2A6C94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817" r="6248" b="67924"/>
          <a:stretch/>
        </p:blipFill>
        <p:spPr>
          <a:xfrm>
            <a:off x="120923" y="2592276"/>
            <a:ext cx="3312368" cy="2448272"/>
          </a:xfrm>
        </p:spPr>
      </p:pic>
      <p:sp>
        <p:nvSpPr>
          <p:cNvPr id="4" name="Foliennummernplatzhalter 3">
            <a:extLst>
              <a:ext uri="{FF2B5EF4-FFF2-40B4-BE49-F238E27FC236}">
                <a16:creationId xmlns:a16="http://schemas.microsoft.com/office/drawing/2014/main" id="{10EC2374-1A53-084D-A46D-AC57142CE823}"/>
              </a:ext>
            </a:extLst>
          </p:cNvPr>
          <p:cNvSpPr>
            <a:spLocks noGrp="1"/>
          </p:cNvSpPr>
          <p:nvPr>
            <p:ph type="sldNum" sz="quarter" idx="12"/>
          </p:nvPr>
        </p:nvSpPr>
        <p:spPr/>
        <p:txBody>
          <a:bodyPr/>
          <a:lstStyle/>
          <a:p>
            <a:fld id="{FC0CC166-4E39-43B8-AB91-BDD1C4C9E224}" type="slidenum">
              <a:rPr lang="de-DE" smtClean="0"/>
              <a:t>42</a:t>
            </a:fld>
            <a:endParaRPr lang="de-DE" dirty="0"/>
          </a:p>
        </p:txBody>
      </p:sp>
      <p:pic>
        <p:nvPicPr>
          <p:cNvPr id="8" name="Grafik 7" descr="Ein Bild, das Diagramm, Entwurf, technische Zeichnung, Quittung enthält.&#10;&#10;Automatisch generierte Beschreibung">
            <a:extLst>
              <a:ext uri="{FF2B5EF4-FFF2-40B4-BE49-F238E27FC236}">
                <a16:creationId xmlns:a16="http://schemas.microsoft.com/office/drawing/2014/main" id="{B60A8C92-3A71-AD44-8F84-3B0DFFFE3C1D}"/>
              </a:ext>
            </a:extLst>
          </p:cNvPr>
          <p:cNvPicPr>
            <a:picLocks noChangeAspect="1"/>
          </p:cNvPicPr>
          <p:nvPr/>
        </p:nvPicPr>
        <p:blipFill rotWithShape="1">
          <a:blip r:embed="rId2">
            <a:extLst>
              <a:ext uri="{28A0092B-C50C-407E-A947-70E740481C1C}">
                <a14:useLocalDpi xmlns:a14="http://schemas.microsoft.com/office/drawing/2010/main" val="0"/>
              </a:ext>
            </a:extLst>
          </a:blip>
          <a:srcRect t="31870" b="30221"/>
          <a:stretch/>
        </p:blipFill>
        <p:spPr>
          <a:xfrm>
            <a:off x="3505299" y="2299792"/>
            <a:ext cx="4111728" cy="2978906"/>
          </a:xfrm>
          <a:prstGeom prst="rect">
            <a:avLst/>
          </a:prstGeom>
        </p:spPr>
      </p:pic>
      <p:pic>
        <p:nvPicPr>
          <p:cNvPr id="10" name="Grafik 9" descr="Ein Bild, das Diagramm, Entwurf, technische Zeichnung, Quittung enthält.&#10;&#10;Automatisch generierte Beschreibung">
            <a:extLst>
              <a:ext uri="{FF2B5EF4-FFF2-40B4-BE49-F238E27FC236}">
                <a16:creationId xmlns:a16="http://schemas.microsoft.com/office/drawing/2014/main" id="{F1299A59-08CE-BC42-9D49-47235E8277E1}"/>
              </a:ext>
            </a:extLst>
          </p:cNvPr>
          <p:cNvPicPr>
            <a:picLocks noChangeAspect="1"/>
          </p:cNvPicPr>
          <p:nvPr/>
        </p:nvPicPr>
        <p:blipFill rotWithShape="1">
          <a:blip r:embed="rId2">
            <a:extLst>
              <a:ext uri="{28A0092B-C50C-407E-A947-70E740481C1C}">
                <a14:useLocalDpi xmlns:a14="http://schemas.microsoft.com/office/drawing/2010/main" val="0"/>
              </a:ext>
            </a:extLst>
          </a:blip>
          <a:srcRect t="69779"/>
          <a:stretch/>
        </p:blipFill>
        <p:spPr>
          <a:xfrm>
            <a:off x="7609755" y="2277666"/>
            <a:ext cx="4366165" cy="2521726"/>
          </a:xfrm>
          <a:prstGeom prst="rect">
            <a:avLst/>
          </a:prstGeom>
        </p:spPr>
      </p:pic>
      <p:sp>
        <p:nvSpPr>
          <p:cNvPr id="11" name="Inhaltsplatzhalter 2">
            <a:extLst>
              <a:ext uri="{FF2B5EF4-FFF2-40B4-BE49-F238E27FC236}">
                <a16:creationId xmlns:a16="http://schemas.microsoft.com/office/drawing/2014/main" id="{CFCE859E-6594-6849-A056-BC3654D8CC02}"/>
              </a:ext>
            </a:extLst>
          </p:cNvPr>
          <p:cNvSpPr txBox="1">
            <a:spLocks/>
          </p:cNvSpPr>
          <p:nvPr/>
        </p:nvSpPr>
        <p:spPr>
          <a:xfrm>
            <a:off x="174151" y="4992489"/>
            <a:ext cx="3205912" cy="531714"/>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2000" dirty="0"/>
              <a:t>Einfluss-Projektorganisation</a:t>
            </a:r>
          </a:p>
        </p:txBody>
      </p:sp>
      <p:sp>
        <p:nvSpPr>
          <p:cNvPr id="12" name="Inhaltsplatzhalter 2">
            <a:extLst>
              <a:ext uri="{FF2B5EF4-FFF2-40B4-BE49-F238E27FC236}">
                <a16:creationId xmlns:a16="http://schemas.microsoft.com/office/drawing/2014/main" id="{6EBCB46B-9E09-B041-AC42-746B6AF2B4B0}"/>
              </a:ext>
            </a:extLst>
          </p:cNvPr>
          <p:cNvSpPr txBox="1">
            <a:spLocks/>
          </p:cNvSpPr>
          <p:nvPr/>
        </p:nvSpPr>
        <p:spPr>
          <a:xfrm>
            <a:off x="3947772" y="4992489"/>
            <a:ext cx="3205912" cy="531714"/>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2000" dirty="0"/>
              <a:t>Matrix-Projektorganisation</a:t>
            </a:r>
          </a:p>
        </p:txBody>
      </p:sp>
      <p:sp>
        <p:nvSpPr>
          <p:cNvPr id="13" name="Inhaltsplatzhalter 2">
            <a:extLst>
              <a:ext uri="{FF2B5EF4-FFF2-40B4-BE49-F238E27FC236}">
                <a16:creationId xmlns:a16="http://schemas.microsoft.com/office/drawing/2014/main" id="{3763A878-DBB3-694D-B5F4-211B747007F9}"/>
              </a:ext>
            </a:extLst>
          </p:cNvPr>
          <p:cNvSpPr txBox="1">
            <a:spLocks/>
          </p:cNvSpPr>
          <p:nvPr/>
        </p:nvSpPr>
        <p:spPr>
          <a:xfrm>
            <a:off x="8517801" y="4992489"/>
            <a:ext cx="3205912" cy="531714"/>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2000" dirty="0"/>
              <a:t>Reine Projektorganisation</a:t>
            </a:r>
          </a:p>
        </p:txBody>
      </p:sp>
    </p:spTree>
    <p:extLst>
      <p:ext uri="{BB962C8B-B14F-4D97-AF65-F5344CB8AC3E}">
        <p14:creationId xmlns:p14="http://schemas.microsoft.com/office/powerpoint/2010/main" val="3016023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D84C7-EDB6-3641-AF79-648C475C08AB}"/>
              </a:ext>
            </a:extLst>
          </p:cNvPr>
          <p:cNvSpPr>
            <a:spLocks noGrp="1"/>
          </p:cNvSpPr>
          <p:nvPr>
            <p:ph type="title"/>
          </p:nvPr>
        </p:nvSpPr>
        <p:spPr/>
        <p:txBody>
          <a:bodyPr/>
          <a:lstStyle/>
          <a:p>
            <a:r>
              <a:rPr lang="de-DE" dirty="0"/>
              <a:t>Organisatorische Infrastruktur</a:t>
            </a:r>
          </a:p>
        </p:txBody>
      </p:sp>
      <p:sp>
        <p:nvSpPr>
          <p:cNvPr id="3" name="Inhaltsplatzhalter 2">
            <a:extLst>
              <a:ext uri="{FF2B5EF4-FFF2-40B4-BE49-F238E27FC236}">
                <a16:creationId xmlns:a16="http://schemas.microsoft.com/office/drawing/2014/main" id="{051F5A91-84EF-A243-9A40-4623F592A03A}"/>
              </a:ext>
            </a:extLst>
          </p:cNvPr>
          <p:cNvSpPr>
            <a:spLocks noGrp="1"/>
          </p:cNvSpPr>
          <p:nvPr>
            <p:ph idx="1"/>
          </p:nvPr>
        </p:nvSpPr>
        <p:spPr>
          <a:xfrm>
            <a:off x="1378800" y="2133650"/>
            <a:ext cx="9432000" cy="963762"/>
          </a:xfrm>
        </p:spPr>
        <p:txBody>
          <a:bodyPr/>
          <a:lstStyle/>
          <a:p>
            <a:r>
              <a:rPr lang="de-DE" dirty="0"/>
              <a:t>Zur Verbesserung der Kommunikation von Aufgabenbeteiligten:</a:t>
            </a:r>
          </a:p>
          <a:p>
            <a:pPr lvl="1"/>
            <a:r>
              <a:rPr lang="de-DE" dirty="0"/>
              <a:t>Gremienorganisation</a:t>
            </a:r>
          </a:p>
          <a:p>
            <a:endParaRPr lang="de-DE" dirty="0"/>
          </a:p>
        </p:txBody>
      </p:sp>
      <p:sp>
        <p:nvSpPr>
          <p:cNvPr id="4" name="Foliennummernplatzhalter 3">
            <a:extLst>
              <a:ext uri="{FF2B5EF4-FFF2-40B4-BE49-F238E27FC236}">
                <a16:creationId xmlns:a16="http://schemas.microsoft.com/office/drawing/2014/main" id="{F32EA989-8873-B04D-BC9A-02A72003D6CE}"/>
              </a:ext>
            </a:extLst>
          </p:cNvPr>
          <p:cNvSpPr>
            <a:spLocks noGrp="1"/>
          </p:cNvSpPr>
          <p:nvPr>
            <p:ph type="sldNum" sz="quarter" idx="12"/>
          </p:nvPr>
        </p:nvSpPr>
        <p:spPr/>
        <p:txBody>
          <a:bodyPr/>
          <a:lstStyle/>
          <a:p>
            <a:fld id="{FC0CC166-4E39-43B8-AB91-BDD1C4C9E224}" type="slidenum">
              <a:rPr lang="de-DE" smtClean="0"/>
              <a:t>43</a:t>
            </a:fld>
            <a:endParaRPr lang="de-DE" dirty="0"/>
          </a:p>
        </p:txBody>
      </p:sp>
      <p:sp>
        <p:nvSpPr>
          <p:cNvPr id="5" name="Rechteck: abgerundete Ecken 4">
            <a:extLst>
              <a:ext uri="{FF2B5EF4-FFF2-40B4-BE49-F238E27FC236}">
                <a16:creationId xmlns:a16="http://schemas.microsoft.com/office/drawing/2014/main" id="{112E8171-C7CA-CB4F-8071-3A1882594307}"/>
              </a:ext>
            </a:extLst>
          </p:cNvPr>
          <p:cNvSpPr/>
          <p:nvPr/>
        </p:nvSpPr>
        <p:spPr>
          <a:xfrm>
            <a:off x="1378799" y="2953396"/>
            <a:ext cx="10047379" cy="112447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Gremien oder Ausschüsse verbinden eine Mehrzahl von Aufgabenträgerinnen, die in direktem Austausch stehen</a:t>
            </a:r>
          </a:p>
        </p:txBody>
      </p:sp>
      <p:sp>
        <p:nvSpPr>
          <p:cNvPr id="6" name="Inhaltsplatzhalter 2">
            <a:extLst>
              <a:ext uri="{FF2B5EF4-FFF2-40B4-BE49-F238E27FC236}">
                <a16:creationId xmlns:a16="http://schemas.microsoft.com/office/drawing/2014/main" id="{5F4BAFB5-9AC5-6748-98F8-F00762A69E60}"/>
              </a:ext>
            </a:extLst>
          </p:cNvPr>
          <p:cNvSpPr txBox="1">
            <a:spLocks/>
          </p:cNvSpPr>
          <p:nvPr/>
        </p:nvSpPr>
        <p:spPr>
          <a:xfrm>
            <a:off x="1396453" y="4232370"/>
            <a:ext cx="9432000" cy="1645695"/>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Aufgaben:</a:t>
            </a:r>
          </a:p>
          <a:p>
            <a:pPr lvl="1"/>
            <a:r>
              <a:rPr lang="de-DE" dirty="0"/>
              <a:t>Austausch von Informationen </a:t>
            </a:r>
          </a:p>
          <a:p>
            <a:pPr lvl="1"/>
            <a:r>
              <a:rPr lang="de-DE" dirty="0"/>
              <a:t>Beratung über Sachfragen</a:t>
            </a:r>
          </a:p>
          <a:p>
            <a:pPr lvl="1"/>
            <a:r>
              <a:rPr lang="de-DE" dirty="0"/>
              <a:t>Fällen von Entscheidungen </a:t>
            </a:r>
          </a:p>
        </p:txBody>
      </p:sp>
    </p:spTree>
    <p:extLst>
      <p:ext uri="{BB962C8B-B14F-4D97-AF65-F5344CB8AC3E}">
        <p14:creationId xmlns:p14="http://schemas.microsoft.com/office/powerpoint/2010/main" val="124185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C47345-1036-334B-926B-145894E4CA3A}"/>
              </a:ext>
            </a:extLst>
          </p:cNvPr>
          <p:cNvSpPr>
            <a:spLocks noGrp="1"/>
          </p:cNvSpPr>
          <p:nvPr>
            <p:ph type="title"/>
          </p:nvPr>
        </p:nvSpPr>
        <p:spPr/>
        <p:txBody>
          <a:bodyPr/>
          <a:lstStyle/>
          <a:p>
            <a:r>
              <a:rPr lang="de-DE" dirty="0"/>
              <a:t>Räumliche Infrastruktur</a:t>
            </a:r>
          </a:p>
        </p:txBody>
      </p:sp>
      <p:sp>
        <p:nvSpPr>
          <p:cNvPr id="3" name="Inhaltsplatzhalter 2">
            <a:extLst>
              <a:ext uri="{FF2B5EF4-FFF2-40B4-BE49-F238E27FC236}">
                <a16:creationId xmlns:a16="http://schemas.microsoft.com/office/drawing/2014/main" id="{F92CADD2-679E-4043-B8EA-1C5C13F7671C}"/>
              </a:ext>
            </a:extLst>
          </p:cNvPr>
          <p:cNvSpPr>
            <a:spLocks noGrp="1"/>
          </p:cNvSpPr>
          <p:nvPr>
            <p:ph idx="1"/>
          </p:nvPr>
        </p:nvSpPr>
        <p:spPr>
          <a:xfrm>
            <a:off x="1378800" y="2781722"/>
            <a:ext cx="9432000" cy="3690000"/>
          </a:xfrm>
        </p:spPr>
        <p:txBody>
          <a:bodyPr/>
          <a:lstStyle/>
          <a:p>
            <a:r>
              <a:rPr lang="de-DE" dirty="0"/>
              <a:t>Steht in enger Verbindung zu den Orten, an denen Information produziert und weitergegeben wird </a:t>
            </a:r>
          </a:p>
          <a:p>
            <a:r>
              <a:rPr lang="de-DE" dirty="0">
                <a:solidFill>
                  <a:srgbClr val="C00000"/>
                </a:solidFill>
              </a:rPr>
              <a:t>Zentrale</a:t>
            </a:r>
            <a:r>
              <a:rPr lang="de-DE" dirty="0"/>
              <a:t> versus </a:t>
            </a:r>
            <a:r>
              <a:rPr lang="de-DE" dirty="0">
                <a:solidFill>
                  <a:srgbClr val="C00000"/>
                </a:solidFill>
              </a:rPr>
              <a:t>dezentrale</a:t>
            </a:r>
            <a:r>
              <a:rPr lang="de-DE" dirty="0"/>
              <a:t> räumliche Infrastruktur</a:t>
            </a:r>
          </a:p>
          <a:p>
            <a:r>
              <a:rPr lang="de-DE" dirty="0" err="1"/>
              <a:t>Closed</a:t>
            </a:r>
            <a:r>
              <a:rPr lang="de-DE" dirty="0"/>
              <a:t>-Shop Betrieb </a:t>
            </a:r>
          </a:p>
          <a:p>
            <a:pPr lvl="1"/>
            <a:r>
              <a:rPr lang="de-DE" dirty="0"/>
              <a:t>Entwicklerinnen haben keinen Zugang zum Serverraum oder Rechenzentrum </a:t>
            </a:r>
          </a:p>
          <a:p>
            <a:r>
              <a:rPr lang="de-DE" dirty="0" err="1"/>
              <a:t>DevOps</a:t>
            </a:r>
            <a:r>
              <a:rPr lang="de-DE" dirty="0"/>
              <a:t>-Konzept</a:t>
            </a:r>
          </a:p>
          <a:p>
            <a:pPr lvl="1"/>
            <a:r>
              <a:rPr lang="de-DE" dirty="0"/>
              <a:t>Zusammenarbeit von Entwicklung und Betrieb durch höhere organisatorische Integration verbessern</a:t>
            </a:r>
          </a:p>
        </p:txBody>
      </p:sp>
      <p:sp>
        <p:nvSpPr>
          <p:cNvPr id="4" name="Foliennummernplatzhalter 3">
            <a:extLst>
              <a:ext uri="{FF2B5EF4-FFF2-40B4-BE49-F238E27FC236}">
                <a16:creationId xmlns:a16="http://schemas.microsoft.com/office/drawing/2014/main" id="{AAD3ACA8-30D3-144C-A3D8-FD1C54618F16}"/>
              </a:ext>
            </a:extLst>
          </p:cNvPr>
          <p:cNvSpPr>
            <a:spLocks noGrp="1"/>
          </p:cNvSpPr>
          <p:nvPr>
            <p:ph type="sldNum" sz="quarter" idx="12"/>
          </p:nvPr>
        </p:nvSpPr>
        <p:spPr/>
        <p:txBody>
          <a:bodyPr/>
          <a:lstStyle/>
          <a:p>
            <a:fld id="{FC0CC166-4E39-43B8-AB91-BDD1C4C9E224}" type="slidenum">
              <a:rPr lang="de-DE" smtClean="0"/>
              <a:t>44</a:t>
            </a:fld>
            <a:endParaRPr lang="de-DE" dirty="0"/>
          </a:p>
        </p:txBody>
      </p:sp>
      <p:sp>
        <p:nvSpPr>
          <p:cNvPr id="5" name="Rechteck: abgerundete Ecken 4">
            <a:extLst>
              <a:ext uri="{FF2B5EF4-FFF2-40B4-BE49-F238E27FC236}">
                <a16:creationId xmlns:a16="http://schemas.microsoft.com/office/drawing/2014/main" id="{19B8C549-24E4-7D44-B19D-79101698E2D3}"/>
              </a:ext>
            </a:extLst>
          </p:cNvPr>
          <p:cNvSpPr/>
          <p:nvPr/>
        </p:nvSpPr>
        <p:spPr>
          <a:xfrm>
            <a:off x="1378799" y="1341562"/>
            <a:ext cx="9445115" cy="12482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Die </a:t>
            </a:r>
            <a:r>
              <a:rPr lang="de-DE" sz="2400" b="1" dirty="0">
                <a:cs typeface="Times New Roman" panose="02020603050405020304" pitchFamily="18" charset="0"/>
              </a:rPr>
              <a:t>räumliche Infrastruktur </a:t>
            </a:r>
            <a:r>
              <a:rPr lang="de-DE" sz="2400" dirty="0">
                <a:cs typeface="Times New Roman" panose="02020603050405020304" pitchFamily="18" charset="0"/>
              </a:rPr>
              <a:t>betrachtet die geografische Verteilung von Aufgaben, Kompetenzen und Ressourcen, die für die Produktion und Weitergabe von Information erforderlich sind </a:t>
            </a:r>
          </a:p>
        </p:txBody>
      </p:sp>
    </p:spTree>
    <p:extLst>
      <p:ext uri="{BB962C8B-B14F-4D97-AF65-F5344CB8AC3E}">
        <p14:creationId xmlns:p14="http://schemas.microsoft.com/office/powerpoint/2010/main" val="2262712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692D69-1594-F343-B5EB-3E5AA0BF02E5}"/>
              </a:ext>
            </a:extLst>
          </p:cNvPr>
          <p:cNvSpPr>
            <a:spLocks noGrp="1"/>
          </p:cNvSpPr>
          <p:nvPr>
            <p:ph type="title"/>
          </p:nvPr>
        </p:nvSpPr>
        <p:spPr/>
        <p:txBody>
          <a:bodyPr/>
          <a:lstStyle/>
          <a:p>
            <a:r>
              <a:rPr lang="de-DE" dirty="0"/>
              <a:t>Illustration des </a:t>
            </a:r>
            <a:r>
              <a:rPr lang="de-DE" dirty="0" err="1"/>
              <a:t>DevOps</a:t>
            </a:r>
            <a:r>
              <a:rPr lang="de-DE" dirty="0"/>
              <a:t>-Konzepts</a:t>
            </a:r>
          </a:p>
        </p:txBody>
      </p:sp>
      <p:pic>
        <p:nvPicPr>
          <p:cNvPr id="6" name="Inhaltsplatzhalter 5" descr="Ein Bild, das Entwurf, Zeichnung, Cartoon, Text enthält.&#10;&#10;Automatisch generierte Beschreibung">
            <a:extLst>
              <a:ext uri="{FF2B5EF4-FFF2-40B4-BE49-F238E27FC236}">
                <a16:creationId xmlns:a16="http://schemas.microsoft.com/office/drawing/2014/main" id="{716BCF82-BA39-EE4A-B813-1853DC295E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3191" y="1385589"/>
            <a:ext cx="7128792" cy="5018833"/>
          </a:xfrm>
        </p:spPr>
      </p:pic>
      <p:sp>
        <p:nvSpPr>
          <p:cNvPr id="4" name="Foliennummernplatzhalter 3">
            <a:extLst>
              <a:ext uri="{FF2B5EF4-FFF2-40B4-BE49-F238E27FC236}">
                <a16:creationId xmlns:a16="http://schemas.microsoft.com/office/drawing/2014/main" id="{C111C635-F8BA-9E42-860C-7F5B044A89F0}"/>
              </a:ext>
            </a:extLst>
          </p:cNvPr>
          <p:cNvSpPr>
            <a:spLocks noGrp="1"/>
          </p:cNvSpPr>
          <p:nvPr>
            <p:ph type="sldNum" sz="quarter" idx="12"/>
          </p:nvPr>
        </p:nvSpPr>
        <p:spPr/>
        <p:txBody>
          <a:bodyPr/>
          <a:lstStyle/>
          <a:p>
            <a:fld id="{FC0CC166-4E39-43B8-AB91-BDD1C4C9E224}" type="slidenum">
              <a:rPr lang="de-DE" smtClean="0"/>
              <a:t>45</a:t>
            </a:fld>
            <a:endParaRPr lang="de-DE" dirty="0"/>
          </a:p>
        </p:txBody>
      </p:sp>
    </p:spTree>
    <p:extLst>
      <p:ext uri="{BB962C8B-B14F-4D97-AF65-F5344CB8AC3E}">
        <p14:creationId xmlns:p14="http://schemas.microsoft.com/office/powerpoint/2010/main" val="1893545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19F4E-1DCF-B240-B81D-C89D69964AC8}"/>
              </a:ext>
            </a:extLst>
          </p:cNvPr>
          <p:cNvSpPr>
            <a:spLocks noGrp="1"/>
          </p:cNvSpPr>
          <p:nvPr>
            <p:ph type="title"/>
          </p:nvPr>
        </p:nvSpPr>
        <p:spPr/>
        <p:txBody>
          <a:bodyPr/>
          <a:lstStyle/>
          <a:p>
            <a:r>
              <a:rPr lang="de-DE" dirty="0"/>
              <a:t>Räumliche Infrastruktur</a:t>
            </a:r>
          </a:p>
        </p:txBody>
      </p:sp>
      <p:sp>
        <p:nvSpPr>
          <p:cNvPr id="3" name="Inhaltsplatzhalter 2">
            <a:extLst>
              <a:ext uri="{FF2B5EF4-FFF2-40B4-BE49-F238E27FC236}">
                <a16:creationId xmlns:a16="http://schemas.microsoft.com/office/drawing/2014/main" id="{0F144051-CC30-7F4D-A9A9-4D5B429BCFCE}"/>
              </a:ext>
            </a:extLst>
          </p:cNvPr>
          <p:cNvSpPr>
            <a:spLocks noGrp="1"/>
          </p:cNvSpPr>
          <p:nvPr>
            <p:ph idx="1"/>
          </p:nvPr>
        </p:nvSpPr>
        <p:spPr>
          <a:xfrm>
            <a:off x="1378800" y="1845618"/>
            <a:ext cx="9432000" cy="4069587"/>
          </a:xfrm>
        </p:spPr>
        <p:txBody>
          <a:bodyPr/>
          <a:lstStyle/>
          <a:p>
            <a:r>
              <a:rPr lang="de-DE" dirty="0"/>
              <a:t>Räumliche Präsenz aufgrund Fortschritte bei den Kommunikationstechnologien nicht mehr notwendig </a:t>
            </a:r>
          </a:p>
          <a:p>
            <a:pPr lvl="1"/>
            <a:r>
              <a:rPr lang="de-DE" dirty="0"/>
              <a:t>Videokonferenz-, Messenger- und Softwareentwicklungswerkzeuge</a:t>
            </a:r>
          </a:p>
          <a:p>
            <a:r>
              <a:rPr lang="de-DE" dirty="0"/>
              <a:t>Zeitversetztes Arbeiten nach </a:t>
            </a:r>
            <a:r>
              <a:rPr lang="de-DE" dirty="0">
                <a:solidFill>
                  <a:srgbClr val="C00000"/>
                </a:solidFill>
              </a:rPr>
              <a:t>„Follow-the-Sun“-Prinzip </a:t>
            </a:r>
          </a:p>
          <a:p>
            <a:r>
              <a:rPr lang="de-DE" dirty="0"/>
              <a:t>Entwicklungsprozess:</a:t>
            </a:r>
          </a:p>
          <a:p>
            <a:pPr lvl="1"/>
            <a:r>
              <a:rPr lang="de-DE" dirty="0"/>
              <a:t>Aktive Nutzerintegration</a:t>
            </a:r>
          </a:p>
          <a:p>
            <a:pPr lvl="1"/>
            <a:r>
              <a:rPr lang="de-DE" dirty="0"/>
              <a:t>Schnelle Erstellung von Produktinkrementen</a:t>
            </a:r>
          </a:p>
          <a:p>
            <a:pPr lvl="1"/>
            <a:r>
              <a:rPr lang="de-DE" dirty="0"/>
              <a:t>Kontinuierliche Integration neuer Programmcodes </a:t>
            </a:r>
          </a:p>
          <a:p>
            <a:pPr lvl="1"/>
            <a:r>
              <a:rPr lang="de-DE" dirty="0"/>
              <a:t>Hohe Modularität</a:t>
            </a:r>
          </a:p>
          <a:p>
            <a:pPr lvl="1"/>
            <a:r>
              <a:rPr lang="de-DE" dirty="0"/>
              <a:t>Dynamische Entscheidungsprozesse</a:t>
            </a:r>
          </a:p>
        </p:txBody>
      </p:sp>
      <p:sp>
        <p:nvSpPr>
          <p:cNvPr id="4" name="Foliennummernplatzhalter 3">
            <a:extLst>
              <a:ext uri="{FF2B5EF4-FFF2-40B4-BE49-F238E27FC236}">
                <a16:creationId xmlns:a16="http://schemas.microsoft.com/office/drawing/2014/main" id="{8A2DFC64-402C-FC46-9CE2-B198781EF488}"/>
              </a:ext>
            </a:extLst>
          </p:cNvPr>
          <p:cNvSpPr>
            <a:spLocks noGrp="1"/>
          </p:cNvSpPr>
          <p:nvPr>
            <p:ph type="sldNum" sz="quarter" idx="12"/>
          </p:nvPr>
        </p:nvSpPr>
        <p:spPr/>
        <p:txBody>
          <a:bodyPr/>
          <a:lstStyle/>
          <a:p>
            <a:fld id="{FC0CC166-4E39-43B8-AB91-BDD1C4C9E224}" type="slidenum">
              <a:rPr lang="de-DE" smtClean="0"/>
              <a:t>46</a:t>
            </a:fld>
            <a:endParaRPr lang="de-DE" dirty="0"/>
          </a:p>
        </p:txBody>
      </p:sp>
    </p:spTree>
    <p:extLst>
      <p:ext uri="{BB962C8B-B14F-4D97-AF65-F5344CB8AC3E}">
        <p14:creationId xmlns:p14="http://schemas.microsoft.com/office/powerpoint/2010/main" val="2470127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BCD27-6C79-C347-A896-84C88201C4DD}"/>
              </a:ext>
            </a:extLst>
          </p:cNvPr>
          <p:cNvSpPr>
            <a:spLocks noGrp="1"/>
          </p:cNvSpPr>
          <p:nvPr>
            <p:ph type="title"/>
          </p:nvPr>
        </p:nvSpPr>
        <p:spPr/>
        <p:txBody>
          <a:bodyPr/>
          <a:lstStyle/>
          <a:p>
            <a:r>
              <a:rPr lang="de-DE" dirty="0"/>
              <a:t>Räumliche Infrastruktur</a:t>
            </a:r>
          </a:p>
        </p:txBody>
      </p:sp>
      <p:sp>
        <p:nvSpPr>
          <p:cNvPr id="3" name="Inhaltsplatzhalter 2">
            <a:extLst>
              <a:ext uri="{FF2B5EF4-FFF2-40B4-BE49-F238E27FC236}">
                <a16:creationId xmlns:a16="http://schemas.microsoft.com/office/drawing/2014/main" id="{95A71768-5772-0D4D-AFC6-EA3D0FA4E190}"/>
              </a:ext>
            </a:extLst>
          </p:cNvPr>
          <p:cNvSpPr>
            <a:spLocks noGrp="1"/>
          </p:cNvSpPr>
          <p:nvPr>
            <p:ph idx="1"/>
          </p:nvPr>
        </p:nvSpPr>
        <p:spPr>
          <a:xfrm>
            <a:off x="1378800" y="3042096"/>
            <a:ext cx="9432000" cy="2187898"/>
          </a:xfrm>
        </p:spPr>
        <p:txBody>
          <a:bodyPr/>
          <a:lstStyle/>
          <a:p>
            <a:r>
              <a:rPr lang="de-DE" dirty="0"/>
              <a:t>Daher sind strategische Kriterien eher:</a:t>
            </a:r>
          </a:p>
          <a:p>
            <a:pPr lvl="1"/>
            <a:r>
              <a:rPr lang="de-DE" dirty="0"/>
              <a:t>Mindestentfernung zu Gebieten oder Einrichtungen, die eine Gefährdung für den RZ-Betrieb darstellen </a:t>
            </a:r>
          </a:p>
          <a:p>
            <a:pPr lvl="1"/>
            <a:r>
              <a:rPr lang="de-DE" dirty="0"/>
              <a:t>Leistungsfähige technische Basisinfrastruktur muss vorhanden sein </a:t>
            </a:r>
          </a:p>
          <a:p>
            <a:pPr lvl="1"/>
            <a:r>
              <a:rPr lang="de-DE" dirty="0"/>
              <a:t>Spezifikationen der Produktionssysteme müssen eingehalten werden </a:t>
            </a:r>
          </a:p>
        </p:txBody>
      </p:sp>
      <p:sp>
        <p:nvSpPr>
          <p:cNvPr id="4" name="Foliennummernplatzhalter 3">
            <a:extLst>
              <a:ext uri="{FF2B5EF4-FFF2-40B4-BE49-F238E27FC236}">
                <a16:creationId xmlns:a16="http://schemas.microsoft.com/office/drawing/2014/main" id="{14AEC958-CD9E-2445-8F78-78CFA9F5D298}"/>
              </a:ext>
            </a:extLst>
          </p:cNvPr>
          <p:cNvSpPr>
            <a:spLocks noGrp="1"/>
          </p:cNvSpPr>
          <p:nvPr>
            <p:ph type="sldNum" sz="quarter" idx="12"/>
          </p:nvPr>
        </p:nvSpPr>
        <p:spPr/>
        <p:txBody>
          <a:bodyPr/>
          <a:lstStyle/>
          <a:p>
            <a:fld id="{FC0CC166-4E39-43B8-AB91-BDD1C4C9E224}" type="slidenum">
              <a:rPr lang="de-DE" smtClean="0"/>
              <a:t>47</a:t>
            </a:fld>
            <a:endParaRPr lang="de-DE" dirty="0"/>
          </a:p>
        </p:txBody>
      </p:sp>
      <p:sp>
        <p:nvSpPr>
          <p:cNvPr id="5" name="Rechteck: abgerundete Ecken 4">
            <a:extLst>
              <a:ext uri="{FF2B5EF4-FFF2-40B4-BE49-F238E27FC236}">
                <a16:creationId xmlns:a16="http://schemas.microsoft.com/office/drawing/2014/main" id="{BF6B3113-B9F0-9849-B49C-BA4097DF461E}"/>
              </a:ext>
            </a:extLst>
          </p:cNvPr>
          <p:cNvSpPr/>
          <p:nvPr/>
        </p:nvSpPr>
        <p:spPr>
          <a:xfrm>
            <a:off x="1378800" y="2243897"/>
            <a:ext cx="9445115" cy="65418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Ein Rechenzentrum bedarf keiner physischen Nähe zum Nutzer </a:t>
            </a:r>
          </a:p>
        </p:txBody>
      </p:sp>
    </p:spTree>
    <p:extLst>
      <p:ext uri="{BB962C8B-B14F-4D97-AF65-F5344CB8AC3E}">
        <p14:creationId xmlns:p14="http://schemas.microsoft.com/office/powerpoint/2010/main" val="2115494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1E209-136E-C34B-91B7-6CF2C8E1AA37}"/>
              </a:ext>
            </a:extLst>
          </p:cNvPr>
          <p:cNvSpPr>
            <a:spLocks noGrp="1"/>
          </p:cNvSpPr>
          <p:nvPr>
            <p:ph type="title"/>
          </p:nvPr>
        </p:nvSpPr>
        <p:spPr/>
        <p:txBody>
          <a:bodyPr/>
          <a:lstStyle/>
          <a:p>
            <a:r>
              <a:rPr lang="de-DE" dirty="0"/>
              <a:t>Methodische Infrastruktur und Managementsysteme</a:t>
            </a:r>
          </a:p>
        </p:txBody>
      </p:sp>
      <p:sp>
        <p:nvSpPr>
          <p:cNvPr id="3" name="Inhaltsplatzhalter 2">
            <a:extLst>
              <a:ext uri="{FF2B5EF4-FFF2-40B4-BE49-F238E27FC236}">
                <a16:creationId xmlns:a16="http://schemas.microsoft.com/office/drawing/2014/main" id="{DAE4D255-12D9-3A44-A579-DEC25D1E8032}"/>
              </a:ext>
            </a:extLst>
          </p:cNvPr>
          <p:cNvSpPr>
            <a:spLocks noGrp="1"/>
          </p:cNvSpPr>
          <p:nvPr>
            <p:ph idx="1"/>
          </p:nvPr>
        </p:nvSpPr>
        <p:spPr>
          <a:xfrm>
            <a:off x="1378800" y="4444602"/>
            <a:ext cx="9432000" cy="1603138"/>
          </a:xfrm>
        </p:spPr>
        <p:txBody>
          <a:bodyPr/>
          <a:lstStyle/>
          <a:p>
            <a:r>
              <a:rPr lang="de-DE" dirty="0"/>
              <a:t>Infrastrukturmanagement i.d.R. Chief Information Officer (ranghöchste Führungskraft von Informationsressourcen in Unternehmen)</a:t>
            </a:r>
          </a:p>
          <a:p>
            <a:r>
              <a:rPr lang="de-DE" dirty="0"/>
              <a:t>Sicherstellung von Unternehmenszielen durch </a:t>
            </a:r>
            <a:r>
              <a:rPr lang="de-DE" dirty="0" err="1"/>
              <a:t>IuK</a:t>
            </a:r>
            <a:r>
              <a:rPr lang="de-DE" dirty="0"/>
              <a:t>-Technologien mit Hilfe von Rahmenmodellen (Frameworks)</a:t>
            </a:r>
          </a:p>
          <a:p>
            <a:endParaRPr lang="de-DE" dirty="0"/>
          </a:p>
        </p:txBody>
      </p:sp>
      <p:sp>
        <p:nvSpPr>
          <p:cNvPr id="4" name="Foliennummernplatzhalter 3">
            <a:extLst>
              <a:ext uri="{FF2B5EF4-FFF2-40B4-BE49-F238E27FC236}">
                <a16:creationId xmlns:a16="http://schemas.microsoft.com/office/drawing/2014/main" id="{0949C343-CE8C-F84C-8E52-01EBF7A2EF70}"/>
              </a:ext>
            </a:extLst>
          </p:cNvPr>
          <p:cNvSpPr>
            <a:spLocks noGrp="1"/>
          </p:cNvSpPr>
          <p:nvPr>
            <p:ph type="sldNum" sz="quarter" idx="12"/>
          </p:nvPr>
        </p:nvSpPr>
        <p:spPr/>
        <p:txBody>
          <a:bodyPr/>
          <a:lstStyle/>
          <a:p>
            <a:fld id="{FC0CC166-4E39-43B8-AB91-BDD1C4C9E224}" type="slidenum">
              <a:rPr lang="de-DE" smtClean="0"/>
              <a:t>48</a:t>
            </a:fld>
            <a:endParaRPr lang="de-DE" dirty="0"/>
          </a:p>
        </p:txBody>
      </p:sp>
      <p:sp>
        <p:nvSpPr>
          <p:cNvPr id="5" name="Rechteck: abgerundete Ecken 4">
            <a:extLst>
              <a:ext uri="{FF2B5EF4-FFF2-40B4-BE49-F238E27FC236}">
                <a16:creationId xmlns:a16="http://schemas.microsoft.com/office/drawing/2014/main" id="{0796607B-2C00-FD47-A0CE-CC92C335A105}"/>
              </a:ext>
            </a:extLst>
          </p:cNvPr>
          <p:cNvSpPr/>
          <p:nvPr/>
        </p:nvSpPr>
        <p:spPr>
          <a:xfrm>
            <a:off x="1378800" y="1845618"/>
            <a:ext cx="9445115" cy="116830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Die </a:t>
            </a:r>
            <a:r>
              <a:rPr lang="de-DE" sz="2400" b="1" dirty="0">
                <a:cs typeface="Times New Roman" panose="02020603050405020304" pitchFamily="18" charset="0"/>
              </a:rPr>
              <a:t>methodische Infrastruktur </a:t>
            </a:r>
            <a:r>
              <a:rPr lang="de-DE" sz="2400" dirty="0">
                <a:cs typeface="Times New Roman" panose="02020603050405020304" pitchFamily="18" charset="0"/>
              </a:rPr>
              <a:t>umfasst alle Vorgehensweisen, Verfahren und Techniken zur (Weiter-)Entwicklung, zum Betrieb und zur Nutzung der betrieblichen Informationsinfrastruktur </a:t>
            </a:r>
          </a:p>
        </p:txBody>
      </p:sp>
      <p:sp>
        <p:nvSpPr>
          <p:cNvPr id="6" name="Rechteck: abgerundete Ecken 4">
            <a:extLst>
              <a:ext uri="{FF2B5EF4-FFF2-40B4-BE49-F238E27FC236}">
                <a16:creationId xmlns:a16="http://schemas.microsoft.com/office/drawing/2014/main" id="{536F279C-E645-C047-BB8D-11EAE3FCEF0B}"/>
              </a:ext>
            </a:extLst>
          </p:cNvPr>
          <p:cNvSpPr/>
          <p:nvPr/>
        </p:nvSpPr>
        <p:spPr>
          <a:xfrm>
            <a:off x="1379023" y="3145110"/>
            <a:ext cx="9445115" cy="116830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cs typeface="Times New Roman" panose="02020603050405020304" pitchFamily="18" charset="0"/>
              </a:rPr>
              <a:t>Management</a:t>
            </a:r>
            <a:r>
              <a:rPr lang="de-DE" sz="2400" dirty="0">
                <a:cs typeface="Times New Roman" panose="02020603050405020304" pitchFamily="18" charset="0"/>
              </a:rPr>
              <a:t> bezeichnet im vorliegenden Kontext das </a:t>
            </a:r>
            <a:r>
              <a:rPr lang="de-DE" sz="2400" b="1" dirty="0">
                <a:cs typeface="Times New Roman" panose="02020603050405020304" pitchFamily="18" charset="0"/>
              </a:rPr>
              <a:t>Leistungshandeln</a:t>
            </a:r>
            <a:r>
              <a:rPr lang="de-DE" sz="2400" dirty="0">
                <a:cs typeface="Times New Roman" panose="02020603050405020304" pitchFamily="18" charset="0"/>
              </a:rPr>
              <a:t> im Hinblick auf alle Aufgaben, Kompetenzen und Ressourcen der betrieblichen Informationsinfrastruktur</a:t>
            </a:r>
          </a:p>
        </p:txBody>
      </p:sp>
    </p:spTree>
    <p:extLst>
      <p:ext uri="{BB962C8B-B14F-4D97-AF65-F5344CB8AC3E}">
        <p14:creationId xmlns:p14="http://schemas.microsoft.com/office/powerpoint/2010/main" val="4290041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1A33A-0E46-5240-834C-34E7633635AA}"/>
              </a:ext>
            </a:extLst>
          </p:cNvPr>
          <p:cNvSpPr>
            <a:spLocks noGrp="1"/>
          </p:cNvSpPr>
          <p:nvPr>
            <p:ph type="title"/>
          </p:nvPr>
        </p:nvSpPr>
        <p:spPr/>
        <p:txBody>
          <a:bodyPr/>
          <a:lstStyle/>
          <a:p>
            <a:r>
              <a:rPr lang="de-DE" dirty="0"/>
              <a:t>Beispiel COBIT</a:t>
            </a:r>
          </a:p>
        </p:txBody>
      </p:sp>
      <p:sp>
        <p:nvSpPr>
          <p:cNvPr id="3" name="Inhaltsplatzhalter 2">
            <a:extLst>
              <a:ext uri="{FF2B5EF4-FFF2-40B4-BE49-F238E27FC236}">
                <a16:creationId xmlns:a16="http://schemas.microsoft.com/office/drawing/2014/main" id="{56FF0E79-9524-6F4F-9F66-661B8BE13D41}"/>
              </a:ext>
            </a:extLst>
          </p:cNvPr>
          <p:cNvSpPr>
            <a:spLocks noGrp="1"/>
          </p:cNvSpPr>
          <p:nvPr>
            <p:ph idx="1"/>
          </p:nvPr>
        </p:nvSpPr>
        <p:spPr>
          <a:xfrm>
            <a:off x="1378800" y="1684009"/>
            <a:ext cx="9432000" cy="4810433"/>
          </a:xfrm>
        </p:spPr>
        <p:txBody>
          <a:bodyPr/>
          <a:lstStyle/>
          <a:p>
            <a:r>
              <a:rPr lang="de-DE" dirty="0"/>
              <a:t>COBIT (Control </a:t>
            </a:r>
            <a:r>
              <a:rPr lang="de-DE" dirty="0" err="1"/>
              <a:t>Objectives</a:t>
            </a:r>
            <a:r>
              <a:rPr lang="de-DE" dirty="0"/>
              <a:t> for Information and </a:t>
            </a:r>
            <a:r>
              <a:rPr lang="de-DE" dirty="0" err="1"/>
              <a:t>Related</a:t>
            </a:r>
            <a:r>
              <a:rPr lang="de-DE" dirty="0"/>
              <a:t> Technology)</a:t>
            </a:r>
          </a:p>
          <a:p>
            <a:pPr lvl="1"/>
            <a:r>
              <a:rPr lang="de-DE" dirty="0"/>
              <a:t>Umfassendes, international anerkanntes Framework für das Management und Steuerung von Information in Unternehmen </a:t>
            </a:r>
          </a:p>
          <a:p>
            <a:r>
              <a:rPr lang="de-DE" dirty="0"/>
              <a:t>Alle Aufgaben im Zusammenhang mit Informationsressourcen werden als </a:t>
            </a:r>
            <a:r>
              <a:rPr lang="de-DE" dirty="0">
                <a:solidFill>
                  <a:srgbClr val="C00000"/>
                </a:solidFill>
              </a:rPr>
              <a:t>Domänen</a:t>
            </a:r>
            <a:r>
              <a:rPr lang="de-DE" dirty="0"/>
              <a:t> betrachtet</a:t>
            </a:r>
          </a:p>
          <a:p>
            <a:pPr lvl="1"/>
            <a:r>
              <a:rPr lang="de-DE" dirty="0"/>
              <a:t>APO-Domäne (</a:t>
            </a:r>
            <a:r>
              <a:rPr lang="de-DE" dirty="0" err="1"/>
              <a:t>Align</a:t>
            </a:r>
            <a:r>
              <a:rPr lang="de-DE" dirty="0"/>
              <a:t>, Plan and </a:t>
            </a:r>
            <a:r>
              <a:rPr lang="de-DE" dirty="0" err="1"/>
              <a:t>Organize</a:t>
            </a:r>
            <a:r>
              <a:rPr lang="de-DE" dirty="0"/>
              <a:t>)</a:t>
            </a:r>
          </a:p>
          <a:p>
            <a:pPr lvl="1"/>
            <a:r>
              <a:rPr lang="de-DE" dirty="0"/>
              <a:t>BAI-Domäne (</a:t>
            </a:r>
            <a:r>
              <a:rPr lang="de-DE" dirty="0" err="1"/>
              <a:t>Build</a:t>
            </a:r>
            <a:r>
              <a:rPr lang="de-DE" dirty="0"/>
              <a:t>, </a:t>
            </a:r>
            <a:r>
              <a:rPr lang="de-DE" dirty="0" err="1"/>
              <a:t>Acquire</a:t>
            </a:r>
            <a:r>
              <a:rPr lang="de-DE" dirty="0"/>
              <a:t> and </a:t>
            </a:r>
            <a:r>
              <a:rPr lang="de-DE" dirty="0" err="1"/>
              <a:t>Implement</a:t>
            </a:r>
            <a:r>
              <a:rPr lang="de-DE" dirty="0"/>
              <a:t>)</a:t>
            </a:r>
          </a:p>
          <a:p>
            <a:pPr lvl="2"/>
            <a:r>
              <a:rPr lang="de-DE" dirty="0"/>
              <a:t>Entwicklungsmethoden</a:t>
            </a:r>
          </a:p>
          <a:p>
            <a:pPr lvl="1"/>
            <a:r>
              <a:rPr lang="de-DE" dirty="0"/>
              <a:t>DSS-Domäne (</a:t>
            </a:r>
            <a:r>
              <a:rPr lang="de-DE" dirty="0" err="1"/>
              <a:t>Deliver</a:t>
            </a:r>
            <a:r>
              <a:rPr lang="de-DE" dirty="0"/>
              <a:t>, Service and Support)</a:t>
            </a:r>
          </a:p>
          <a:p>
            <a:pPr lvl="2"/>
            <a:r>
              <a:rPr lang="de-DE" dirty="0"/>
              <a:t>Betrieb und Nutzung</a:t>
            </a:r>
          </a:p>
          <a:p>
            <a:pPr lvl="1"/>
            <a:r>
              <a:rPr lang="de-DE" dirty="0"/>
              <a:t>MEA-Domäne (Monitor, </a:t>
            </a:r>
            <a:r>
              <a:rPr lang="de-DE" dirty="0" err="1"/>
              <a:t>Evaluate</a:t>
            </a:r>
            <a:r>
              <a:rPr lang="de-DE" dirty="0"/>
              <a:t> and </a:t>
            </a:r>
            <a:r>
              <a:rPr lang="de-DE" dirty="0" err="1"/>
              <a:t>Assess</a:t>
            </a:r>
            <a:r>
              <a:rPr lang="de-DE" dirty="0"/>
              <a:t>)</a:t>
            </a:r>
          </a:p>
          <a:p>
            <a:pPr lvl="2"/>
            <a:r>
              <a:rPr lang="de-DE" dirty="0"/>
              <a:t>Problemmanagement</a:t>
            </a:r>
          </a:p>
          <a:p>
            <a:pPr lvl="2"/>
            <a:r>
              <a:rPr lang="de-DE" dirty="0"/>
              <a:t>Serviceanfragen</a:t>
            </a:r>
          </a:p>
        </p:txBody>
      </p:sp>
      <p:sp>
        <p:nvSpPr>
          <p:cNvPr id="4" name="Foliennummernplatzhalter 3">
            <a:extLst>
              <a:ext uri="{FF2B5EF4-FFF2-40B4-BE49-F238E27FC236}">
                <a16:creationId xmlns:a16="http://schemas.microsoft.com/office/drawing/2014/main" id="{08679AC7-C06E-1A46-87CD-1D2A7553BAD7}"/>
              </a:ext>
            </a:extLst>
          </p:cNvPr>
          <p:cNvSpPr>
            <a:spLocks noGrp="1"/>
          </p:cNvSpPr>
          <p:nvPr>
            <p:ph type="sldNum" sz="quarter" idx="12"/>
          </p:nvPr>
        </p:nvSpPr>
        <p:spPr/>
        <p:txBody>
          <a:bodyPr/>
          <a:lstStyle/>
          <a:p>
            <a:fld id="{FC0CC166-4E39-43B8-AB91-BDD1C4C9E224}" type="slidenum">
              <a:rPr lang="de-DE" smtClean="0"/>
              <a:t>49</a:t>
            </a:fld>
            <a:endParaRPr lang="de-DE" dirty="0"/>
          </a:p>
        </p:txBody>
      </p:sp>
    </p:spTree>
    <p:extLst>
      <p:ext uri="{BB962C8B-B14F-4D97-AF65-F5344CB8AC3E}">
        <p14:creationId xmlns:p14="http://schemas.microsoft.com/office/powerpoint/2010/main" val="1105441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DE792-3D04-924B-9278-1734F339E9D1}"/>
              </a:ext>
            </a:extLst>
          </p:cNvPr>
          <p:cNvSpPr>
            <a:spLocks noGrp="1"/>
          </p:cNvSpPr>
          <p:nvPr>
            <p:ph type="title"/>
          </p:nvPr>
        </p:nvSpPr>
        <p:spPr/>
        <p:txBody>
          <a:bodyPr/>
          <a:lstStyle/>
          <a:p>
            <a:r>
              <a:rPr lang="de-DE" dirty="0"/>
              <a:t>Begriffsentstehung und Bedeutung</a:t>
            </a:r>
          </a:p>
        </p:txBody>
      </p:sp>
      <p:sp>
        <p:nvSpPr>
          <p:cNvPr id="3" name="Inhaltsplatzhalter 2">
            <a:extLst>
              <a:ext uri="{FF2B5EF4-FFF2-40B4-BE49-F238E27FC236}">
                <a16:creationId xmlns:a16="http://schemas.microsoft.com/office/drawing/2014/main" id="{68330552-0B69-5C44-A201-9A377E747EF0}"/>
              </a:ext>
            </a:extLst>
          </p:cNvPr>
          <p:cNvSpPr>
            <a:spLocks noGrp="1"/>
          </p:cNvSpPr>
          <p:nvPr>
            <p:ph idx="1"/>
          </p:nvPr>
        </p:nvSpPr>
        <p:spPr>
          <a:xfrm>
            <a:off x="1378800" y="1917626"/>
            <a:ext cx="9432000" cy="3690000"/>
          </a:xfrm>
        </p:spPr>
        <p:txBody>
          <a:bodyPr/>
          <a:lstStyle/>
          <a:p>
            <a:r>
              <a:rPr lang="de-DE" dirty="0"/>
              <a:t>Infrastruktur ist </a:t>
            </a:r>
            <a:r>
              <a:rPr lang="de-DE" dirty="0">
                <a:solidFill>
                  <a:srgbClr val="C00000"/>
                </a:solidFill>
              </a:rPr>
              <a:t>Grundlage einer Volkswirtschaft </a:t>
            </a:r>
          </a:p>
          <a:p>
            <a:pPr lvl="1"/>
            <a:r>
              <a:rPr lang="de-DE" dirty="0"/>
              <a:t>Ermöglicht primäre, sekundäre und tertiäre Produktionstätigkeiten</a:t>
            </a:r>
          </a:p>
          <a:p>
            <a:r>
              <a:rPr lang="de-DE" dirty="0"/>
              <a:t>Infrastrukturleistungen sind im Allgemeinen </a:t>
            </a:r>
            <a:r>
              <a:rPr lang="de-DE" dirty="0">
                <a:solidFill>
                  <a:srgbClr val="C00000"/>
                </a:solidFill>
              </a:rPr>
              <a:t>nicht handelbar</a:t>
            </a:r>
          </a:p>
          <a:p>
            <a:r>
              <a:rPr lang="de-DE" dirty="0"/>
              <a:t>Erhöhung des </a:t>
            </a:r>
            <a:r>
              <a:rPr lang="de-DE" dirty="0">
                <a:solidFill>
                  <a:srgbClr val="C00000"/>
                </a:solidFill>
              </a:rPr>
              <a:t>Outputs einer Volkswirtschaft</a:t>
            </a:r>
            <a:r>
              <a:rPr lang="de-DE" dirty="0"/>
              <a:t> möglich</a:t>
            </a:r>
          </a:p>
          <a:p>
            <a:r>
              <a:rPr lang="de-DE" dirty="0"/>
              <a:t>Das staatliche Hoheitsprinzip erleichtert </a:t>
            </a:r>
            <a:r>
              <a:rPr lang="de-DE" dirty="0">
                <a:solidFill>
                  <a:srgbClr val="C00000"/>
                </a:solidFill>
              </a:rPr>
              <a:t>einheitliche gesetzliche Regelwerke</a:t>
            </a:r>
          </a:p>
          <a:p>
            <a:r>
              <a:rPr lang="de-DE" dirty="0">
                <a:solidFill>
                  <a:srgbClr val="C00000"/>
                </a:solidFill>
              </a:rPr>
              <a:t>Nichtexklusivität</a:t>
            </a:r>
            <a:r>
              <a:rPr lang="de-DE" dirty="0"/>
              <a:t> von Infrastrukturdienstleistungen</a:t>
            </a:r>
          </a:p>
          <a:p>
            <a:pPr lvl="1"/>
            <a:r>
              <a:rPr lang="de-DE" dirty="0"/>
              <a:t>Grundsätzlich soll die materielle und immaterielle Infrastruktur jedem Bürger zur Verfügung stehen</a:t>
            </a:r>
          </a:p>
        </p:txBody>
      </p:sp>
      <p:sp>
        <p:nvSpPr>
          <p:cNvPr id="4" name="Foliennummernplatzhalter 3">
            <a:extLst>
              <a:ext uri="{FF2B5EF4-FFF2-40B4-BE49-F238E27FC236}">
                <a16:creationId xmlns:a16="http://schemas.microsoft.com/office/drawing/2014/main" id="{A47E323A-F632-1B40-AF43-F8C87D7E81FC}"/>
              </a:ext>
            </a:extLst>
          </p:cNvPr>
          <p:cNvSpPr>
            <a:spLocks noGrp="1"/>
          </p:cNvSpPr>
          <p:nvPr>
            <p:ph type="sldNum" sz="quarter" idx="12"/>
          </p:nvPr>
        </p:nvSpPr>
        <p:spPr/>
        <p:txBody>
          <a:bodyPr/>
          <a:lstStyle/>
          <a:p>
            <a:fld id="{FC0CC166-4E39-43B8-AB91-BDD1C4C9E224}" type="slidenum">
              <a:rPr lang="de-DE" smtClean="0"/>
              <a:t>5</a:t>
            </a:fld>
            <a:endParaRPr lang="de-DE" dirty="0"/>
          </a:p>
        </p:txBody>
      </p:sp>
    </p:spTree>
    <p:extLst>
      <p:ext uri="{BB962C8B-B14F-4D97-AF65-F5344CB8AC3E}">
        <p14:creationId xmlns:p14="http://schemas.microsoft.com/office/powerpoint/2010/main" val="2980182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8ACAD-DE42-414A-AFEE-B2F5F24E401F}"/>
              </a:ext>
            </a:extLst>
          </p:cNvPr>
          <p:cNvSpPr>
            <a:spLocks noGrp="1"/>
          </p:cNvSpPr>
          <p:nvPr>
            <p:ph type="title"/>
          </p:nvPr>
        </p:nvSpPr>
        <p:spPr/>
        <p:txBody>
          <a:bodyPr/>
          <a:lstStyle/>
          <a:p>
            <a:r>
              <a:rPr lang="de-DE" dirty="0"/>
              <a:t>Beispiel ITIL</a:t>
            </a:r>
          </a:p>
        </p:txBody>
      </p:sp>
      <p:sp>
        <p:nvSpPr>
          <p:cNvPr id="3" name="Inhaltsplatzhalter 2">
            <a:extLst>
              <a:ext uri="{FF2B5EF4-FFF2-40B4-BE49-F238E27FC236}">
                <a16:creationId xmlns:a16="http://schemas.microsoft.com/office/drawing/2014/main" id="{3E889162-9FE9-9343-8CB7-9ACAD10A107F}"/>
              </a:ext>
            </a:extLst>
          </p:cNvPr>
          <p:cNvSpPr>
            <a:spLocks noGrp="1"/>
          </p:cNvSpPr>
          <p:nvPr>
            <p:ph idx="1"/>
          </p:nvPr>
        </p:nvSpPr>
        <p:spPr>
          <a:xfrm>
            <a:off x="1378800" y="1773610"/>
            <a:ext cx="9432000" cy="4136401"/>
          </a:xfrm>
        </p:spPr>
        <p:txBody>
          <a:bodyPr/>
          <a:lstStyle/>
          <a:p>
            <a:r>
              <a:rPr lang="de-DE" dirty="0"/>
              <a:t>ITIL (Information Technology Infrastructure Library)</a:t>
            </a:r>
          </a:p>
          <a:p>
            <a:pPr lvl="1"/>
            <a:r>
              <a:rPr lang="de-DE" dirty="0"/>
              <a:t>Umfasst Referenzpraktiken für das </a:t>
            </a:r>
          </a:p>
          <a:p>
            <a:pPr lvl="2"/>
            <a:r>
              <a:rPr lang="de-DE" dirty="0"/>
              <a:t>IT-Servicemanagement (</a:t>
            </a:r>
            <a:r>
              <a:rPr lang="de-DE" dirty="0">
                <a:solidFill>
                  <a:srgbClr val="C00000"/>
                </a:solidFill>
              </a:rPr>
              <a:t>ITSM</a:t>
            </a:r>
            <a:r>
              <a:rPr lang="de-DE" dirty="0"/>
              <a:t>) </a:t>
            </a:r>
          </a:p>
          <a:p>
            <a:pPr lvl="2"/>
            <a:r>
              <a:rPr lang="de-DE" dirty="0"/>
              <a:t>IT Asset Management (</a:t>
            </a:r>
            <a:r>
              <a:rPr lang="de-DE" dirty="0">
                <a:solidFill>
                  <a:srgbClr val="C00000"/>
                </a:solidFill>
              </a:rPr>
              <a:t>ITAM</a:t>
            </a:r>
            <a:r>
              <a:rPr lang="de-DE" dirty="0"/>
              <a:t>)</a:t>
            </a:r>
          </a:p>
          <a:p>
            <a:r>
              <a:rPr lang="de-DE" dirty="0"/>
              <a:t>Beschreibung von Prozessen, Verfahren, Aufgaben und Checklisten, die </a:t>
            </a:r>
            <a:r>
              <a:rPr lang="de-DE" dirty="0">
                <a:solidFill>
                  <a:srgbClr val="C00000"/>
                </a:solidFill>
              </a:rPr>
              <a:t>weder organisation- noch technologiespezifisch </a:t>
            </a:r>
            <a:r>
              <a:rPr lang="de-DE" dirty="0"/>
              <a:t>sind</a:t>
            </a:r>
          </a:p>
          <a:p>
            <a:pPr lvl="1"/>
            <a:r>
              <a:rPr lang="de-DE" dirty="0"/>
              <a:t>Anwendung eines Mindestmaßes an Leistungsniveaus</a:t>
            </a:r>
          </a:p>
          <a:p>
            <a:r>
              <a:rPr lang="de-DE" dirty="0"/>
              <a:t>Ermöglicht Ausgangsbasis zur Messung von </a:t>
            </a:r>
          </a:p>
          <a:p>
            <a:pPr lvl="1"/>
            <a:r>
              <a:rPr lang="de-DE" dirty="0"/>
              <a:t>Planung</a:t>
            </a:r>
          </a:p>
          <a:p>
            <a:pPr lvl="1"/>
            <a:r>
              <a:rPr lang="de-DE" dirty="0"/>
              <a:t>Umsetzung</a:t>
            </a:r>
          </a:p>
          <a:p>
            <a:pPr lvl="1"/>
            <a:r>
              <a:rPr lang="de-DE" dirty="0"/>
              <a:t>Arbeitsfortschritt</a:t>
            </a:r>
          </a:p>
        </p:txBody>
      </p:sp>
      <p:sp>
        <p:nvSpPr>
          <p:cNvPr id="4" name="Foliennummernplatzhalter 3">
            <a:extLst>
              <a:ext uri="{FF2B5EF4-FFF2-40B4-BE49-F238E27FC236}">
                <a16:creationId xmlns:a16="http://schemas.microsoft.com/office/drawing/2014/main" id="{4E13876B-4AD4-8F44-96EA-E16A431717DE}"/>
              </a:ext>
            </a:extLst>
          </p:cNvPr>
          <p:cNvSpPr>
            <a:spLocks noGrp="1"/>
          </p:cNvSpPr>
          <p:nvPr>
            <p:ph type="sldNum" sz="quarter" idx="12"/>
          </p:nvPr>
        </p:nvSpPr>
        <p:spPr/>
        <p:txBody>
          <a:bodyPr/>
          <a:lstStyle/>
          <a:p>
            <a:fld id="{FC0CC166-4E39-43B8-AB91-BDD1C4C9E224}" type="slidenum">
              <a:rPr lang="de-DE" smtClean="0"/>
              <a:t>50</a:t>
            </a:fld>
            <a:endParaRPr lang="de-DE" dirty="0"/>
          </a:p>
        </p:txBody>
      </p:sp>
    </p:spTree>
    <p:extLst>
      <p:ext uri="{BB962C8B-B14F-4D97-AF65-F5344CB8AC3E}">
        <p14:creationId xmlns:p14="http://schemas.microsoft.com/office/powerpoint/2010/main" val="1869842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E966BF-F560-8C40-AA99-5388065C73ED}"/>
              </a:ext>
            </a:extLst>
          </p:cNvPr>
          <p:cNvSpPr>
            <a:spLocks noGrp="1"/>
          </p:cNvSpPr>
          <p:nvPr>
            <p:ph type="title"/>
          </p:nvPr>
        </p:nvSpPr>
        <p:spPr/>
        <p:txBody>
          <a:bodyPr/>
          <a:lstStyle/>
          <a:p>
            <a:r>
              <a:rPr lang="de-DE" dirty="0"/>
              <a:t>Methodische Infrastruktur und Managementsysteme</a:t>
            </a:r>
          </a:p>
        </p:txBody>
      </p:sp>
      <p:sp>
        <p:nvSpPr>
          <p:cNvPr id="3" name="Inhaltsplatzhalter 2">
            <a:extLst>
              <a:ext uri="{FF2B5EF4-FFF2-40B4-BE49-F238E27FC236}">
                <a16:creationId xmlns:a16="http://schemas.microsoft.com/office/drawing/2014/main" id="{1A4F22C7-AB7F-DA46-867E-C1BA8AF6846F}"/>
              </a:ext>
            </a:extLst>
          </p:cNvPr>
          <p:cNvSpPr>
            <a:spLocks noGrp="1"/>
          </p:cNvSpPr>
          <p:nvPr>
            <p:ph idx="1"/>
          </p:nvPr>
        </p:nvSpPr>
        <p:spPr>
          <a:xfrm>
            <a:off x="1378800" y="1773610"/>
            <a:ext cx="9432000" cy="1971874"/>
          </a:xfrm>
        </p:spPr>
        <p:txBody>
          <a:bodyPr/>
          <a:lstStyle/>
          <a:p>
            <a:r>
              <a:rPr lang="de-DE" dirty="0"/>
              <a:t>Informationsmanagement betrachtet</a:t>
            </a:r>
          </a:p>
          <a:p>
            <a:pPr lvl="1"/>
            <a:r>
              <a:rPr lang="de-DE" dirty="0"/>
              <a:t>Informationsfunktion zur Produktion und Weitergabe von Informationen</a:t>
            </a:r>
          </a:p>
          <a:p>
            <a:pPr lvl="1"/>
            <a:r>
              <a:rPr lang="de-DE" dirty="0"/>
              <a:t>Informationssysteme</a:t>
            </a:r>
          </a:p>
          <a:p>
            <a:pPr lvl="1"/>
            <a:r>
              <a:rPr lang="de-DE" dirty="0"/>
              <a:t>zugrunde liegende Informationsinfrastruktur</a:t>
            </a:r>
          </a:p>
          <a:p>
            <a:r>
              <a:rPr lang="de-DE" dirty="0"/>
              <a:t>Anwendung mehrerer Managementprinzipien </a:t>
            </a:r>
          </a:p>
          <a:p>
            <a:pPr marL="0" indent="0">
              <a:buNone/>
            </a:pPr>
            <a:endParaRPr lang="de-DE" dirty="0"/>
          </a:p>
          <a:p>
            <a:pPr lvl="1"/>
            <a:endParaRPr lang="de-DE" dirty="0"/>
          </a:p>
        </p:txBody>
      </p:sp>
      <p:sp>
        <p:nvSpPr>
          <p:cNvPr id="4" name="Foliennummernplatzhalter 3">
            <a:extLst>
              <a:ext uri="{FF2B5EF4-FFF2-40B4-BE49-F238E27FC236}">
                <a16:creationId xmlns:a16="http://schemas.microsoft.com/office/drawing/2014/main" id="{9E646119-E60A-F242-9D55-ABF34A4B0471}"/>
              </a:ext>
            </a:extLst>
          </p:cNvPr>
          <p:cNvSpPr>
            <a:spLocks noGrp="1"/>
          </p:cNvSpPr>
          <p:nvPr>
            <p:ph type="sldNum" sz="quarter" idx="12"/>
          </p:nvPr>
        </p:nvSpPr>
        <p:spPr/>
        <p:txBody>
          <a:bodyPr/>
          <a:lstStyle/>
          <a:p>
            <a:fld id="{FC0CC166-4E39-43B8-AB91-BDD1C4C9E224}" type="slidenum">
              <a:rPr lang="de-DE" smtClean="0"/>
              <a:t>51</a:t>
            </a:fld>
            <a:endParaRPr lang="de-DE" dirty="0"/>
          </a:p>
        </p:txBody>
      </p:sp>
      <p:sp>
        <p:nvSpPr>
          <p:cNvPr id="5" name="Rechteck: abgerundete Ecken 4">
            <a:extLst>
              <a:ext uri="{FF2B5EF4-FFF2-40B4-BE49-F238E27FC236}">
                <a16:creationId xmlns:a16="http://schemas.microsoft.com/office/drawing/2014/main" id="{30390535-C9DB-8F46-933B-DD41D61D9E77}"/>
              </a:ext>
            </a:extLst>
          </p:cNvPr>
          <p:cNvSpPr/>
          <p:nvPr/>
        </p:nvSpPr>
        <p:spPr>
          <a:xfrm>
            <a:off x="1399240" y="3889500"/>
            <a:ext cx="4320480" cy="9971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cs typeface="Times New Roman" panose="02020603050405020304" pitchFamily="18" charset="0"/>
              </a:rPr>
              <a:t>Management nach </a:t>
            </a:r>
            <a:r>
              <a:rPr lang="de-DE" sz="2400" b="1" dirty="0">
                <a:cs typeface="Times New Roman" panose="02020603050405020304" pitchFamily="18" charset="0"/>
              </a:rPr>
              <a:t>Zielvorgaben</a:t>
            </a:r>
          </a:p>
          <a:p>
            <a:pPr algn="ctr"/>
            <a:r>
              <a:rPr lang="de-DE" sz="2000" dirty="0">
                <a:cs typeface="Times New Roman" panose="02020603050405020304" pitchFamily="18" charset="0"/>
              </a:rPr>
              <a:t>(</a:t>
            </a:r>
            <a:r>
              <a:rPr lang="de-DE" sz="2000" dirty="0" err="1">
                <a:cs typeface="Times New Roman" panose="02020603050405020304" pitchFamily="18" charset="0"/>
              </a:rPr>
              <a:t>management</a:t>
            </a:r>
            <a:r>
              <a:rPr lang="de-DE" sz="2000" dirty="0">
                <a:cs typeface="Times New Roman" panose="02020603050405020304" pitchFamily="18" charset="0"/>
              </a:rPr>
              <a:t> </a:t>
            </a:r>
            <a:r>
              <a:rPr lang="de-DE" sz="2000" dirty="0" err="1">
                <a:cs typeface="Times New Roman" panose="02020603050405020304" pitchFamily="18" charset="0"/>
              </a:rPr>
              <a:t>by</a:t>
            </a:r>
            <a:r>
              <a:rPr lang="de-DE" sz="2000" dirty="0">
                <a:cs typeface="Times New Roman" panose="02020603050405020304" pitchFamily="18" charset="0"/>
              </a:rPr>
              <a:t> </a:t>
            </a:r>
            <a:r>
              <a:rPr lang="de-DE" sz="2000" dirty="0" err="1">
                <a:cs typeface="Times New Roman" panose="02020603050405020304" pitchFamily="18" charset="0"/>
              </a:rPr>
              <a:t>objectives</a:t>
            </a:r>
            <a:r>
              <a:rPr lang="de-DE" sz="2000" dirty="0">
                <a:cs typeface="Times New Roman" panose="02020603050405020304" pitchFamily="18" charset="0"/>
              </a:rPr>
              <a:t>)</a:t>
            </a:r>
          </a:p>
        </p:txBody>
      </p:sp>
      <p:sp>
        <p:nvSpPr>
          <p:cNvPr id="6" name="Rechteck: abgerundete Ecken 4">
            <a:extLst>
              <a:ext uri="{FF2B5EF4-FFF2-40B4-BE49-F238E27FC236}">
                <a16:creationId xmlns:a16="http://schemas.microsoft.com/office/drawing/2014/main" id="{DA2B3D67-2006-8D4C-A291-958D448E86BF}"/>
              </a:ext>
            </a:extLst>
          </p:cNvPr>
          <p:cNvSpPr/>
          <p:nvPr/>
        </p:nvSpPr>
        <p:spPr>
          <a:xfrm>
            <a:off x="6094800" y="3889499"/>
            <a:ext cx="4320480" cy="9971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cs typeface="Times New Roman" panose="02020603050405020304" pitchFamily="18" charset="0"/>
              </a:rPr>
              <a:t>Management nach </a:t>
            </a:r>
            <a:r>
              <a:rPr lang="de-DE" sz="2400" b="1" dirty="0">
                <a:cs typeface="Times New Roman" panose="02020603050405020304" pitchFamily="18" charset="0"/>
              </a:rPr>
              <a:t>Ausnahmen</a:t>
            </a:r>
          </a:p>
          <a:p>
            <a:pPr algn="ctr"/>
            <a:r>
              <a:rPr lang="de-DE" sz="2000" dirty="0">
                <a:cs typeface="Times New Roman" panose="02020603050405020304" pitchFamily="18" charset="0"/>
              </a:rPr>
              <a:t>(</a:t>
            </a:r>
            <a:r>
              <a:rPr lang="de-DE" sz="2000" dirty="0" err="1">
                <a:cs typeface="Times New Roman" panose="02020603050405020304" pitchFamily="18" charset="0"/>
              </a:rPr>
              <a:t>management</a:t>
            </a:r>
            <a:r>
              <a:rPr lang="de-DE" sz="2000" dirty="0">
                <a:cs typeface="Times New Roman" panose="02020603050405020304" pitchFamily="18" charset="0"/>
              </a:rPr>
              <a:t> </a:t>
            </a:r>
            <a:r>
              <a:rPr lang="de-DE" sz="2000" dirty="0" err="1">
                <a:cs typeface="Times New Roman" panose="02020603050405020304" pitchFamily="18" charset="0"/>
              </a:rPr>
              <a:t>by</a:t>
            </a:r>
            <a:r>
              <a:rPr lang="de-DE" sz="2000" dirty="0">
                <a:cs typeface="Times New Roman" panose="02020603050405020304" pitchFamily="18" charset="0"/>
              </a:rPr>
              <a:t> </a:t>
            </a:r>
            <a:r>
              <a:rPr lang="de-DE" sz="2000" dirty="0" err="1">
                <a:cs typeface="Times New Roman" panose="02020603050405020304" pitchFamily="18" charset="0"/>
              </a:rPr>
              <a:t>exceptions</a:t>
            </a:r>
            <a:r>
              <a:rPr lang="de-DE" sz="2000" dirty="0">
                <a:cs typeface="Times New Roman" panose="02020603050405020304" pitchFamily="18" charset="0"/>
              </a:rPr>
              <a:t>)</a:t>
            </a:r>
          </a:p>
        </p:txBody>
      </p:sp>
      <p:sp>
        <p:nvSpPr>
          <p:cNvPr id="7" name="Rechteck: abgerundete Ecken 4">
            <a:extLst>
              <a:ext uri="{FF2B5EF4-FFF2-40B4-BE49-F238E27FC236}">
                <a16:creationId xmlns:a16="http://schemas.microsoft.com/office/drawing/2014/main" id="{5D1E51A5-1EFD-2F40-98EB-329B380F871D}"/>
              </a:ext>
            </a:extLst>
          </p:cNvPr>
          <p:cNvSpPr/>
          <p:nvPr/>
        </p:nvSpPr>
        <p:spPr>
          <a:xfrm>
            <a:off x="1399240" y="5030691"/>
            <a:ext cx="4320480" cy="9971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cs typeface="Times New Roman" panose="02020603050405020304" pitchFamily="18" charset="0"/>
              </a:rPr>
              <a:t>Management nach </a:t>
            </a:r>
            <a:r>
              <a:rPr lang="de-DE" sz="2400" b="1" dirty="0">
                <a:cs typeface="Times New Roman" panose="02020603050405020304" pitchFamily="18" charset="0"/>
              </a:rPr>
              <a:t>Delegation</a:t>
            </a:r>
          </a:p>
          <a:p>
            <a:pPr algn="ctr"/>
            <a:r>
              <a:rPr lang="de-DE" sz="2000" dirty="0">
                <a:cs typeface="Times New Roman" panose="02020603050405020304" pitchFamily="18" charset="0"/>
              </a:rPr>
              <a:t>(</a:t>
            </a:r>
            <a:r>
              <a:rPr lang="de-DE" sz="2000" dirty="0" err="1">
                <a:cs typeface="Times New Roman" panose="02020603050405020304" pitchFamily="18" charset="0"/>
              </a:rPr>
              <a:t>management</a:t>
            </a:r>
            <a:r>
              <a:rPr lang="de-DE" sz="2000" dirty="0">
                <a:cs typeface="Times New Roman" panose="02020603050405020304" pitchFamily="18" charset="0"/>
              </a:rPr>
              <a:t> </a:t>
            </a:r>
            <a:r>
              <a:rPr lang="de-DE" sz="2000" dirty="0" err="1">
                <a:cs typeface="Times New Roman" panose="02020603050405020304" pitchFamily="18" charset="0"/>
              </a:rPr>
              <a:t>by</a:t>
            </a:r>
            <a:r>
              <a:rPr lang="de-DE" sz="2000" dirty="0">
                <a:cs typeface="Times New Roman" panose="02020603050405020304" pitchFamily="18" charset="0"/>
              </a:rPr>
              <a:t> </a:t>
            </a:r>
            <a:r>
              <a:rPr lang="de-DE" sz="2000" dirty="0" err="1">
                <a:cs typeface="Times New Roman" panose="02020603050405020304" pitchFamily="18" charset="0"/>
              </a:rPr>
              <a:t>delegation</a:t>
            </a:r>
            <a:r>
              <a:rPr lang="de-DE" sz="2000" dirty="0">
                <a:cs typeface="Times New Roman" panose="02020603050405020304" pitchFamily="18" charset="0"/>
              </a:rPr>
              <a:t>)</a:t>
            </a:r>
          </a:p>
        </p:txBody>
      </p:sp>
      <p:sp>
        <p:nvSpPr>
          <p:cNvPr id="8" name="Rechteck: abgerundete Ecken 4">
            <a:extLst>
              <a:ext uri="{FF2B5EF4-FFF2-40B4-BE49-F238E27FC236}">
                <a16:creationId xmlns:a16="http://schemas.microsoft.com/office/drawing/2014/main" id="{2C3C7A0D-BA32-DF45-87B5-830D17B97709}"/>
              </a:ext>
            </a:extLst>
          </p:cNvPr>
          <p:cNvSpPr/>
          <p:nvPr/>
        </p:nvSpPr>
        <p:spPr>
          <a:xfrm>
            <a:off x="6094800" y="5030691"/>
            <a:ext cx="4320480" cy="9971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300" dirty="0">
                <a:cs typeface="Times New Roman" panose="02020603050405020304" pitchFamily="18" charset="0"/>
              </a:rPr>
              <a:t>Management der </a:t>
            </a:r>
            <a:r>
              <a:rPr lang="de-DE" sz="2300" b="1" dirty="0">
                <a:cs typeface="Times New Roman" panose="02020603050405020304" pitchFamily="18" charset="0"/>
              </a:rPr>
              <a:t>dienenden Führung</a:t>
            </a:r>
          </a:p>
          <a:p>
            <a:pPr algn="ctr"/>
            <a:r>
              <a:rPr lang="de-DE" sz="2000" dirty="0">
                <a:cs typeface="Times New Roman" panose="02020603050405020304" pitchFamily="18" charset="0"/>
              </a:rPr>
              <a:t>(</a:t>
            </a:r>
            <a:r>
              <a:rPr lang="de-DE" sz="2000" dirty="0" err="1">
                <a:cs typeface="Times New Roman" panose="02020603050405020304" pitchFamily="18" charset="0"/>
              </a:rPr>
              <a:t>management</a:t>
            </a:r>
            <a:r>
              <a:rPr lang="de-DE" sz="2000" dirty="0">
                <a:cs typeface="Times New Roman" panose="02020603050405020304" pitchFamily="18" charset="0"/>
              </a:rPr>
              <a:t> </a:t>
            </a:r>
            <a:r>
              <a:rPr lang="de-DE" sz="2000" dirty="0" err="1">
                <a:cs typeface="Times New Roman" panose="02020603050405020304" pitchFamily="18" charset="0"/>
              </a:rPr>
              <a:t>by</a:t>
            </a:r>
            <a:r>
              <a:rPr lang="de-DE" sz="2000" dirty="0">
                <a:cs typeface="Times New Roman" panose="02020603050405020304" pitchFamily="18" charset="0"/>
              </a:rPr>
              <a:t> </a:t>
            </a:r>
            <a:r>
              <a:rPr lang="de-DE" sz="2000" dirty="0" err="1">
                <a:cs typeface="Times New Roman" panose="02020603050405020304" pitchFamily="18" charset="0"/>
              </a:rPr>
              <a:t>servant</a:t>
            </a:r>
            <a:r>
              <a:rPr lang="de-DE" sz="2000" dirty="0">
                <a:cs typeface="Times New Roman" panose="02020603050405020304" pitchFamily="18" charset="0"/>
              </a:rPr>
              <a:t> </a:t>
            </a:r>
            <a:r>
              <a:rPr lang="de-DE" sz="2000" dirty="0" err="1">
                <a:cs typeface="Times New Roman" panose="02020603050405020304" pitchFamily="18" charset="0"/>
              </a:rPr>
              <a:t>leadership</a:t>
            </a:r>
            <a:r>
              <a:rPr lang="de-DE" sz="2000" dirty="0">
                <a:cs typeface="Times New Roman" panose="02020603050405020304" pitchFamily="18" charset="0"/>
              </a:rPr>
              <a:t>)</a:t>
            </a:r>
          </a:p>
        </p:txBody>
      </p:sp>
    </p:spTree>
    <p:extLst>
      <p:ext uri="{BB962C8B-B14F-4D97-AF65-F5344CB8AC3E}">
        <p14:creationId xmlns:p14="http://schemas.microsoft.com/office/powerpoint/2010/main" val="414370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2474F-A7B3-5F41-9589-3C3C3BD21BFC}"/>
              </a:ext>
            </a:extLst>
          </p:cNvPr>
          <p:cNvSpPr>
            <a:spLocks noGrp="1"/>
          </p:cNvSpPr>
          <p:nvPr>
            <p:ph type="title"/>
          </p:nvPr>
        </p:nvSpPr>
        <p:spPr>
          <a:xfrm>
            <a:off x="1378800" y="612001"/>
            <a:ext cx="7167059" cy="1248289"/>
          </a:xfrm>
        </p:spPr>
        <p:txBody>
          <a:bodyPr/>
          <a:lstStyle/>
          <a:p>
            <a:r>
              <a:rPr lang="de-DE" dirty="0"/>
              <a:t>Informations- und kommunikationsrechtliche Infrastruktur</a:t>
            </a:r>
          </a:p>
        </p:txBody>
      </p:sp>
      <p:sp>
        <p:nvSpPr>
          <p:cNvPr id="3" name="Inhaltsplatzhalter 2">
            <a:extLst>
              <a:ext uri="{FF2B5EF4-FFF2-40B4-BE49-F238E27FC236}">
                <a16:creationId xmlns:a16="http://schemas.microsoft.com/office/drawing/2014/main" id="{9CB113A5-971F-834A-954B-3271B9646725}"/>
              </a:ext>
            </a:extLst>
          </p:cNvPr>
          <p:cNvSpPr>
            <a:spLocks noGrp="1"/>
          </p:cNvSpPr>
          <p:nvPr>
            <p:ph idx="1"/>
          </p:nvPr>
        </p:nvSpPr>
        <p:spPr>
          <a:xfrm>
            <a:off x="1378800" y="3564329"/>
            <a:ext cx="9432000" cy="2889801"/>
          </a:xfrm>
        </p:spPr>
        <p:txBody>
          <a:bodyPr/>
          <a:lstStyle/>
          <a:p>
            <a:r>
              <a:rPr lang="de-DE" dirty="0">
                <a:solidFill>
                  <a:srgbClr val="C00000"/>
                </a:solidFill>
              </a:rPr>
              <a:t>Compliance</a:t>
            </a:r>
            <a:r>
              <a:rPr lang="de-DE" dirty="0"/>
              <a:t> ist Konformität mit</a:t>
            </a:r>
          </a:p>
          <a:p>
            <a:pPr lvl="1"/>
            <a:r>
              <a:rPr lang="de-DE" dirty="0"/>
              <a:t>Rechtsnormen </a:t>
            </a:r>
          </a:p>
          <a:p>
            <a:pPr lvl="1"/>
            <a:r>
              <a:rPr lang="de-DE" dirty="0"/>
              <a:t>Regeln </a:t>
            </a:r>
          </a:p>
          <a:p>
            <a:pPr lvl="1"/>
            <a:r>
              <a:rPr lang="de-DE" dirty="0"/>
              <a:t>Grundsätzen</a:t>
            </a:r>
          </a:p>
          <a:p>
            <a:pPr lvl="1"/>
            <a:r>
              <a:rPr lang="de-DE" dirty="0"/>
              <a:t>Standards</a:t>
            </a:r>
          </a:p>
          <a:p>
            <a:pPr lvl="1"/>
            <a:r>
              <a:rPr lang="de-DE" dirty="0"/>
              <a:t>firmenspezifische Richtlinien</a:t>
            </a:r>
          </a:p>
        </p:txBody>
      </p:sp>
      <p:sp>
        <p:nvSpPr>
          <p:cNvPr id="4" name="Foliennummernplatzhalter 3">
            <a:extLst>
              <a:ext uri="{FF2B5EF4-FFF2-40B4-BE49-F238E27FC236}">
                <a16:creationId xmlns:a16="http://schemas.microsoft.com/office/drawing/2014/main" id="{72A8C59F-77F8-804A-8FCC-F9A7285C4D79}"/>
              </a:ext>
            </a:extLst>
          </p:cNvPr>
          <p:cNvSpPr>
            <a:spLocks noGrp="1"/>
          </p:cNvSpPr>
          <p:nvPr>
            <p:ph type="sldNum" sz="quarter" idx="12"/>
          </p:nvPr>
        </p:nvSpPr>
        <p:spPr/>
        <p:txBody>
          <a:bodyPr/>
          <a:lstStyle/>
          <a:p>
            <a:fld id="{FC0CC166-4E39-43B8-AB91-BDD1C4C9E224}" type="slidenum">
              <a:rPr lang="de-DE" smtClean="0"/>
              <a:t>52</a:t>
            </a:fld>
            <a:endParaRPr lang="de-DE" dirty="0"/>
          </a:p>
        </p:txBody>
      </p:sp>
      <p:sp>
        <p:nvSpPr>
          <p:cNvPr id="5" name="Rechteck: abgerundete Ecken 4">
            <a:extLst>
              <a:ext uri="{FF2B5EF4-FFF2-40B4-BE49-F238E27FC236}">
                <a16:creationId xmlns:a16="http://schemas.microsoft.com/office/drawing/2014/main" id="{4E1BA33C-F319-AB41-91B1-81A6AE38D745}"/>
              </a:ext>
            </a:extLst>
          </p:cNvPr>
          <p:cNvSpPr/>
          <p:nvPr/>
        </p:nvSpPr>
        <p:spPr>
          <a:xfrm>
            <a:off x="1378800" y="1908144"/>
            <a:ext cx="9445115" cy="152164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Unter dem Begriff Informations- und Kommunikationsrecht werden die </a:t>
            </a:r>
            <a:r>
              <a:rPr lang="de-DE" sz="2400" b="1" dirty="0">
                <a:cs typeface="Times New Roman" panose="02020603050405020304" pitchFamily="18" charset="0"/>
              </a:rPr>
              <a:t>verfassungs-, verwaltungs-, privat- und handelsrechtlichen Normen </a:t>
            </a:r>
            <a:r>
              <a:rPr lang="de-DE" sz="2400" dirty="0">
                <a:cs typeface="Times New Roman" panose="02020603050405020304" pitchFamily="18" charset="0"/>
              </a:rPr>
              <a:t>bezeichnet, die für die Gestaltung und Nutzung der Informationsinfrastruktur von Bedeutung sind </a:t>
            </a:r>
          </a:p>
        </p:txBody>
      </p:sp>
    </p:spTree>
    <p:extLst>
      <p:ext uri="{BB962C8B-B14F-4D97-AF65-F5344CB8AC3E}">
        <p14:creationId xmlns:p14="http://schemas.microsoft.com/office/powerpoint/2010/main" val="3014477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2687AA1-7359-A54E-83F2-284AFA333085}"/>
              </a:ext>
            </a:extLst>
          </p:cNvPr>
          <p:cNvSpPr>
            <a:spLocks noGrp="1"/>
          </p:cNvSpPr>
          <p:nvPr>
            <p:ph idx="1"/>
          </p:nvPr>
        </p:nvSpPr>
        <p:spPr>
          <a:xfrm>
            <a:off x="1378800" y="2528219"/>
            <a:ext cx="9432000" cy="474928"/>
          </a:xfrm>
        </p:spPr>
        <p:txBody>
          <a:bodyPr/>
          <a:lstStyle/>
          <a:p>
            <a:r>
              <a:rPr lang="de-DE" dirty="0"/>
              <a:t>Rechtsnormen, die IT-spezifisch oder IT-Handlungen relevant sind</a:t>
            </a:r>
          </a:p>
        </p:txBody>
      </p:sp>
      <p:sp>
        <p:nvSpPr>
          <p:cNvPr id="4" name="Foliennummernplatzhalter 3">
            <a:extLst>
              <a:ext uri="{FF2B5EF4-FFF2-40B4-BE49-F238E27FC236}">
                <a16:creationId xmlns:a16="http://schemas.microsoft.com/office/drawing/2014/main" id="{15E99D74-ECA7-A145-89F9-4F400C7A70F3}"/>
              </a:ext>
            </a:extLst>
          </p:cNvPr>
          <p:cNvSpPr>
            <a:spLocks noGrp="1"/>
          </p:cNvSpPr>
          <p:nvPr>
            <p:ph type="sldNum" sz="quarter" idx="12"/>
          </p:nvPr>
        </p:nvSpPr>
        <p:spPr/>
        <p:txBody>
          <a:bodyPr/>
          <a:lstStyle/>
          <a:p>
            <a:fld id="{FC0CC166-4E39-43B8-AB91-BDD1C4C9E224}" type="slidenum">
              <a:rPr lang="de-DE" smtClean="0"/>
              <a:t>53</a:t>
            </a:fld>
            <a:endParaRPr lang="de-DE" dirty="0"/>
          </a:p>
        </p:txBody>
      </p:sp>
      <p:sp>
        <p:nvSpPr>
          <p:cNvPr id="5" name="Titel 1">
            <a:extLst>
              <a:ext uri="{FF2B5EF4-FFF2-40B4-BE49-F238E27FC236}">
                <a16:creationId xmlns:a16="http://schemas.microsoft.com/office/drawing/2014/main" id="{BB26D958-E2BA-E34B-8DA2-8E31748DED88}"/>
              </a:ext>
            </a:extLst>
          </p:cNvPr>
          <p:cNvSpPr>
            <a:spLocks noGrp="1"/>
          </p:cNvSpPr>
          <p:nvPr>
            <p:ph type="title"/>
          </p:nvPr>
        </p:nvSpPr>
        <p:spPr>
          <a:xfrm>
            <a:off x="1378800" y="612001"/>
            <a:ext cx="7167059" cy="1017593"/>
          </a:xfrm>
        </p:spPr>
        <p:txBody>
          <a:bodyPr/>
          <a:lstStyle/>
          <a:p>
            <a:r>
              <a:rPr lang="de-DE" dirty="0"/>
              <a:t>Informations- und kommunikationsrechtliche Infrastruktur</a:t>
            </a:r>
          </a:p>
        </p:txBody>
      </p:sp>
      <p:grpSp>
        <p:nvGrpSpPr>
          <p:cNvPr id="10" name="Gruppieren 9">
            <a:extLst>
              <a:ext uri="{FF2B5EF4-FFF2-40B4-BE49-F238E27FC236}">
                <a16:creationId xmlns:a16="http://schemas.microsoft.com/office/drawing/2014/main" id="{44F11693-33DB-354C-A122-055F1404B61D}"/>
              </a:ext>
            </a:extLst>
          </p:cNvPr>
          <p:cNvGrpSpPr/>
          <p:nvPr/>
        </p:nvGrpSpPr>
        <p:grpSpPr>
          <a:xfrm>
            <a:off x="1371261" y="3203949"/>
            <a:ext cx="9046806" cy="2170061"/>
            <a:chOff x="1371261" y="2709714"/>
            <a:chExt cx="9046806" cy="2170061"/>
          </a:xfrm>
        </p:grpSpPr>
        <p:sp>
          <p:nvSpPr>
            <p:cNvPr id="6" name="Rechteck: abgerundete Ecken 4">
              <a:extLst>
                <a:ext uri="{FF2B5EF4-FFF2-40B4-BE49-F238E27FC236}">
                  <a16:creationId xmlns:a16="http://schemas.microsoft.com/office/drawing/2014/main" id="{51345A81-90A7-0940-8EA5-B580BF0C091F}"/>
                </a:ext>
              </a:extLst>
            </p:cNvPr>
            <p:cNvSpPr/>
            <p:nvPr/>
          </p:nvSpPr>
          <p:spPr>
            <a:xfrm>
              <a:off x="1378800" y="2709714"/>
              <a:ext cx="4320480" cy="9971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cs typeface="Times New Roman" panose="02020603050405020304" pitchFamily="18" charset="0"/>
                </a:rPr>
                <a:t>Informationsfreiheit und Informationszugangsfreiheit</a:t>
              </a:r>
            </a:p>
          </p:txBody>
        </p:sp>
        <p:sp>
          <p:nvSpPr>
            <p:cNvPr id="7" name="Rechteck: abgerundete Ecken 4">
              <a:extLst>
                <a:ext uri="{FF2B5EF4-FFF2-40B4-BE49-F238E27FC236}">
                  <a16:creationId xmlns:a16="http://schemas.microsoft.com/office/drawing/2014/main" id="{4D06F816-D461-B247-A907-EE8DDC3DC5E8}"/>
                </a:ext>
              </a:extLst>
            </p:cNvPr>
            <p:cNvSpPr/>
            <p:nvPr/>
          </p:nvSpPr>
          <p:spPr>
            <a:xfrm>
              <a:off x="6094800" y="2709714"/>
              <a:ext cx="4320480" cy="9971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cs typeface="Times New Roman" panose="02020603050405020304" pitchFamily="18" charset="0"/>
                </a:rPr>
                <a:t>Datenschutzrecht</a:t>
              </a:r>
            </a:p>
          </p:txBody>
        </p:sp>
        <p:sp>
          <p:nvSpPr>
            <p:cNvPr id="8" name="Rechteck: abgerundete Ecken 4">
              <a:extLst>
                <a:ext uri="{FF2B5EF4-FFF2-40B4-BE49-F238E27FC236}">
                  <a16:creationId xmlns:a16="http://schemas.microsoft.com/office/drawing/2014/main" id="{7EBCA69A-5D04-5846-A1BC-FFD7DA52C394}"/>
                </a:ext>
              </a:extLst>
            </p:cNvPr>
            <p:cNvSpPr/>
            <p:nvPr/>
          </p:nvSpPr>
          <p:spPr>
            <a:xfrm>
              <a:off x="1371261" y="3881530"/>
              <a:ext cx="4320480" cy="9971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cs typeface="Times New Roman" panose="02020603050405020304" pitchFamily="18" charset="0"/>
                </a:rPr>
                <a:t>Telemedienrecht und Telekommunikationsrecht</a:t>
              </a:r>
            </a:p>
          </p:txBody>
        </p:sp>
        <p:sp>
          <p:nvSpPr>
            <p:cNvPr id="9" name="Rechteck: abgerundete Ecken 4">
              <a:extLst>
                <a:ext uri="{FF2B5EF4-FFF2-40B4-BE49-F238E27FC236}">
                  <a16:creationId xmlns:a16="http://schemas.microsoft.com/office/drawing/2014/main" id="{685927AE-24B9-E048-81D5-ECDCE5A4D465}"/>
                </a:ext>
              </a:extLst>
            </p:cNvPr>
            <p:cNvSpPr/>
            <p:nvPr/>
          </p:nvSpPr>
          <p:spPr>
            <a:xfrm>
              <a:off x="6097587" y="3882598"/>
              <a:ext cx="4320480" cy="9971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cs typeface="Times New Roman" panose="02020603050405020304" pitchFamily="18" charset="0"/>
                </a:rPr>
                <a:t>Digitaler Handel und Softwarevertragsrecht</a:t>
              </a:r>
            </a:p>
          </p:txBody>
        </p:sp>
      </p:grpSp>
    </p:spTree>
    <p:extLst>
      <p:ext uri="{BB962C8B-B14F-4D97-AF65-F5344CB8AC3E}">
        <p14:creationId xmlns:p14="http://schemas.microsoft.com/office/powerpoint/2010/main" val="3337090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FB6309F-3AEC-5B49-BFC7-41B574638EC6}"/>
              </a:ext>
            </a:extLst>
          </p:cNvPr>
          <p:cNvSpPr>
            <a:spLocks noGrp="1"/>
          </p:cNvSpPr>
          <p:nvPr>
            <p:ph idx="1"/>
          </p:nvPr>
        </p:nvSpPr>
        <p:spPr>
          <a:xfrm>
            <a:off x="1378800" y="1629594"/>
            <a:ext cx="9432000" cy="675730"/>
          </a:xfrm>
        </p:spPr>
        <p:txBody>
          <a:bodyPr/>
          <a:lstStyle/>
          <a:p>
            <a:r>
              <a:rPr lang="de-DE" dirty="0"/>
              <a:t>Besonderheiten im Rahmen des </a:t>
            </a:r>
            <a:r>
              <a:rPr lang="de-DE" dirty="0">
                <a:solidFill>
                  <a:srgbClr val="C00000"/>
                </a:solidFill>
              </a:rPr>
              <a:t>Softwarevertragsrecht</a:t>
            </a:r>
          </a:p>
        </p:txBody>
      </p:sp>
      <p:sp>
        <p:nvSpPr>
          <p:cNvPr id="4" name="Foliennummernplatzhalter 3">
            <a:extLst>
              <a:ext uri="{FF2B5EF4-FFF2-40B4-BE49-F238E27FC236}">
                <a16:creationId xmlns:a16="http://schemas.microsoft.com/office/drawing/2014/main" id="{99A71408-D01A-0147-9764-FF52A6CE2709}"/>
              </a:ext>
            </a:extLst>
          </p:cNvPr>
          <p:cNvSpPr>
            <a:spLocks noGrp="1"/>
          </p:cNvSpPr>
          <p:nvPr>
            <p:ph type="sldNum" sz="quarter" idx="12"/>
          </p:nvPr>
        </p:nvSpPr>
        <p:spPr/>
        <p:txBody>
          <a:bodyPr/>
          <a:lstStyle/>
          <a:p>
            <a:fld id="{FC0CC166-4E39-43B8-AB91-BDD1C4C9E224}" type="slidenum">
              <a:rPr lang="de-DE" smtClean="0"/>
              <a:t>54</a:t>
            </a:fld>
            <a:endParaRPr lang="de-DE" dirty="0"/>
          </a:p>
        </p:txBody>
      </p:sp>
      <p:sp>
        <p:nvSpPr>
          <p:cNvPr id="5" name="Titel 1">
            <a:extLst>
              <a:ext uri="{FF2B5EF4-FFF2-40B4-BE49-F238E27FC236}">
                <a16:creationId xmlns:a16="http://schemas.microsoft.com/office/drawing/2014/main" id="{FF109D82-F930-344D-A56C-30512A465CFA}"/>
              </a:ext>
            </a:extLst>
          </p:cNvPr>
          <p:cNvSpPr>
            <a:spLocks noGrp="1"/>
          </p:cNvSpPr>
          <p:nvPr>
            <p:ph type="title"/>
          </p:nvPr>
        </p:nvSpPr>
        <p:spPr>
          <a:xfrm>
            <a:off x="1378800" y="612001"/>
            <a:ext cx="7167059" cy="1017593"/>
          </a:xfrm>
        </p:spPr>
        <p:txBody>
          <a:bodyPr/>
          <a:lstStyle/>
          <a:p>
            <a:r>
              <a:rPr lang="de-DE" dirty="0"/>
              <a:t>Informations- und kommunikationsrechtliche Infrastruktur</a:t>
            </a:r>
          </a:p>
        </p:txBody>
      </p:sp>
      <p:sp>
        <p:nvSpPr>
          <p:cNvPr id="6" name="Rechteck: abgerundete Ecken 4">
            <a:extLst>
              <a:ext uri="{FF2B5EF4-FFF2-40B4-BE49-F238E27FC236}">
                <a16:creationId xmlns:a16="http://schemas.microsoft.com/office/drawing/2014/main" id="{1201CB6B-4034-4A44-B33A-F593A436017C}"/>
              </a:ext>
            </a:extLst>
          </p:cNvPr>
          <p:cNvSpPr/>
          <p:nvPr/>
        </p:nvSpPr>
        <p:spPr>
          <a:xfrm>
            <a:off x="1365685" y="2089300"/>
            <a:ext cx="9445115" cy="15529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Software umfasst das in jeder Form, Sprache, Notation oder in jedem Code gewählte Ausdrucksmittel für eine Folge von Befehlen, die einen Computer zur Ausführung einer bestimmten Aufgabe oder Funktion veranlassen</a:t>
            </a:r>
          </a:p>
        </p:txBody>
      </p:sp>
      <p:sp>
        <p:nvSpPr>
          <p:cNvPr id="7" name="Inhaltsplatzhalter 2">
            <a:extLst>
              <a:ext uri="{FF2B5EF4-FFF2-40B4-BE49-F238E27FC236}">
                <a16:creationId xmlns:a16="http://schemas.microsoft.com/office/drawing/2014/main" id="{D99DF7E4-0B7F-EB4F-B4E1-D5F6613F8254}"/>
              </a:ext>
            </a:extLst>
          </p:cNvPr>
          <p:cNvSpPr txBox="1">
            <a:spLocks/>
          </p:cNvSpPr>
          <p:nvPr/>
        </p:nvSpPr>
        <p:spPr>
          <a:xfrm>
            <a:off x="1391914" y="3717825"/>
            <a:ext cx="9432000" cy="2732267"/>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Regelungen im </a:t>
            </a:r>
            <a:r>
              <a:rPr lang="de-DE" dirty="0">
                <a:solidFill>
                  <a:srgbClr val="C00000"/>
                </a:solidFill>
              </a:rPr>
              <a:t>E-</a:t>
            </a:r>
            <a:r>
              <a:rPr lang="de-DE" dirty="0" err="1">
                <a:solidFill>
                  <a:srgbClr val="C00000"/>
                </a:solidFill>
              </a:rPr>
              <a:t>Government</a:t>
            </a:r>
            <a:endParaRPr lang="de-DE" dirty="0">
              <a:solidFill>
                <a:srgbClr val="C00000"/>
              </a:solidFill>
            </a:endParaRPr>
          </a:p>
          <a:p>
            <a:pPr lvl="1"/>
            <a:r>
              <a:rPr lang="de-DE" dirty="0"/>
              <a:t>Anstreben einer Verwaltungsmodernisierung mit einem interaktiven und serviceorientierten Staat </a:t>
            </a:r>
          </a:p>
          <a:p>
            <a:r>
              <a:rPr lang="de-DE" dirty="0"/>
              <a:t>Gesetz zur Förderung </a:t>
            </a:r>
            <a:r>
              <a:rPr lang="de-DE" dirty="0">
                <a:solidFill>
                  <a:srgbClr val="C00000"/>
                </a:solidFill>
              </a:rPr>
              <a:t>elektronischen Rechtsverkehrs</a:t>
            </a:r>
          </a:p>
          <a:p>
            <a:pPr lvl="1"/>
            <a:r>
              <a:rPr lang="de-DE" dirty="0"/>
              <a:t>Förderung des elektronischen Rechtsverkehrs in prozessualer Hinsicht</a:t>
            </a:r>
          </a:p>
          <a:p>
            <a:r>
              <a:rPr lang="de-DE" dirty="0"/>
              <a:t>Computerstrafrecht (</a:t>
            </a:r>
            <a:r>
              <a:rPr lang="de-DE" dirty="0">
                <a:solidFill>
                  <a:srgbClr val="C00000"/>
                </a:solidFill>
              </a:rPr>
              <a:t>Cybercrime</a:t>
            </a:r>
            <a:r>
              <a:rPr lang="de-DE" dirty="0"/>
              <a:t>)</a:t>
            </a:r>
          </a:p>
          <a:p>
            <a:pPr lvl="1"/>
            <a:r>
              <a:rPr lang="de-DE" dirty="0"/>
              <a:t>Widmung von Delikten, die im Zusammenhang mit einzelnen Rechnern steht</a:t>
            </a:r>
          </a:p>
        </p:txBody>
      </p:sp>
    </p:spTree>
    <p:extLst>
      <p:ext uri="{BB962C8B-B14F-4D97-AF65-F5344CB8AC3E}">
        <p14:creationId xmlns:p14="http://schemas.microsoft.com/office/powerpoint/2010/main" val="3934466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3FB60-3207-7C46-BC2D-B4E5E234C28A}"/>
              </a:ext>
            </a:extLst>
          </p:cNvPr>
          <p:cNvSpPr>
            <a:spLocks noGrp="1"/>
          </p:cNvSpPr>
          <p:nvPr>
            <p:ph type="title"/>
          </p:nvPr>
        </p:nvSpPr>
        <p:spPr/>
        <p:txBody>
          <a:bodyPr/>
          <a:lstStyle/>
          <a:p>
            <a:r>
              <a:rPr lang="de-DE" dirty="0"/>
              <a:t>Qualitätsinfrastruktur</a:t>
            </a:r>
          </a:p>
        </p:txBody>
      </p:sp>
      <p:sp>
        <p:nvSpPr>
          <p:cNvPr id="3" name="Inhaltsplatzhalter 2">
            <a:extLst>
              <a:ext uri="{FF2B5EF4-FFF2-40B4-BE49-F238E27FC236}">
                <a16:creationId xmlns:a16="http://schemas.microsoft.com/office/drawing/2014/main" id="{2129AE4C-B95C-0049-B441-8F220019E0C0}"/>
              </a:ext>
            </a:extLst>
          </p:cNvPr>
          <p:cNvSpPr>
            <a:spLocks noGrp="1"/>
          </p:cNvSpPr>
          <p:nvPr>
            <p:ph idx="1"/>
          </p:nvPr>
        </p:nvSpPr>
        <p:spPr>
          <a:xfrm>
            <a:off x="1378800" y="3412202"/>
            <a:ext cx="9432000" cy="2177832"/>
          </a:xfrm>
        </p:spPr>
        <p:txBody>
          <a:bodyPr/>
          <a:lstStyle/>
          <a:p>
            <a:r>
              <a:rPr lang="de-DE" dirty="0"/>
              <a:t>Gefördert durch Bundesministerium für Wirtschaft und Energie (</a:t>
            </a:r>
            <a:r>
              <a:rPr lang="de-DE" dirty="0" err="1"/>
              <a:t>BMWi</a:t>
            </a:r>
            <a:r>
              <a:rPr lang="de-DE" dirty="0"/>
              <a:t>)</a:t>
            </a:r>
          </a:p>
          <a:p>
            <a:r>
              <a:rPr lang="de-DE" dirty="0"/>
              <a:t>Bildung einer </a:t>
            </a:r>
            <a:r>
              <a:rPr lang="de-DE" dirty="0">
                <a:solidFill>
                  <a:srgbClr val="C00000"/>
                </a:solidFill>
              </a:rPr>
              <a:t>Grundlage</a:t>
            </a:r>
            <a:r>
              <a:rPr lang="de-DE" dirty="0"/>
              <a:t> für alle </a:t>
            </a:r>
            <a:r>
              <a:rPr lang="de-DE" dirty="0">
                <a:solidFill>
                  <a:srgbClr val="C00000"/>
                </a:solidFill>
              </a:rPr>
              <a:t>technischen Innovationen </a:t>
            </a:r>
            <a:r>
              <a:rPr lang="de-DE" dirty="0"/>
              <a:t>und Entwicklungen</a:t>
            </a:r>
          </a:p>
          <a:p>
            <a:r>
              <a:rPr lang="de-DE" dirty="0"/>
              <a:t>Förderung Auf- und Ausbau einer Qualitätsinfrastruktur für eine </a:t>
            </a:r>
            <a:r>
              <a:rPr lang="de-DE" dirty="0">
                <a:solidFill>
                  <a:srgbClr val="C00000"/>
                </a:solidFill>
              </a:rPr>
              <a:t>sichere</a:t>
            </a:r>
            <a:r>
              <a:rPr lang="de-DE" dirty="0"/>
              <a:t> und </a:t>
            </a:r>
            <a:r>
              <a:rPr lang="de-DE" dirty="0">
                <a:solidFill>
                  <a:srgbClr val="C00000"/>
                </a:solidFill>
              </a:rPr>
              <a:t>vertrauenswürdige künstliche Intelligenz</a:t>
            </a:r>
          </a:p>
        </p:txBody>
      </p:sp>
      <p:sp>
        <p:nvSpPr>
          <p:cNvPr id="4" name="Foliennummernplatzhalter 3">
            <a:extLst>
              <a:ext uri="{FF2B5EF4-FFF2-40B4-BE49-F238E27FC236}">
                <a16:creationId xmlns:a16="http://schemas.microsoft.com/office/drawing/2014/main" id="{7914A06D-5763-554F-B889-966A9178D058}"/>
              </a:ext>
            </a:extLst>
          </p:cNvPr>
          <p:cNvSpPr>
            <a:spLocks noGrp="1"/>
          </p:cNvSpPr>
          <p:nvPr>
            <p:ph type="sldNum" sz="quarter" idx="12"/>
          </p:nvPr>
        </p:nvSpPr>
        <p:spPr/>
        <p:txBody>
          <a:bodyPr/>
          <a:lstStyle/>
          <a:p>
            <a:fld id="{FC0CC166-4E39-43B8-AB91-BDD1C4C9E224}" type="slidenum">
              <a:rPr lang="de-DE" smtClean="0"/>
              <a:t>55</a:t>
            </a:fld>
            <a:endParaRPr lang="de-DE" dirty="0"/>
          </a:p>
        </p:txBody>
      </p:sp>
      <p:sp>
        <p:nvSpPr>
          <p:cNvPr id="5" name="Rechteck: abgerundete Ecken 4">
            <a:extLst>
              <a:ext uri="{FF2B5EF4-FFF2-40B4-BE49-F238E27FC236}">
                <a16:creationId xmlns:a16="http://schemas.microsoft.com/office/drawing/2014/main" id="{8BC0A251-6321-DF4B-A873-108473276F19}"/>
              </a:ext>
            </a:extLst>
          </p:cNvPr>
          <p:cNvSpPr/>
          <p:nvPr/>
        </p:nvSpPr>
        <p:spPr>
          <a:xfrm>
            <a:off x="1365685" y="1989634"/>
            <a:ext cx="9445115" cy="123823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Die Qualitätsinfrastruktur bezeichnet das Zusammenwirken von Akkreditierung, Zertifizierung, Normierung und Standardisierung des </a:t>
            </a:r>
            <a:r>
              <a:rPr lang="de-DE" sz="2400" b="1" dirty="0">
                <a:cs typeface="Times New Roman" panose="02020603050405020304" pitchFamily="18" charset="0"/>
              </a:rPr>
              <a:t>Mess- und Prüfwesens </a:t>
            </a:r>
          </a:p>
        </p:txBody>
      </p:sp>
    </p:spTree>
    <p:extLst>
      <p:ext uri="{BB962C8B-B14F-4D97-AF65-F5344CB8AC3E}">
        <p14:creationId xmlns:p14="http://schemas.microsoft.com/office/powerpoint/2010/main" val="4135866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3251E-7F7D-6048-91ED-6416D2F3CD2E}"/>
              </a:ext>
            </a:extLst>
          </p:cNvPr>
          <p:cNvSpPr>
            <a:spLocks noGrp="1"/>
          </p:cNvSpPr>
          <p:nvPr>
            <p:ph type="title"/>
          </p:nvPr>
        </p:nvSpPr>
        <p:spPr/>
        <p:txBody>
          <a:bodyPr/>
          <a:lstStyle/>
          <a:p>
            <a:r>
              <a:rPr lang="de-DE" dirty="0"/>
              <a:t>Qualitätsinfrastruktur</a:t>
            </a:r>
          </a:p>
        </p:txBody>
      </p:sp>
      <p:sp>
        <p:nvSpPr>
          <p:cNvPr id="3" name="Inhaltsplatzhalter 2">
            <a:extLst>
              <a:ext uri="{FF2B5EF4-FFF2-40B4-BE49-F238E27FC236}">
                <a16:creationId xmlns:a16="http://schemas.microsoft.com/office/drawing/2014/main" id="{5E767A1B-CE3B-AD40-AAC6-5F5841BEC036}"/>
              </a:ext>
            </a:extLst>
          </p:cNvPr>
          <p:cNvSpPr>
            <a:spLocks noGrp="1"/>
          </p:cNvSpPr>
          <p:nvPr>
            <p:ph idx="1"/>
          </p:nvPr>
        </p:nvSpPr>
        <p:spPr>
          <a:xfrm>
            <a:off x="1378800" y="1557586"/>
            <a:ext cx="9432000" cy="2448272"/>
          </a:xfrm>
        </p:spPr>
        <p:txBody>
          <a:bodyPr/>
          <a:lstStyle/>
          <a:p>
            <a:r>
              <a:rPr lang="de-DE" dirty="0"/>
              <a:t>Zur Qualitätsinfrastruktur folgende Elemente zur Gestaltung der Informationsinfrastruktur </a:t>
            </a:r>
          </a:p>
          <a:p>
            <a:pPr lvl="1"/>
            <a:r>
              <a:rPr lang="de-DE" dirty="0"/>
              <a:t>Leitfäden</a:t>
            </a:r>
          </a:p>
          <a:p>
            <a:pPr lvl="1"/>
            <a:r>
              <a:rPr lang="de-DE" dirty="0"/>
              <a:t>Vorgehensmodelle</a:t>
            </a:r>
          </a:p>
          <a:p>
            <a:pPr lvl="1"/>
            <a:r>
              <a:rPr lang="de-DE" dirty="0"/>
              <a:t>Standards</a:t>
            </a:r>
          </a:p>
          <a:p>
            <a:pPr lvl="1"/>
            <a:r>
              <a:rPr lang="de-DE" dirty="0"/>
              <a:t>Normen</a:t>
            </a:r>
          </a:p>
        </p:txBody>
      </p:sp>
      <p:sp>
        <p:nvSpPr>
          <p:cNvPr id="4" name="Foliennummernplatzhalter 3">
            <a:extLst>
              <a:ext uri="{FF2B5EF4-FFF2-40B4-BE49-F238E27FC236}">
                <a16:creationId xmlns:a16="http://schemas.microsoft.com/office/drawing/2014/main" id="{B2D04658-3431-A249-8B5C-802A37BA8B32}"/>
              </a:ext>
            </a:extLst>
          </p:cNvPr>
          <p:cNvSpPr>
            <a:spLocks noGrp="1"/>
          </p:cNvSpPr>
          <p:nvPr>
            <p:ph type="sldNum" sz="quarter" idx="12"/>
          </p:nvPr>
        </p:nvSpPr>
        <p:spPr/>
        <p:txBody>
          <a:bodyPr/>
          <a:lstStyle/>
          <a:p>
            <a:fld id="{FC0CC166-4E39-43B8-AB91-BDD1C4C9E224}" type="slidenum">
              <a:rPr lang="de-DE" smtClean="0"/>
              <a:t>56</a:t>
            </a:fld>
            <a:endParaRPr lang="de-DE" dirty="0"/>
          </a:p>
        </p:txBody>
      </p:sp>
      <p:sp>
        <p:nvSpPr>
          <p:cNvPr id="5" name="Rechteck: abgerundete Ecken 4">
            <a:extLst>
              <a:ext uri="{FF2B5EF4-FFF2-40B4-BE49-F238E27FC236}">
                <a16:creationId xmlns:a16="http://schemas.microsoft.com/office/drawing/2014/main" id="{C660B21E-5D3B-DB42-85D1-33E42231772B}"/>
              </a:ext>
            </a:extLst>
          </p:cNvPr>
          <p:cNvSpPr/>
          <p:nvPr/>
        </p:nvSpPr>
        <p:spPr>
          <a:xfrm>
            <a:off x="1350758" y="3921890"/>
            <a:ext cx="9445115" cy="138011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cs typeface="Times New Roman" panose="02020603050405020304" pitchFamily="18" charset="0"/>
              </a:rPr>
              <a:t>Standard</a:t>
            </a:r>
            <a:r>
              <a:rPr lang="de-DE" sz="2400" dirty="0">
                <a:cs typeface="Times New Roman" panose="02020603050405020304" pitchFamily="18" charset="0"/>
              </a:rPr>
              <a:t> bezeichnet ein allgemein akzeptiertes, nicht notwendigerweise durch eine Norm definiertes Niveau, das als </a:t>
            </a:r>
            <a:r>
              <a:rPr lang="de-DE" sz="2400" b="1" dirty="0">
                <a:cs typeface="Times New Roman" panose="02020603050405020304" pitchFamily="18" charset="0"/>
              </a:rPr>
              <a:t>vorbildlich angesehen</a:t>
            </a:r>
            <a:r>
              <a:rPr lang="de-DE" sz="2400" dirty="0">
                <a:cs typeface="Times New Roman" panose="02020603050405020304" pitchFamily="18" charset="0"/>
              </a:rPr>
              <a:t> und an dem das Handeln ausgerichtet wird </a:t>
            </a:r>
          </a:p>
        </p:txBody>
      </p:sp>
      <p:sp>
        <p:nvSpPr>
          <p:cNvPr id="6" name="Inhaltsplatzhalter 2">
            <a:extLst>
              <a:ext uri="{FF2B5EF4-FFF2-40B4-BE49-F238E27FC236}">
                <a16:creationId xmlns:a16="http://schemas.microsoft.com/office/drawing/2014/main" id="{44D02EBC-8F0B-3549-BDB2-65A44C0F82DD}"/>
              </a:ext>
            </a:extLst>
          </p:cNvPr>
          <p:cNvSpPr txBox="1">
            <a:spLocks/>
          </p:cNvSpPr>
          <p:nvPr/>
        </p:nvSpPr>
        <p:spPr>
          <a:xfrm>
            <a:off x="1378800" y="5480502"/>
            <a:ext cx="9432000" cy="613588"/>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Ein nicht durch eine Norm definierter Standard heißt </a:t>
            </a:r>
            <a:r>
              <a:rPr lang="de-DE" dirty="0">
                <a:solidFill>
                  <a:srgbClr val="C00000"/>
                </a:solidFill>
              </a:rPr>
              <a:t>De-Facto-Standard</a:t>
            </a:r>
          </a:p>
        </p:txBody>
      </p:sp>
    </p:spTree>
    <p:extLst>
      <p:ext uri="{BB962C8B-B14F-4D97-AF65-F5344CB8AC3E}">
        <p14:creationId xmlns:p14="http://schemas.microsoft.com/office/powerpoint/2010/main" val="38689697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0EA45-28C1-914D-83C1-BE82432D9A32}"/>
              </a:ext>
            </a:extLst>
          </p:cNvPr>
          <p:cNvSpPr>
            <a:spLocks noGrp="1"/>
          </p:cNvSpPr>
          <p:nvPr>
            <p:ph type="title"/>
          </p:nvPr>
        </p:nvSpPr>
        <p:spPr/>
        <p:txBody>
          <a:bodyPr/>
          <a:lstStyle/>
          <a:p>
            <a:r>
              <a:rPr lang="de-DE" dirty="0"/>
              <a:t>Beispiel Sicherheit der Informationsinfrastruktur</a:t>
            </a:r>
          </a:p>
        </p:txBody>
      </p:sp>
      <p:sp>
        <p:nvSpPr>
          <p:cNvPr id="3" name="Inhaltsplatzhalter 2">
            <a:extLst>
              <a:ext uri="{FF2B5EF4-FFF2-40B4-BE49-F238E27FC236}">
                <a16:creationId xmlns:a16="http://schemas.microsoft.com/office/drawing/2014/main" id="{8DD91451-300D-3E46-A7D0-CAD64366FE12}"/>
              </a:ext>
            </a:extLst>
          </p:cNvPr>
          <p:cNvSpPr>
            <a:spLocks noGrp="1"/>
          </p:cNvSpPr>
          <p:nvPr>
            <p:ph idx="1"/>
          </p:nvPr>
        </p:nvSpPr>
        <p:spPr/>
        <p:txBody>
          <a:bodyPr/>
          <a:lstStyle/>
          <a:p>
            <a:r>
              <a:rPr lang="de-DE" dirty="0"/>
              <a:t>IT-spezifische Standard </a:t>
            </a:r>
            <a:r>
              <a:rPr lang="de-DE" dirty="0">
                <a:solidFill>
                  <a:srgbClr val="C00000"/>
                </a:solidFill>
              </a:rPr>
              <a:t>BSI-Standard 100-1</a:t>
            </a:r>
          </a:p>
          <a:p>
            <a:r>
              <a:rPr lang="de-DE" dirty="0"/>
              <a:t>Umfasst Prinzipien, Methoden, Verfahren und Werkzeuge zur Gestaltung der Sicherheit der Informationsinfrastruktur </a:t>
            </a:r>
          </a:p>
          <a:p>
            <a:r>
              <a:rPr lang="de-DE" dirty="0"/>
              <a:t>Komponenten des Sicherheitssystems</a:t>
            </a:r>
          </a:p>
          <a:p>
            <a:pPr lvl="1"/>
            <a:r>
              <a:rPr lang="de-DE" dirty="0"/>
              <a:t>Sicherheitsprozesse </a:t>
            </a:r>
          </a:p>
          <a:p>
            <a:pPr lvl="1"/>
            <a:r>
              <a:rPr lang="de-DE" dirty="0"/>
              <a:t>Sicherheitsstrategien </a:t>
            </a:r>
          </a:p>
          <a:p>
            <a:pPr lvl="1"/>
            <a:r>
              <a:rPr lang="de-DE" dirty="0"/>
              <a:t>Managementprinzipien </a:t>
            </a:r>
          </a:p>
          <a:p>
            <a:pPr lvl="1"/>
            <a:r>
              <a:rPr lang="de-DE" dirty="0"/>
              <a:t>Ressourcen </a:t>
            </a:r>
          </a:p>
          <a:p>
            <a:pPr lvl="1"/>
            <a:r>
              <a:rPr lang="de-DE" dirty="0"/>
              <a:t>Mitarbeiterinnen </a:t>
            </a:r>
          </a:p>
        </p:txBody>
      </p:sp>
      <p:sp>
        <p:nvSpPr>
          <p:cNvPr id="4" name="Foliennummernplatzhalter 3">
            <a:extLst>
              <a:ext uri="{FF2B5EF4-FFF2-40B4-BE49-F238E27FC236}">
                <a16:creationId xmlns:a16="http://schemas.microsoft.com/office/drawing/2014/main" id="{557DB368-3949-6248-9AAA-1C5C002AD2BE}"/>
              </a:ext>
            </a:extLst>
          </p:cNvPr>
          <p:cNvSpPr>
            <a:spLocks noGrp="1"/>
          </p:cNvSpPr>
          <p:nvPr>
            <p:ph type="sldNum" sz="quarter" idx="12"/>
          </p:nvPr>
        </p:nvSpPr>
        <p:spPr/>
        <p:txBody>
          <a:bodyPr/>
          <a:lstStyle/>
          <a:p>
            <a:fld id="{FC0CC166-4E39-43B8-AB91-BDD1C4C9E224}" type="slidenum">
              <a:rPr lang="de-DE" smtClean="0"/>
              <a:t>57</a:t>
            </a:fld>
            <a:endParaRPr lang="de-DE" dirty="0"/>
          </a:p>
        </p:txBody>
      </p:sp>
    </p:spTree>
    <p:extLst>
      <p:ext uri="{BB962C8B-B14F-4D97-AF65-F5344CB8AC3E}">
        <p14:creationId xmlns:p14="http://schemas.microsoft.com/office/powerpoint/2010/main" val="10431931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E4E2D5-392F-3D48-AF14-16C3E23B492B}"/>
              </a:ext>
            </a:extLst>
          </p:cNvPr>
          <p:cNvSpPr>
            <a:spLocks noGrp="1"/>
          </p:cNvSpPr>
          <p:nvPr>
            <p:ph type="title"/>
          </p:nvPr>
        </p:nvSpPr>
        <p:spPr/>
        <p:txBody>
          <a:bodyPr/>
          <a:lstStyle/>
          <a:p>
            <a:r>
              <a:rPr lang="de-DE" dirty="0"/>
              <a:t>Beispiel Bewertung von Softwareprodukten</a:t>
            </a:r>
          </a:p>
        </p:txBody>
      </p:sp>
      <p:sp>
        <p:nvSpPr>
          <p:cNvPr id="3" name="Inhaltsplatzhalter 2">
            <a:extLst>
              <a:ext uri="{FF2B5EF4-FFF2-40B4-BE49-F238E27FC236}">
                <a16:creationId xmlns:a16="http://schemas.microsoft.com/office/drawing/2014/main" id="{07F84E0C-83CF-9847-9FB8-57ECDA97A661}"/>
              </a:ext>
            </a:extLst>
          </p:cNvPr>
          <p:cNvSpPr>
            <a:spLocks noGrp="1"/>
          </p:cNvSpPr>
          <p:nvPr>
            <p:ph idx="1"/>
          </p:nvPr>
        </p:nvSpPr>
        <p:spPr>
          <a:xfrm>
            <a:off x="1378800" y="2682056"/>
            <a:ext cx="9432000" cy="1899866"/>
          </a:xfrm>
        </p:spPr>
        <p:txBody>
          <a:bodyPr/>
          <a:lstStyle/>
          <a:p>
            <a:r>
              <a:rPr lang="de-DE" dirty="0"/>
              <a:t>IT-spezifische Norm </a:t>
            </a:r>
            <a:r>
              <a:rPr lang="de-DE" dirty="0">
                <a:solidFill>
                  <a:srgbClr val="C00000"/>
                </a:solidFill>
              </a:rPr>
              <a:t>ISO/IEC 25000</a:t>
            </a:r>
          </a:p>
          <a:p>
            <a:pPr lvl="1"/>
            <a:r>
              <a:rPr lang="de-DE" sz="2200" dirty="0"/>
              <a:t>Bewertung von Softwareprodukten </a:t>
            </a:r>
          </a:p>
          <a:p>
            <a:r>
              <a:rPr lang="de-DE" dirty="0"/>
              <a:t>Beschreibung des </a:t>
            </a:r>
            <a:r>
              <a:rPr lang="de-DE" dirty="0">
                <a:solidFill>
                  <a:srgbClr val="C00000"/>
                </a:solidFill>
              </a:rPr>
              <a:t>Bewertungsprozesses</a:t>
            </a:r>
          </a:p>
          <a:p>
            <a:r>
              <a:rPr lang="de-DE" dirty="0"/>
              <a:t>Empfehlen der </a:t>
            </a:r>
            <a:r>
              <a:rPr lang="de-DE" dirty="0">
                <a:solidFill>
                  <a:srgbClr val="C00000"/>
                </a:solidFill>
              </a:rPr>
              <a:t>Bewertungskriterien</a:t>
            </a:r>
          </a:p>
        </p:txBody>
      </p:sp>
      <p:sp>
        <p:nvSpPr>
          <p:cNvPr id="4" name="Foliennummernplatzhalter 3">
            <a:extLst>
              <a:ext uri="{FF2B5EF4-FFF2-40B4-BE49-F238E27FC236}">
                <a16:creationId xmlns:a16="http://schemas.microsoft.com/office/drawing/2014/main" id="{51355F84-5AFB-5B45-A9F8-24B0EC3A02C0}"/>
              </a:ext>
            </a:extLst>
          </p:cNvPr>
          <p:cNvSpPr>
            <a:spLocks noGrp="1"/>
          </p:cNvSpPr>
          <p:nvPr>
            <p:ph type="sldNum" sz="quarter" idx="12"/>
          </p:nvPr>
        </p:nvSpPr>
        <p:spPr/>
        <p:txBody>
          <a:bodyPr/>
          <a:lstStyle/>
          <a:p>
            <a:fld id="{FC0CC166-4E39-43B8-AB91-BDD1C4C9E224}" type="slidenum">
              <a:rPr lang="de-DE" smtClean="0"/>
              <a:t>58</a:t>
            </a:fld>
            <a:endParaRPr lang="de-DE" dirty="0"/>
          </a:p>
        </p:txBody>
      </p:sp>
    </p:spTree>
    <p:extLst>
      <p:ext uri="{BB962C8B-B14F-4D97-AF65-F5344CB8AC3E}">
        <p14:creationId xmlns:p14="http://schemas.microsoft.com/office/powerpoint/2010/main" val="14129123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70D2E-AACB-7645-B886-B7633CB116BD}"/>
              </a:ext>
            </a:extLst>
          </p:cNvPr>
          <p:cNvSpPr>
            <a:spLocks noGrp="1"/>
          </p:cNvSpPr>
          <p:nvPr>
            <p:ph type="title"/>
          </p:nvPr>
        </p:nvSpPr>
        <p:spPr/>
        <p:txBody>
          <a:bodyPr/>
          <a:lstStyle/>
          <a:p>
            <a:r>
              <a:rPr lang="de-DE" dirty="0"/>
              <a:t>Beispiel Qualitätsmanagement (QM)</a:t>
            </a:r>
          </a:p>
        </p:txBody>
      </p:sp>
      <p:sp>
        <p:nvSpPr>
          <p:cNvPr id="3" name="Inhaltsplatzhalter 2">
            <a:extLst>
              <a:ext uri="{FF2B5EF4-FFF2-40B4-BE49-F238E27FC236}">
                <a16:creationId xmlns:a16="http://schemas.microsoft.com/office/drawing/2014/main" id="{28ACDE4A-988A-AB48-9A56-BD15022D4A66}"/>
              </a:ext>
            </a:extLst>
          </p:cNvPr>
          <p:cNvSpPr>
            <a:spLocks noGrp="1"/>
          </p:cNvSpPr>
          <p:nvPr>
            <p:ph idx="1"/>
          </p:nvPr>
        </p:nvSpPr>
        <p:spPr/>
        <p:txBody>
          <a:bodyPr/>
          <a:lstStyle/>
          <a:p>
            <a:r>
              <a:rPr lang="de-DE" dirty="0"/>
              <a:t>Nicht-IT-spezifische Normenreihe </a:t>
            </a:r>
            <a:r>
              <a:rPr lang="de-DE" dirty="0">
                <a:solidFill>
                  <a:srgbClr val="C00000"/>
                </a:solidFill>
              </a:rPr>
              <a:t>ISO 9000 ff.</a:t>
            </a:r>
          </a:p>
          <a:p>
            <a:r>
              <a:rPr lang="de-DE" dirty="0"/>
              <a:t>Definition von Grundlagen und Begriffe eines QM-Systems</a:t>
            </a:r>
          </a:p>
          <a:p>
            <a:r>
              <a:rPr lang="de-DE" dirty="0"/>
              <a:t>ISO 9001</a:t>
            </a:r>
          </a:p>
          <a:p>
            <a:pPr lvl="1"/>
            <a:r>
              <a:rPr lang="de-DE" dirty="0"/>
              <a:t>Festlegung der Anforderungen, die erfüllt sein müssen, wenn eine Organisation ihre Qualitätsfähigkeit darlegen will </a:t>
            </a:r>
          </a:p>
          <a:p>
            <a:r>
              <a:rPr lang="de-DE" dirty="0"/>
              <a:t>ISO 9004</a:t>
            </a:r>
          </a:p>
          <a:p>
            <a:pPr lvl="1"/>
            <a:r>
              <a:rPr lang="de-DE" dirty="0"/>
              <a:t>Leitfaden zur Leistungsverbesserung und Anleitung zur Ausrichtung einer Organisation in Richtung </a:t>
            </a:r>
            <a:r>
              <a:rPr lang="de-DE" dirty="0">
                <a:solidFill>
                  <a:srgbClr val="C00000"/>
                </a:solidFill>
              </a:rPr>
              <a:t>Total Quality Management (TQM)</a:t>
            </a:r>
          </a:p>
        </p:txBody>
      </p:sp>
      <p:sp>
        <p:nvSpPr>
          <p:cNvPr id="4" name="Foliennummernplatzhalter 3">
            <a:extLst>
              <a:ext uri="{FF2B5EF4-FFF2-40B4-BE49-F238E27FC236}">
                <a16:creationId xmlns:a16="http://schemas.microsoft.com/office/drawing/2014/main" id="{A4E6E5FF-0F42-844C-8FCD-6A4D7ABD74EF}"/>
              </a:ext>
            </a:extLst>
          </p:cNvPr>
          <p:cNvSpPr>
            <a:spLocks noGrp="1"/>
          </p:cNvSpPr>
          <p:nvPr>
            <p:ph type="sldNum" sz="quarter" idx="12"/>
          </p:nvPr>
        </p:nvSpPr>
        <p:spPr/>
        <p:txBody>
          <a:bodyPr/>
          <a:lstStyle/>
          <a:p>
            <a:fld id="{FC0CC166-4E39-43B8-AB91-BDD1C4C9E224}" type="slidenum">
              <a:rPr lang="de-DE" smtClean="0"/>
              <a:t>59</a:t>
            </a:fld>
            <a:endParaRPr lang="de-DE" dirty="0"/>
          </a:p>
        </p:txBody>
      </p:sp>
    </p:spTree>
    <p:extLst>
      <p:ext uri="{BB962C8B-B14F-4D97-AF65-F5344CB8AC3E}">
        <p14:creationId xmlns:p14="http://schemas.microsoft.com/office/powerpoint/2010/main" val="3699255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B5378E-35CA-6E4C-A0AF-D8635B83B25B}"/>
              </a:ext>
            </a:extLst>
          </p:cNvPr>
          <p:cNvSpPr>
            <a:spLocks noGrp="1"/>
          </p:cNvSpPr>
          <p:nvPr>
            <p:ph type="title"/>
          </p:nvPr>
        </p:nvSpPr>
        <p:spPr/>
        <p:txBody>
          <a:bodyPr/>
          <a:lstStyle/>
          <a:p>
            <a:r>
              <a:rPr lang="de-DE" dirty="0"/>
              <a:t>Begriffsentstehung und Bedeutung</a:t>
            </a:r>
          </a:p>
        </p:txBody>
      </p:sp>
      <p:sp>
        <p:nvSpPr>
          <p:cNvPr id="3" name="Inhaltsplatzhalter 2">
            <a:extLst>
              <a:ext uri="{FF2B5EF4-FFF2-40B4-BE49-F238E27FC236}">
                <a16:creationId xmlns:a16="http://schemas.microsoft.com/office/drawing/2014/main" id="{31A81859-CFE9-DE4A-B8D9-80D488000768}"/>
              </a:ext>
            </a:extLst>
          </p:cNvPr>
          <p:cNvSpPr>
            <a:spLocks noGrp="1"/>
          </p:cNvSpPr>
          <p:nvPr>
            <p:ph idx="1"/>
          </p:nvPr>
        </p:nvSpPr>
        <p:spPr>
          <a:xfrm>
            <a:off x="1378800" y="2466032"/>
            <a:ext cx="9432000" cy="1035770"/>
          </a:xfrm>
        </p:spPr>
        <p:txBody>
          <a:bodyPr/>
          <a:lstStyle/>
          <a:p>
            <a:r>
              <a:rPr lang="de-DE" dirty="0"/>
              <a:t>Durch Übertragung der vorangegangenen Überlegungen lässt sich der Begriff der </a:t>
            </a:r>
            <a:r>
              <a:rPr lang="de-DE" dirty="0">
                <a:solidFill>
                  <a:srgbClr val="C00000"/>
                </a:solidFill>
              </a:rPr>
              <a:t>Informationsinfrastruktur</a:t>
            </a:r>
            <a:r>
              <a:rPr lang="de-DE" dirty="0"/>
              <a:t> anführen </a:t>
            </a:r>
          </a:p>
        </p:txBody>
      </p:sp>
      <p:sp>
        <p:nvSpPr>
          <p:cNvPr id="4" name="Foliennummernplatzhalter 3">
            <a:extLst>
              <a:ext uri="{FF2B5EF4-FFF2-40B4-BE49-F238E27FC236}">
                <a16:creationId xmlns:a16="http://schemas.microsoft.com/office/drawing/2014/main" id="{62D7317F-0DE3-DA48-B805-DE7EB2ECDF34}"/>
              </a:ext>
            </a:extLst>
          </p:cNvPr>
          <p:cNvSpPr>
            <a:spLocks noGrp="1"/>
          </p:cNvSpPr>
          <p:nvPr>
            <p:ph type="sldNum" sz="quarter" idx="12"/>
          </p:nvPr>
        </p:nvSpPr>
        <p:spPr>
          <a:xfrm>
            <a:off x="9390667" y="6310114"/>
            <a:ext cx="1406313" cy="180042"/>
          </a:xfrm>
        </p:spPr>
        <p:txBody>
          <a:bodyPr/>
          <a:lstStyle/>
          <a:p>
            <a:fld id="{FC0CC166-4E39-43B8-AB91-BDD1C4C9E224}" type="slidenum">
              <a:rPr lang="de-DE" smtClean="0"/>
              <a:t>6</a:t>
            </a:fld>
            <a:endParaRPr lang="de-DE" dirty="0"/>
          </a:p>
        </p:txBody>
      </p:sp>
      <p:sp>
        <p:nvSpPr>
          <p:cNvPr id="5" name="Rechteck: abgerundete Ecken 4">
            <a:extLst>
              <a:ext uri="{FF2B5EF4-FFF2-40B4-BE49-F238E27FC236}">
                <a16:creationId xmlns:a16="http://schemas.microsoft.com/office/drawing/2014/main" id="{81ECB19E-4340-7647-9E01-65807687AE7B}"/>
              </a:ext>
            </a:extLst>
          </p:cNvPr>
          <p:cNvSpPr/>
          <p:nvPr/>
        </p:nvSpPr>
        <p:spPr>
          <a:xfrm>
            <a:off x="1378800" y="3429794"/>
            <a:ext cx="9517488" cy="151216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Ziel einer Informationsinfrastruktur ist die </a:t>
            </a:r>
            <a:r>
              <a:rPr lang="de-DE" sz="2400" b="1" dirty="0">
                <a:ea typeface="Times New Roman" panose="02020603050405020304" pitchFamily="18" charset="0"/>
                <a:cs typeface="Times New Roman" panose="02020603050405020304" pitchFamily="18" charset="0"/>
              </a:rPr>
              <a:t>effektive Entwicklung </a:t>
            </a:r>
            <a:r>
              <a:rPr lang="de-DE" sz="2400" dirty="0">
                <a:ea typeface="Times New Roman" panose="02020603050405020304" pitchFamily="18" charset="0"/>
                <a:cs typeface="Times New Roman" panose="02020603050405020304" pitchFamily="18" charset="0"/>
              </a:rPr>
              <a:t>und </a:t>
            </a:r>
            <a:r>
              <a:rPr lang="de-DE" sz="2400" b="1" dirty="0">
                <a:ea typeface="Times New Roman" panose="02020603050405020304" pitchFamily="18" charset="0"/>
                <a:cs typeface="Times New Roman" panose="02020603050405020304" pitchFamily="18" charset="0"/>
              </a:rPr>
              <a:t>Nutzung</a:t>
            </a:r>
            <a:r>
              <a:rPr lang="de-DE" sz="2400" dirty="0">
                <a:ea typeface="Times New Roman" panose="02020603050405020304" pitchFamily="18" charset="0"/>
                <a:cs typeface="Times New Roman" panose="02020603050405020304" pitchFamily="18" charset="0"/>
              </a:rPr>
              <a:t> von </a:t>
            </a:r>
            <a:r>
              <a:rPr lang="de-DE" sz="2400" b="1" dirty="0">
                <a:ea typeface="Times New Roman" panose="02020603050405020304" pitchFamily="18" charset="0"/>
                <a:cs typeface="Times New Roman" panose="02020603050405020304" pitchFamily="18" charset="0"/>
              </a:rPr>
              <a:t>Informations- und Kommunikationssystemen </a:t>
            </a:r>
            <a:r>
              <a:rPr lang="de-DE" sz="2400" dirty="0">
                <a:ea typeface="Times New Roman" panose="02020603050405020304" pitchFamily="18" charset="0"/>
                <a:cs typeface="Times New Roman" panose="02020603050405020304" pitchFamily="18" charset="0"/>
              </a:rPr>
              <a:t>für alle Wirtschaftssubjekte einer Volkswirtschaft</a:t>
            </a:r>
            <a:endParaRPr lang="de-DE" sz="2400" dirty="0">
              <a:cs typeface="Times New Roman" panose="02020603050405020304" pitchFamily="18" charset="0"/>
            </a:endParaRPr>
          </a:p>
        </p:txBody>
      </p:sp>
    </p:spTree>
    <p:extLst>
      <p:ext uri="{BB962C8B-B14F-4D97-AF65-F5344CB8AC3E}">
        <p14:creationId xmlns:p14="http://schemas.microsoft.com/office/powerpoint/2010/main" val="2774256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4736D-7FF7-7541-BC96-A8145D921380}"/>
              </a:ext>
            </a:extLst>
          </p:cNvPr>
          <p:cNvSpPr>
            <a:spLocks noGrp="1"/>
          </p:cNvSpPr>
          <p:nvPr>
            <p:ph type="title"/>
          </p:nvPr>
        </p:nvSpPr>
        <p:spPr/>
        <p:txBody>
          <a:bodyPr/>
          <a:lstStyle/>
          <a:p>
            <a:r>
              <a:rPr lang="de-DE" dirty="0"/>
              <a:t>Qualitätsinfrastruktur</a:t>
            </a:r>
          </a:p>
        </p:txBody>
      </p:sp>
      <p:sp>
        <p:nvSpPr>
          <p:cNvPr id="3" name="Inhaltsplatzhalter 2">
            <a:extLst>
              <a:ext uri="{FF2B5EF4-FFF2-40B4-BE49-F238E27FC236}">
                <a16:creationId xmlns:a16="http://schemas.microsoft.com/office/drawing/2014/main" id="{15BF9134-7081-2348-9580-5EA471BEF50A}"/>
              </a:ext>
            </a:extLst>
          </p:cNvPr>
          <p:cNvSpPr>
            <a:spLocks noGrp="1"/>
          </p:cNvSpPr>
          <p:nvPr>
            <p:ph idx="1"/>
          </p:nvPr>
        </p:nvSpPr>
        <p:spPr>
          <a:xfrm>
            <a:off x="1378800" y="3141762"/>
            <a:ext cx="9432000" cy="1782608"/>
          </a:xfrm>
        </p:spPr>
        <p:txBody>
          <a:bodyPr/>
          <a:lstStyle/>
          <a:p>
            <a:r>
              <a:rPr lang="de-DE" dirty="0"/>
              <a:t>In einigen Branchen sind Zertifizierungen </a:t>
            </a:r>
            <a:r>
              <a:rPr lang="de-DE" dirty="0">
                <a:solidFill>
                  <a:srgbClr val="C00000"/>
                </a:solidFill>
              </a:rPr>
              <a:t>verpflichtend</a:t>
            </a:r>
            <a:r>
              <a:rPr lang="de-DE" dirty="0"/>
              <a:t> </a:t>
            </a:r>
          </a:p>
          <a:p>
            <a:pPr lvl="1"/>
            <a:r>
              <a:rPr lang="de-DE" dirty="0"/>
              <a:t>zeitlich befristete Vergabe von Zertifizierungsstellen</a:t>
            </a:r>
          </a:p>
          <a:p>
            <a:r>
              <a:rPr lang="de-DE" dirty="0"/>
              <a:t>Immer mehr Unternehmen lassen sich zertifizieren </a:t>
            </a:r>
          </a:p>
          <a:p>
            <a:r>
              <a:rPr lang="de-DE" dirty="0"/>
              <a:t>Zertifizierungsstellen können sich akkreditieren lassen </a:t>
            </a:r>
          </a:p>
        </p:txBody>
      </p:sp>
      <p:sp>
        <p:nvSpPr>
          <p:cNvPr id="4" name="Foliennummernplatzhalter 3">
            <a:extLst>
              <a:ext uri="{FF2B5EF4-FFF2-40B4-BE49-F238E27FC236}">
                <a16:creationId xmlns:a16="http://schemas.microsoft.com/office/drawing/2014/main" id="{55293A1B-99DA-3D49-BD7D-A6653FACB415}"/>
              </a:ext>
            </a:extLst>
          </p:cNvPr>
          <p:cNvSpPr>
            <a:spLocks noGrp="1"/>
          </p:cNvSpPr>
          <p:nvPr>
            <p:ph type="sldNum" sz="quarter" idx="12"/>
          </p:nvPr>
        </p:nvSpPr>
        <p:spPr/>
        <p:txBody>
          <a:bodyPr/>
          <a:lstStyle/>
          <a:p>
            <a:fld id="{FC0CC166-4E39-43B8-AB91-BDD1C4C9E224}" type="slidenum">
              <a:rPr lang="de-DE" smtClean="0"/>
              <a:t>60</a:t>
            </a:fld>
            <a:endParaRPr lang="de-DE" dirty="0"/>
          </a:p>
        </p:txBody>
      </p:sp>
      <p:sp>
        <p:nvSpPr>
          <p:cNvPr id="5" name="Rechteck: abgerundete Ecken 4">
            <a:extLst>
              <a:ext uri="{FF2B5EF4-FFF2-40B4-BE49-F238E27FC236}">
                <a16:creationId xmlns:a16="http://schemas.microsoft.com/office/drawing/2014/main" id="{AEE9DC26-EED9-6946-9236-AB6DF8DFBFEC}"/>
              </a:ext>
            </a:extLst>
          </p:cNvPr>
          <p:cNvSpPr/>
          <p:nvPr/>
        </p:nvSpPr>
        <p:spPr>
          <a:xfrm>
            <a:off x="1365686" y="1287146"/>
            <a:ext cx="9268406" cy="1782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Mit einer </a:t>
            </a:r>
            <a:r>
              <a:rPr lang="de-DE" sz="2400" b="1" dirty="0">
                <a:cs typeface="Times New Roman" panose="02020603050405020304" pitchFamily="18" charset="0"/>
              </a:rPr>
              <a:t>Zertifizierung</a:t>
            </a:r>
            <a:r>
              <a:rPr lang="de-DE" sz="2400" dirty="0">
                <a:cs typeface="Times New Roman" panose="02020603050405020304" pitchFamily="18" charset="0"/>
              </a:rPr>
              <a:t> (aus dem spätlateinischen Verb </a:t>
            </a:r>
            <a:r>
              <a:rPr lang="de-DE" sz="2400" dirty="0" err="1">
                <a:cs typeface="Times New Roman" panose="02020603050405020304" pitchFamily="18" charset="0"/>
              </a:rPr>
              <a:t>certificare</a:t>
            </a:r>
            <a:r>
              <a:rPr lang="de-DE" sz="2400" dirty="0">
                <a:cs typeface="Times New Roman" panose="02020603050405020304" pitchFamily="18" charset="0"/>
              </a:rPr>
              <a:t> = versichern, aus dem Adjektiv </a:t>
            </a:r>
            <a:r>
              <a:rPr lang="de-DE" sz="2400" dirty="0" err="1">
                <a:cs typeface="Times New Roman" panose="02020603050405020304" pitchFamily="18" charset="0"/>
              </a:rPr>
              <a:t>certus</a:t>
            </a:r>
            <a:r>
              <a:rPr lang="de-DE" sz="2400" dirty="0">
                <a:cs typeface="Times New Roman" panose="02020603050405020304" pitchFamily="18" charset="0"/>
              </a:rPr>
              <a:t> = sicher, gewiss und dem Suffix -</a:t>
            </a:r>
            <a:r>
              <a:rPr lang="de-DE" sz="2400" dirty="0" err="1">
                <a:cs typeface="Times New Roman" panose="02020603050405020304" pitchFamily="18" charset="0"/>
              </a:rPr>
              <a:t>fizieren</a:t>
            </a:r>
            <a:r>
              <a:rPr lang="de-DE" sz="2400" dirty="0">
                <a:cs typeface="Times New Roman" panose="02020603050405020304" pitchFamily="18" charset="0"/>
              </a:rPr>
              <a:t> zu dem Verb </a:t>
            </a:r>
            <a:r>
              <a:rPr lang="de-DE" sz="2400" dirty="0" err="1">
                <a:cs typeface="Times New Roman" panose="02020603050405020304" pitchFamily="18" charset="0"/>
              </a:rPr>
              <a:t>facere</a:t>
            </a:r>
            <a:r>
              <a:rPr lang="de-DE" sz="2400" dirty="0">
                <a:cs typeface="Times New Roman" panose="02020603050405020304" pitchFamily="18" charset="0"/>
              </a:rPr>
              <a:t> = machen, tun) wird die </a:t>
            </a:r>
            <a:r>
              <a:rPr lang="de-DE" sz="2400" b="1" dirty="0">
                <a:cs typeface="Times New Roman" panose="02020603050405020304" pitchFamily="18" charset="0"/>
              </a:rPr>
              <a:t>Einhaltung bestimmter Anforderungen</a:t>
            </a:r>
            <a:r>
              <a:rPr lang="de-DE" sz="2400" dirty="0">
                <a:cs typeface="Times New Roman" panose="02020603050405020304" pitchFamily="18" charset="0"/>
              </a:rPr>
              <a:t> im Sinne einer </a:t>
            </a:r>
            <a:r>
              <a:rPr lang="de-DE" sz="2400" b="1" dirty="0">
                <a:cs typeface="Times New Roman" panose="02020603050405020304" pitchFamily="18" charset="0"/>
              </a:rPr>
              <a:t>Konformität</a:t>
            </a:r>
            <a:r>
              <a:rPr lang="de-DE" sz="2400" dirty="0">
                <a:cs typeface="Times New Roman" panose="02020603050405020304" pitchFamily="18" charset="0"/>
              </a:rPr>
              <a:t> nachgewiesen </a:t>
            </a:r>
          </a:p>
        </p:txBody>
      </p:sp>
      <p:sp>
        <p:nvSpPr>
          <p:cNvPr id="6" name="Rechteck: abgerundete Ecken 4">
            <a:extLst>
              <a:ext uri="{FF2B5EF4-FFF2-40B4-BE49-F238E27FC236}">
                <a16:creationId xmlns:a16="http://schemas.microsoft.com/office/drawing/2014/main" id="{A600B504-8EEA-044A-BA51-13A6FF32B75A}"/>
              </a:ext>
            </a:extLst>
          </p:cNvPr>
          <p:cNvSpPr/>
          <p:nvPr/>
        </p:nvSpPr>
        <p:spPr>
          <a:xfrm>
            <a:off x="1365684" y="4869954"/>
            <a:ext cx="9268407" cy="159728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cs typeface="Times New Roman" panose="02020603050405020304" pitchFamily="18" charset="0"/>
              </a:rPr>
              <a:t>Eine </a:t>
            </a:r>
            <a:r>
              <a:rPr lang="de-DE" sz="2400" b="1" dirty="0">
                <a:cs typeface="Times New Roman" panose="02020603050405020304" pitchFamily="18" charset="0"/>
              </a:rPr>
              <a:t>Akkreditierung</a:t>
            </a:r>
            <a:r>
              <a:rPr lang="de-DE" sz="2400" dirty="0">
                <a:cs typeface="Times New Roman" panose="02020603050405020304" pitchFamily="18" charset="0"/>
              </a:rPr>
              <a:t> ist gemäß ISO/IEC 17011:2018-03 die Bestätigung durch eine unabhängige dritte Stelle, die anerkennt, dass eine Konformitätsbewertungsstelle die Fachkompetenz besitzt, bestimmte Aufgaben zur Konformitätsbewertung durchzuführen </a:t>
            </a:r>
          </a:p>
        </p:txBody>
      </p:sp>
    </p:spTree>
    <p:extLst>
      <p:ext uri="{BB962C8B-B14F-4D97-AF65-F5344CB8AC3E}">
        <p14:creationId xmlns:p14="http://schemas.microsoft.com/office/powerpoint/2010/main" val="3993945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11</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61</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197546"/>
            <a:ext cx="9615331" cy="5355312"/>
          </a:xfrm>
          <a:prstGeom prst="rect">
            <a:avLst/>
          </a:prstGeom>
          <a:noFill/>
        </p:spPr>
        <p:txBody>
          <a:bodyPr wrap="square" rtlCol="0">
            <a:spAutoFit/>
          </a:bodyPr>
          <a:lstStyle/>
          <a:p>
            <a:r>
              <a:rPr lang="de-DE" dirty="0" err="1">
                <a:solidFill>
                  <a:srgbClr val="003056"/>
                </a:solidFill>
              </a:rPr>
              <a:t>Afzal</a:t>
            </a:r>
            <a:r>
              <a:rPr lang="de-DE" dirty="0">
                <a:solidFill>
                  <a:srgbClr val="003056"/>
                </a:solidFill>
              </a:rPr>
              <a:t>, W. (2012). Information </a:t>
            </a:r>
            <a:r>
              <a:rPr lang="de-DE" dirty="0" err="1">
                <a:solidFill>
                  <a:srgbClr val="003056"/>
                </a:solidFill>
              </a:rPr>
              <a:t>organizations</a:t>
            </a:r>
            <a:r>
              <a:rPr lang="de-DE" dirty="0">
                <a:solidFill>
                  <a:srgbClr val="003056"/>
                </a:solidFill>
              </a:rPr>
              <a:t>. In: W. </a:t>
            </a:r>
            <a:r>
              <a:rPr lang="de-DE" dirty="0" err="1">
                <a:solidFill>
                  <a:srgbClr val="003056"/>
                </a:solidFill>
              </a:rPr>
              <a:t>Afzal</a:t>
            </a:r>
            <a:r>
              <a:rPr lang="de-DE" dirty="0">
                <a:solidFill>
                  <a:srgbClr val="003056"/>
                </a:solidFill>
              </a:rPr>
              <a:t> (Hrsg.), Management </a:t>
            </a:r>
            <a:r>
              <a:rPr lang="de-DE" dirty="0" err="1">
                <a:solidFill>
                  <a:srgbClr val="003056"/>
                </a:solidFill>
              </a:rPr>
              <a:t>of</a:t>
            </a:r>
            <a:r>
              <a:rPr lang="de-DE" dirty="0">
                <a:solidFill>
                  <a:srgbClr val="003056"/>
                </a:solidFill>
              </a:rPr>
              <a:t> Information </a:t>
            </a:r>
            <a:r>
              <a:rPr lang="de-DE" dirty="0" err="1">
                <a:solidFill>
                  <a:srgbClr val="003056"/>
                </a:solidFill>
              </a:rPr>
              <a:t>Organizations</a:t>
            </a:r>
            <a:r>
              <a:rPr lang="de-DE" dirty="0">
                <a:solidFill>
                  <a:srgbClr val="003056"/>
                </a:solidFill>
              </a:rPr>
              <a:t>, </a:t>
            </a:r>
            <a:r>
              <a:rPr lang="de-DE" dirty="0" err="1">
                <a:solidFill>
                  <a:srgbClr val="003056"/>
                </a:solidFill>
              </a:rPr>
              <a:t>Chandos</a:t>
            </a:r>
            <a:r>
              <a:rPr lang="de-DE" dirty="0">
                <a:solidFill>
                  <a:srgbClr val="003056"/>
                </a:solidFill>
              </a:rPr>
              <a:t> Information Professional Series (S. 101-128). Amsterdam: </a:t>
            </a:r>
            <a:r>
              <a:rPr lang="de-DE" dirty="0" err="1">
                <a:solidFill>
                  <a:srgbClr val="003056"/>
                </a:solidFill>
              </a:rPr>
              <a:t>Elsevier</a:t>
            </a:r>
            <a:r>
              <a:rPr lang="de-DE" dirty="0">
                <a:solidFill>
                  <a:srgbClr val="003056"/>
                </a:solidFill>
              </a:rPr>
              <a:t>.</a:t>
            </a:r>
          </a:p>
          <a:p>
            <a:endParaRPr lang="de-DE" dirty="0">
              <a:solidFill>
                <a:srgbClr val="003056"/>
              </a:solidFill>
            </a:endParaRPr>
          </a:p>
          <a:p>
            <a:r>
              <a:rPr lang="de-DE" dirty="0">
                <a:solidFill>
                  <a:srgbClr val="003056"/>
                </a:solidFill>
              </a:rPr>
              <a:t>Albrecht, F. (Hrsg.) (2018). Informations- und Kommunikationsrecht – Lehrbuch für das gesamte IT-Recht. Stuttgart: Kohlhammer.</a:t>
            </a:r>
          </a:p>
          <a:p>
            <a:endParaRPr lang="de-DE" dirty="0">
              <a:solidFill>
                <a:srgbClr val="003056"/>
              </a:solidFill>
            </a:endParaRPr>
          </a:p>
          <a:p>
            <a:r>
              <a:rPr lang="de-DE" dirty="0">
                <a:solidFill>
                  <a:srgbClr val="003056"/>
                </a:solidFill>
              </a:rPr>
              <a:t>Bauer, B. (2021 ). Welche IT-Zertifikate bringen was? Dein Überblick über die wichtigsten IT-Zertifizierungen. </a:t>
            </a:r>
            <a:r>
              <a:rPr lang="de-DE" dirty="0" err="1">
                <a:solidFill>
                  <a:srgbClr val="003056"/>
                </a:solidFill>
              </a:rPr>
              <a:t>get</a:t>
            </a:r>
            <a:r>
              <a:rPr lang="de-DE" dirty="0">
                <a:solidFill>
                  <a:srgbClr val="003056"/>
                </a:solidFill>
              </a:rPr>
              <a:t> in GmbH, https://</a:t>
            </a:r>
            <a:r>
              <a:rPr lang="de-DE" dirty="0" err="1">
                <a:solidFill>
                  <a:srgbClr val="003056"/>
                </a:solidFill>
              </a:rPr>
              <a:t>www.get</a:t>
            </a:r>
            <a:r>
              <a:rPr lang="de-DE" dirty="0">
                <a:solidFill>
                  <a:srgbClr val="003056"/>
                </a:solidFill>
              </a:rPr>
              <a:t>-in-</a:t>
            </a:r>
            <a:r>
              <a:rPr lang="de-DE" dirty="0" err="1">
                <a:solidFill>
                  <a:srgbClr val="003056"/>
                </a:solidFill>
              </a:rPr>
              <a:t>it.de</a:t>
            </a:r>
            <a:r>
              <a:rPr lang="de-DE" dirty="0">
                <a:solidFill>
                  <a:srgbClr val="003056"/>
                </a:solidFill>
              </a:rPr>
              <a:t>/</a:t>
            </a:r>
            <a:r>
              <a:rPr lang="de-DE" dirty="0" err="1">
                <a:solidFill>
                  <a:srgbClr val="003056"/>
                </a:solidFill>
              </a:rPr>
              <a:t>magazin</a:t>
            </a:r>
            <a:r>
              <a:rPr lang="de-DE" dirty="0">
                <a:solidFill>
                  <a:srgbClr val="003056"/>
                </a:solidFill>
              </a:rPr>
              <a:t>/</a:t>
            </a:r>
            <a:r>
              <a:rPr lang="de-DE" dirty="0" err="1">
                <a:solidFill>
                  <a:srgbClr val="003056"/>
                </a:solidFill>
              </a:rPr>
              <a:t>bewerbung</a:t>
            </a:r>
            <a:r>
              <a:rPr lang="de-DE" dirty="0">
                <a:solidFill>
                  <a:srgbClr val="003056"/>
                </a:solidFill>
              </a:rPr>
              <a:t>/it-</a:t>
            </a:r>
            <a:r>
              <a:rPr lang="de-DE" dirty="0" err="1">
                <a:solidFill>
                  <a:srgbClr val="003056"/>
                </a:solidFill>
              </a:rPr>
              <a:t>skills</a:t>
            </a:r>
            <a:r>
              <a:rPr lang="de-DE" dirty="0">
                <a:solidFill>
                  <a:srgbClr val="003056"/>
                </a:solidFill>
              </a:rPr>
              <a:t>/liste-it-zertifikate. </a:t>
            </a:r>
          </a:p>
          <a:p>
            <a:endParaRPr lang="de-DE" dirty="0">
              <a:solidFill>
                <a:srgbClr val="003056"/>
              </a:solidFill>
            </a:endParaRPr>
          </a:p>
          <a:p>
            <a:r>
              <a:rPr lang="de-DE" dirty="0" err="1">
                <a:solidFill>
                  <a:srgbClr val="003056"/>
                </a:solidFill>
              </a:rPr>
              <a:t>BMWi</a:t>
            </a:r>
            <a:r>
              <a:rPr lang="de-DE" dirty="0">
                <a:solidFill>
                  <a:srgbClr val="003056"/>
                </a:solidFill>
              </a:rPr>
              <a:t> (</a:t>
            </a:r>
            <a:r>
              <a:rPr lang="de-DE" dirty="0" err="1">
                <a:solidFill>
                  <a:srgbClr val="003056"/>
                </a:solidFill>
              </a:rPr>
              <a:t>Hrsg</a:t>
            </a:r>
            <a:r>
              <a:rPr lang="de-DE" dirty="0">
                <a:solidFill>
                  <a:srgbClr val="003056"/>
                </a:solidFill>
              </a:rPr>
              <a:t>) (2021a). Von der Idee zum Markterfolg Programme </a:t>
            </a:r>
            <a:r>
              <a:rPr lang="de-DE" dirty="0" err="1">
                <a:solidFill>
                  <a:srgbClr val="003056"/>
                </a:solidFill>
              </a:rPr>
              <a:t>für</a:t>
            </a:r>
            <a:r>
              <a:rPr lang="de-DE" dirty="0">
                <a:solidFill>
                  <a:srgbClr val="003056"/>
                </a:solidFill>
              </a:rPr>
              <a:t> einen innovativen Mittelstand. Berlin. https://</a:t>
            </a:r>
            <a:r>
              <a:rPr lang="de-DE" dirty="0" err="1">
                <a:solidFill>
                  <a:srgbClr val="003056"/>
                </a:solidFill>
              </a:rPr>
              <a:t>www.bmwi.de</a:t>
            </a:r>
            <a:r>
              <a:rPr lang="de-DE" dirty="0">
                <a:solidFill>
                  <a:srgbClr val="003056"/>
                </a:solidFill>
              </a:rPr>
              <a:t>/Redaktion/DE/Publikationen/Technologie/von-der-idee-zum-markterfolg-2021.pdf?__blob=</a:t>
            </a:r>
            <a:r>
              <a:rPr lang="de-DE" dirty="0" err="1">
                <a:solidFill>
                  <a:srgbClr val="003056"/>
                </a:solidFill>
              </a:rPr>
              <a:t>publicationFile&amp;v</a:t>
            </a:r>
            <a:r>
              <a:rPr lang="de-DE" dirty="0">
                <a:solidFill>
                  <a:srgbClr val="003056"/>
                </a:solidFill>
              </a:rPr>
              <a:t>=6.</a:t>
            </a:r>
          </a:p>
          <a:p>
            <a:endParaRPr lang="de-DE" dirty="0">
              <a:solidFill>
                <a:srgbClr val="003056"/>
              </a:solidFill>
            </a:endParaRPr>
          </a:p>
          <a:p>
            <a:r>
              <a:rPr lang="de-DE" dirty="0" err="1">
                <a:solidFill>
                  <a:srgbClr val="003056"/>
                </a:solidFill>
              </a:rPr>
              <a:t>BMWi</a:t>
            </a:r>
            <a:r>
              <a:rPr lang="de-DE" dirty="0">
                <a:solidFill>
                  <a:srgbClr val="003056"/>
                </a:solidFill>
              </a:rPr>
              <a:t> (Hrsg.) (2021b). Die Bundesregierung fördert und Auf- und Ausbau einer Qualitätsinfrastruktur für eine sichere und vertrauenswürdige KI. Infografik Schlüsseltechnologien. Berlin. https://</a:t>
            </a:r>
            <a:r>
              <a:rPr lang="de-DE" dirty="0" err="1">
                <a:solidFill>
                  <a:srgbClr val="003056"/>
                </a:solidFill>
              </a:rPr>
              <a:t>www.bmwi.de</a:t>
            </a:r>
            <a:r>
              <a:rPr lang="de-DE" dirty="0">
                <a:solidFill>
                  <a:srgbClr val="003056"/>
                </a:solidFill>
              </a:rPr>
              <a:t>/Redaktion/DE/Infografiken/Technologie/die-bundesregierung-foerdert-den-auf-und-ausbau-einer-qualitaetsinfrastruktur-fue-eine-sichere-und-vertrauenswuerdige-ki.html.</a:t>
            </a:r>
          </a:p>
          <a:p>
            <a:endParaRPr lang="de-DE" dirty="0">
              <a:solidFill>
                <a:srgbClr val="003056"/>
              </a:solidFill>
            </a:endParaRPr>
          </a:p>
        </p:txBody>
      </p:sp>
    </p:spTree>
    <p:extLst>
      <p:ext uri="{BB962C8B-B14F-4D97-AF65-F5344CB8AC3E}">
        <p14:creationId xmlns:p14="http://schemas.microsoft.com/office/powerpoint/2010/main" val="3453836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11</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62</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741666"/>
            <a:ext cx="9615331" cy="4247317"/>
          </a:xfrm>
          <a:prstGeom prst="rect">
            <a:avLst/>
          </a:prstGeom>
          <a:noFill/>
        </p:spPr>
        <p:txBody>
          <a:bodyPr wrap="square" rtlCol="0">
            <a:spAutoFit/>
          </a:bodyPr>
          <a:lstStyle/>
          <a:p>
            <a:r>
              <a:rPr lang="de-DE" dirty="0">
                <a:solidFill>
                  <a:srgbClr val="003056"/>
                </a:solidFill>
              </a:rPr>
              <a:t>Buhr, W. (2003). </a:t>
            </a:r>
            <a:r>
              <a:rPr lang="de-DE" dirty="0" err="1">
                <a:solidFill>
                  <a:srgbClr val="003056"/>
                </a:solidFill>
              </a:rPr>
              <a:t>What</a:t>
            </a:r>
            <a:r>
              <a:rPr lang="de-DE" dirty="0">
                <a:solidFill>
                  <a:srgbClr val="003056"/>
                </a:solidFill>
              </a:rPr>
              <a:t> is </a:t>
            </a:r>
            <a:r>
              <a:rPr lang="de-DE" dirty="0" err="1">
                <a:solidFill>
                  <a:srgbClr val="003056"/>
                </a:solidFill>
              </a:rPr>
              <a:t>infrastructure</a:t>
            </a:r>
            <a:r>
              <a:rPr lang="de-DE" dirty="0">
                <a:solidFill>
                  <a:srgbClr val="003056"/>
                </a:solidFill>
              </a:rPr>
              <a:t>? Volkswirtschaftliche Diskussionsbeiträge, </a:t>
            </a:r>
            <a:r>
              <a:rPr lang="de-DE" dirty="0" err="1">
                <a:solidFill>
                  <a:srgbClr val="003056"/>
                </a:solidFill>
              </a:rPr>
              <a:t>Discussion</a:t>
            </a:r>
            <a:r>
              <a:rPr lang="de-DE" dirty="0">
                <a:solidFill>
                  <a:srgbClr val="003056"/>
                </a:solidFill>
              </a:rPr>
              <a:t> Paper No. 107-03, Universität Siegen, Fachbereich Wirtschaftswissenschaften, Siegen.</a:t>
            </a:r>
          </a:p>
          <a:p>
            <a:endParaRPr lang="de-DE" dirty="0">
              <a:solidFill>
                <a:srgbClr val="003056"/>
              </a:solidFill>
            </a:endParaRPr>
          </a:p>
          <a:p>
            <a:r>
              <a:rPr lang="de-DE" dirty="0">
                <a:solidFill>
                  <a:srgbClr val="003056"/>
                </a:solidFill>
              </a:rPr>
              <a:t>Carr, N. (2009). The Big Switch – </a:t>
            </a:r>
            <a:r>
              <a:rPr lang="de-DE" dirty="0" err="1">
                <a:solidFill>
                  <a:srgbClr val="003056"/>
                </a:solidFill>
              </a:rPr>
              <a:t>Rewiring</a:t>
            </a:r>
            <a:r>
              <a:rPr lang="de-DE" dirty="0">
                <a:solidFill>
                  <a:srgbClr val="003056"/>
                </a:solidFill>
              </a:rPr>
              <a:t> the World, </a:t>
            </a:r>
            <a:r>
              <a:rPr lang="de-DE" dirty="0" err="1">
                <a:solidFill>
                  <a:srgbClr val="003056"/>
                </a:solidFill>
              </a:rPr>
              <a:t>from</a:t>
            </a:r>
            <a:r>
              <a:rPr lang="de-DE" dirty="0">
                <a:solidFill>
                  <a:srgbClr val="003056"/>
                </a:solidFill>
              </a:rPr>
              <a:t> Edison to Google. Heidelberg: </a:t>
            </a:r>
            <a:r>
              <a:rPr lang="de-DE" dirty="0" err="1">
                <a:solidFill>
                  <a:srgbClr val="003056"/>
                </a:solidFill>
              </a:rPr>
              <a:t>Hüthig</a:t>
            </a:r>
            <a:r>
              <a:rPr lang="de-DE" dirty="0">
                <a:solidFill>
                  <a:srgbClr val="003056"/>
                </a:solidFill>
              </a:rPr>
              <a:t> et al. </a:t>
            </a:r>
          </a:p>
          <a:p>
            <a:endParaRPr lang="de-DE" dirty="0">
              <a:solidFill>
                <a:srgbClr val="003056"/>
              </a:solidFill>
            </a:endParaRPr>
          </a:p>
          <a:p>
            <a:r>
              <a:rPr lang="de-DE" dirty="0">
                <a:solidFill>
                  <a:srgbClr val="003056"/>
                </a:solidFill>
              </a:rPr>
              <a:t>Deutscher Bundestag (2019). Unterrichtung durch die Bundesregierung. Bericht über die Programme zur Innovations- und Technologieförderung im Mittelstand in der laufenden Legislaturperiode, insbesondere über die Entwicklung des Zentralen Innovationsprogramms Mittelstand (ZIM), Fortschrittsbericht </a:t>
            </a:r>
            <a:r>
              <a:rPr lang="de-DE" dirty="0" err="1">
                <a:solidFill>
                  <a:srgbClr val="003056"/>
                </a:solidFill>
              </a:rPr>
              <a:t>für</a:t>
            </a:r>
            <a:r>
              <a:rPr lang="de-DE" dirty="0">
                <a:solidFill>
                  <a:srgbClr val="003056"/>
                </a:solidFill>
              </a:rPr>
              <a:t> das Jahr 2018, Drucksache 19/14480, 18.10.2019, Berlin. https://</a:t>
            </a:r>
            <a:r>
              <a:rPr lang="de-DE" dirty="0" err="1">
                <a:solidFill>
                  <a:srgbClr val="003056"/>
                </a:solidFill>
              </a:rPr>
              <a:t>www.bmwi.de</a:t>
            </a:r>
            <a:r>
              <a:rPr lang="de-DE" dirty="0">
                <a:solidFill>
                  <a:srgbClr val="003056"/>
                </a:solidFill>
              </a:rPr>
              <a:t>/Redaktion/DE/Downloads/B/bericht-programme-innovations-technologiefoerderung-mittelstand.pdf?__blob=</a:t>
            </a:r>
            <a:r>
              <a:rPr lang="de-DE" dirty="0" err="1">
                <a:solidFill>
                  <a:srgbClr val="003056"/>
                </a:solidFill>
              </a:rPr>
              <a:t>publicationFile&amp;v</a:t>
            </a:r>
            <a:r>
              <a:rPr lang="de-DE" dirty="0">
                <a:solidFill>
                  <a:srgbClr val="003056"/>
                </a:solidFill>
              </a:rPr>
              <a:t>=4.</a:t>
            </a:r>
          </a:p>
          <a:p>
            <a:endParaRPr lang="de-DE" dirty="0">
              <a:solidFill>
                <a:srgbClr val="003056"/>
              </a:solidFill>
            </a:endParaRPr>
          </a:p>
          <a:p>
            <a:r>
              <a:rPr lang="de-DE" dirty="0">
                <a:solidFill>
                  <a:srgbClr val="003056"/>
                </a:solidFill>
              </a:rPr>
              <a:t>Deutsche Welle (2020). DIGITALWÄHRUNG – Der unersättliche Stromfresser: Bitcoin. https://</a:t>
            </a:r>
            <a:r>
              <a:rPr lang="de-DE" dirty="0" err="1">
                <a:solidFill>
                  <a:srgbClr val="003056"/>
                </a:solidFill>
              </a:rPr>
              <a:t>www.dw.com</a:t>
            </a:r>
            <a:r>
              <a:rPr lang="de-DE" dirty="0">
                <a:solidFill>
                  <a:srgbClr val="003056"/>
                </a:solidFill>
              </a:rPr>
              <a:t>/de/energie-stromverbrauch-</a:t>
            </a:r>
            <a:r>
              <a:rPr lang="de-DE" dirty="0" err="1">
                <a:solidFill>
                  <a:srgbClr val="003056"/>
                </a:solidFill>
              </a:rPr>
              <a:t>bitcoin</a:t>
            </a:r>
            <a:r>
              <a:rPr lang="de-DE" dirty="0">
                <a:solidFill>
                  <a:srgbClr val="003056"/>
                </a:solidFill>
              </a:rPr>
              <a:t>-mining/a-56589030.</a:t>
            </a:r>
          </a:p>
          <a:p>
            <a:endParaRPr lang="de-DE" dirty="0">
              <a:solidFill>
                <a:srgbClr val="003056"/>
              </a:solidFill>
            </a:endParaRPr>
          </a:p>
        </p:txBody>
      </p:sp>
    </p:spTree>
    <p:extLst>
      <p:ext uri="{BB962C8B-B14F-4D97-AF65-F5344CB8AC3E}">
        <p14:creationId xmlns:p14="http://schemas.microsoft.com/office/powerpoint/2010/main" val="1051835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11</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63</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375817"/>
            <a:ext cx="9615331" cy="5078313"/>
          </a:xfrm>
          <a:prstGeom prst="rect">
            <a:avLst/>
          </a:prstGeom>
          <a:noFill/>
        </p:spPr>
        <p:txBody>
          <a:bodyPr wrap="square" rtlCol="0">
            <a:spAutoFit/>
          </a:bodyPr>
          <a:lstStyle/>
          <a:p>
            <a:r>
              <a:rPr lang="de-DE" dirty="0">
                <a:solidFill>
                  <a:srgbClr val="003056"/>
                </a:solidFill>
              </a:rPr>
              <a:t>Greer, R.C., </a:t>
            </a:r>
            <a:r>
              <a:rPr lang="de-DE" dirty="0" err="1">
                <a:solidFill>
                  <a:srgbClr val="003056"/>
                </a:solidFill>
              </a:rPr>
              <a:t>Grover</a:t>
            </a:r>
            <a:r>
              <a:rPr lang="de-DE" dirty="0">
                <a:solidFill>
                  <a:srgbClr val="003056"/>
                </a:solidFill>
              </a:rPr>
              <a:t>, R.J. and Fowler, S.G. (2007). </a:t>
            </a:r>
            <a:r>
              <a:rPr lang="de-DE" dirty="0" err="1">
                <a:solidFill>
                  <a:srgbClr val="003056"/>
                </a:solidFill>
              </a:rPr>
              <a:t>Introduction</a:t>
            </a:r>
            <a:r>
              <a:rPr lang="de-DE" dirty="0">
                <a:solidFill>
                  <a:srgbClr val="003056"/>
                </a:solidFill>
              </a:rPr>
              <a:t> to the </a:t>
            </a:r>
            <a:r>
              <a:rPr lang="de-DE" dirty="0" err="1">
                <a:solidFill>
                  <a:srgbClr val="003056"/>
                </a:solidFill>
              </a:rPr>
              <a:t>library</a:t>
            </a:r>
            <a:r>
              <a:rPr lang="de-DE" dirty="0">
                <a:solidFill>
                  <a:srgbClr val="003056"/>
                </a:solidFill>
              </a:rPr>
              <a:t> and </a:t>
            </a:r>
            <a:r>
              <a:rPr lang="de-DE" dirty="0" err="1">
                <a:solidFill>
                  <a:srgbClr val="003056"/>
                </a:solidFill>
              </a:rPr>
              <a:t>information</a:t>
            </a:r>
            <a:r>
              <a:rPr lang="de-DE" dirty="0">
                <a:solidFill>
                  <a:srgbClr val="003056"/>
                </a:solidFill>
              </a:rPr>
              <a:t> </a:t>
            </a:r>
            <a:r>
              <a:rPr lang="de-DE" dirty="0" err="1">
                <a:solidFill>
                  <a:srgbClr val="003056"/>
                </a:solidFill>
              </a:rPr>
              <a:t>professions</a:t>
            </a:r>
            <a:r>
              <a:rPr lang="de-DE" dirty="0">
                <a:solidFill>
                  <a:srgbClr val="003056"/>
                </a:solidFill>
              </a:rPr>
              <a:t>. </a:t>
            </a:r>
            <a:r>
              <a:rPr lang="de-DE" dirty="0" err="1">
                <a:solidFill>
                  <a:srgbClr val="003056"/>
                </a:solidFill>
              </a:rPr>
              <a:t>Westport</a:t>
            </a:r>
            <a:r>
              <a:rPr lang="de-DE" dirty="0">
                <a:solidFill>
                  <a:srgbClr val="003056"/>
                </a:solidFill>
              </a:rPr>
              <a:t>, CT, London: Libraries </a:t>
            </a:r>
            <a:r>
              <a:rPr lang="de-DE" dirty="0" err="1">
                <a:solidFill>
                  <a:srgbClr val="003056"/>
                </a:solidFill>
              </a:rPr>
              <a:t>Unlimited</a:t>
            </a:r>
            <a:r>
              <a:rPr lang="de-DE" dirty="0">
                <a:solidFill>
                  <a:srgbClr val="003056"/>
                </a:solidFill>
              </a:rPr>
              <a:t>.</a:t>
            </a:r>
          </a:p>
          <a:p>
            <a:endParaRPr lang="de-DE" dirty="0">
              <a:solidFill>
                <a:srgbClr val="003056"/>
              </a:solidFill>
            </a:endParaRPr>
          </a:p>
          <a:p>
            <a:r>
              <a:rPr lang="de-DE" dirty="0" err="1">
                <a:solidFill>
                  <a:srgbClr val="003056"/>
                </a:solidFill>
              </a:rPr>
              <a:t>Habertag</a:t>
            </a:r>
            <a:r>
              <a:rPr lang="de-DE" dirty="0">
                <a:solidFill>
                  <a:srgbClr val="003056"/>
                </a:solidFill>
              </a:rPr>
              <a:t>, P. (2001). Strategische Entwicklung der Informationsinfrastruktur: Management der Integration heterogener Systemlandschaften in dynamischen Ressourcen-Netzen: das </a:t>
            </a:r>
            <a:r>
              <a:rPr lang="de-DE" dirty="0" err="1">
                <a:solidFill>
                  <a:srgbClr val="003056"/>
                </a:solidFill>
              </a:rPr>
              <a:t>dRN</a:t>
            </a:r>
            <a:r>
              <a:rPr lang="de-DE" dirty="0">
                <a:solidFill>
                  <a:srgbClr val="003056"/>
                </a:solidFill>
              </a:rPr>
              <a:t>-Konzept. Aachen: Shaker. </a:t>
            </a:r>
          </a:p>
          <a:p>
            <a:endParaRPr lang="de-DE" dirty="0">
              <a:solidFill>
                <a:srgbClr val="003056"/>
              </a:solidFill>
            </a:endParaRPr>
          </a:p>
          <a:p>
            <a:r>
              <a:rPr lang="de-DE" dirty="0">
                <a:solidFill>
                  <a:srgbClr val="003056"/>
                </a:solidFill>
              </a:rPr>
              <a:t>Heinrich, L. J. &amp; Burgholzer, P. (1987). Informationsmanagement. 1. Aufl. München, Wien: </a:t>
            </a:r>
            <a:r>
              <a:rPr lang="de-DE" dirty="0" err="1">
                <a:solidFill>
                  <a:srgbClr val="003056"/>
                </a:solidFill>
              </a:rPr>
              <a:t>Oldenbourg</a:t>
            </a:r>
            <a:r>
              <a:rPr lang="de-DE" dirty="0">
                <a:solidFill>
                  <a:srgbClr val="003056"/>
                </a:solidFill>
              </a:rPr>
              <a:t>. </a:t>
            </a:r>
          </a:p>
          <a:p>
            <a:endParaRPr lang="de-DE" dirty="0">
              <a:solidFill>
                <a:srgbClr val="003056"/>
              </a:solidFill>
            </a:endParaRPr>
          </a:p>
          <a:p>
            <a:r>
              <a:rPr lang="de-DE" dirty="0">
                <a:solidFill>
                  <a:srgbClr val="003056"/>
                </a:solidFill>
              </a:rPr>
              <a:t>Heinrich, L. J., Riedl, R. &amp; Stelzer, D. (2014). Informationsmanagement, Lerneinheit Informationsinfrastruktur. 11. Aufl. München, Wien: </a:t>
            </a:r>
            <a:r>
              <a:rPr lang="de-DE" dirty="0" err="1">
                <a:solidFill>
                  <a:srgbClr val="003056"/>
                </a:solidFill>
              </a:rPr>
              <a:t>Oldenbourg</a:t>
            </a:r>
            <a:r>
              <a:rPr lang="de-DE" dirty="0">
                <a:solidFill>
                  <a:srgbClr val="003056"/>
                </a:solidFill>
              </a:rPr>
              <a:t>. </a:t>
            </a:r>
          </a:p>
          <a:p>
            <a:endParaRPr lang="de-DE" dirty="0">
              <a:solidFill>
                <a:srgbClr val="003056"/>
              </a:solidFill>
            </a:endParaRPr>
          </a:p>
          <a:p>
            <a:r>
              <a:rPr lang="de-DE" dirty="0" err="1">
                <a:solidFill>
                  <a:srgbClr val="003056"/>
                </a:solidFill>
              </a:rPr>
              <a:t>Hintemann</a:t>
            </a:r>
            <a:r>
              <a:rPr lang="de-DE" dirty="0">
                <a:solidFill>
                  <a:srgbClr val="003056"/>
                </a:solidFill>
              </a:rPr>
              <a:t>, R. (2020). Rechenzentren 2020 – Cloud Computing profitiert von der Krise: Energiebedarf der Rechenzentren steigt trotz Corona weiter an. </a:t>
            </a:r>
            <a:r>
              <a:rPr lang="de-DE" dirty="0" err="1">
                <a:solidFill>
                  <a:srgbClr val="003056"/>
                </a:solidFill>
              </a:rPr>
              <a:t>Borderstep</a:t>
            </a:r>
            <a:r>
              <a:rPr lang="de-DE" dirty="0">
                <a:solidFill>
                  <a:srgbClr val="003056"/>
                </a:solidFill>
              </a:rPr>
              <a:t>-Institut </a:t>
            </a:r>
            <a:r>
              <a:rPr lang="de-DE" dirty="0" err="1">
                <a:solidFill>
                  <a:srgbClr val="003056"/>
                </a:solidFill>
              </a:rPr>
              <a:t>für</a:t>
            </a:r>
            <a:r>
              <a:rPr lang="de-DE" dirty="0">
                <a:solidFill>
                  <a:srgbClr val="003056"/>
                </a:solidFill>
              </a:rPr>
              <a:t> Innovation und Nachhaltigkeit, Berlin. https://</a:t>
            </a:r>
            <a:r>
              <a:rPr lang="de-DE" dirty="0" err="1">
                <a:solidFill>
                  <a:srgbClr val="003056"/>
                </a:solidFill>
              </a:rPr>
              <a:t>www.borderstep.de</a:t>
            </a:r>
            <a:r>
              <a:rPr lang="de-DE" dirty="0">
                <a:solidFill>
                  <a:srgbClr val="003056"/>
                </a:solidFill>
              </a:rPr>
              <a:t>/</a:t>
            </a:r>
            <a:r>
              <a:rPr lang="de-DE" dirty="0" err="1">
                <a:solidFill>
                  <a:srgbClr val="003056"/>
                </a:solidFill>
              </a:rPr>
              <a:t>wp</a:t>
            </a:r>
            <a:r>
              <a:rPr lang="de-DE" dirty="0">
                <a:solidFill>
                  <a:srgbClr val="003056"/>
                </a:solidFill>
              </a:rPr>
              <a:t>-content/</a:t>
            </a:r>
            <a:r>
              <a:rPr lang="de-DE" dirty="0" err="1">
                <a:solidFill>
                  <a:srgbClr val="003056"/>
                </a:solidFill>
              </a:rPr>
              <a:t>uploads</a:t>
            </a:r>
            <a:r>
              <a:rPr lang="de-DE" dirty="0">
                <a:solidFill>
                  <a:srgbClr val="003056"/>
                </a:solidFill>
              </a:rPr>
              <a:t>/2021/03/Borderstep_Rechenzentren2020_20210301_final.pdf. </a:t>
            </a:r>
          </a:p>
          <a:p>
            <a:endParaRPr lang="de-DE" dirty="0">
              <a:solidFill>
                <a:srgbClr val="003056"/>
              </a:solidFill>
            </a:endParaRPr>
          </a:p>
        </p:txBody>
      </p:sp>
    </p:spTree>
    <p:extLst>
      <p:ext uri="{BB962C8B-B14F-4D97-AF65-F5344CB8AC3E}">
        <p14:creationId xmlns:p14="http://schemas.microsoft.com/office/powerpoint/2010/main" val="3257351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11</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64</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125538"/>
            <a:ext cx="9615331" cy="5632311"/>
          </a:xfrm>
          <a:prstGeom prst="rect">
            <a:avLst/>
          </a:prstGeom>
          <a:noFill/>
        </p:spPr>
        <p:txBody>
          <a:bodyPr wrap="square" rtlCol="0">
            <a:spAutoFit/>
          </a:bodyPr>
          <a:lstStyle/>
          <a:p>
            <a:r>
              <a:rPr lang="de-DE" dirty="0">
                <a:solidFill>
                  <a:srgbClr val="003056"/>
                </a:solidFill>
              </a:rPr>
              <a:t>Hütter, A. &amp; Riedl, R. (2017). Chief Information Officer </a:t>
            </a:r>
            <a:r>
              <a:rPr lang="de-DE" dirty="0" err="1">
                <a:solidFill>
                  <a:srgbClr val="003056"/>
                </a:solidFill>
              </a:rPr>
              <a:t>Role</a:t>
            </a:r>
            <a:r>
              <a:rPr lang="de-DE" dirty="0">
                <a:solidFill>
                  <a:srgbClr val="003056"/>
                </a:solidFill>
              </a:rPr>
              <a:t> </a:t>
            </a:r>
            <a:r>
              <a:rPr lang="de-DE" dirty="0" err="1">
                <a:solidFill>
                  <a:srgbClr val="003056"/>
                </a:solidFill>
              </a:rPr>
              <a:t>Effectiveness</a:t>
            </a:r>
            <a:r>
              <a:rPr lang="de-DE" dirty="0">
                <a:solidFill>
                  <a:srgbClr val="003056"/>
                </a:solidFill>
              </a:rPr>
              <a:t>: Literature Review and </a:t>
            </a:r>
            <a:r>
              <a:rPr lang="de-DE" dirty="0" err="1">
                <a:solidFill>
                  <a:srgbClr val="003056"/>
                </a:solidFill>
              </a:rPr>
              <a:t>Implications</a:t>
            </a:r>
            <a:r>
              <a:rPr lang="de-DE" dirty="0">
                <a:solidFill>
                  <a:srgbClr val="003056"/>
                </a:solidFill>
              </a:rPr>
              <a:t> for Research and Practice. </a:t>
            </a:r>
            <a:r>
              <a:rPr lang="de-DE" dirty="0" err="1">
                <a:solidFill>
                  <a:srgbClr val="003056"/>
                </a:solidFill>
              </a:rPr>
              <a:t>SpringerBriefs</a:t>
            </a:r>
            <a:r>
              <a:rPr lang="de-DE" dirty="0">
                <a:solidFill>
                  <a:srgbClr val="003056"/>
                </a:solidFill>
              </a:rPr>
              <a:t> in Information Systems. Heidelberg: Springer. </a:t>
            </a:r>
          </a:p>
          <a:p>
            <a:endParaRPr lang="de-DE" dirty="0">
              <a:solidFill>
                <a:srgbClr val="003056"/>
              </a:solidFill>
            </a:endParaRPr>
          </a:p>
          <a:p>
            <a:r>
              <a:rPr lang="de-DE" dirty="0" err="1">
                <a:solidFill>
                  <a:srgbClr val="003056"/>
                </a:solidFill>
              </a:rPr>
              <a:t>Jiminez</a:t>
            </a:r>
            <a:r>
              <a:rPr lang="de-DE" dirty="0">
                <a:solidFill>
                  <a:srgbClr val="003056"/>
                </a:solidFill>
              </a:rPr>
              <a:t>, E. (1995). Human and </a:t>
            </a:r>
            <a:r>
              <a:rPr lang="de-DE" dirty="0" err="1">
                <a:solidFill>
                  <a:srgbClr val="003056"/>
                </a:solidFill>
              </a:rPr>
              <a:t>physical</a:t>
            </a:r>
            <a:r>
              <a:rPr lang="de-DE" dirty="0">
                <a:solidFill>
                  <a:srgbClr val="003056"/>
                </a:solidFill>
              </a:rPr>
              <a:t> </a:t>
            </a:r>
            <a:r>
              <a:rPr lang="de-DE" dirty="0" err="1">
                <a:solidFill>
                  <a:srgbClr val="003056"/>
                </a:solidFill>
              </a:rPr>
              <a:t>infrastructure</a:t>
            </a:r>
            <a:r>
              <a:rPr lang="de-DE" dirty="0">
                <a:solidFill>
                  <a:srgbClr val="003056"/>
                </a:solidFill>
              </a:rPr>
              <a:t>: </a:t>
            </a:r>
            <a:r>
              <a:rPr lang="de-DE" dirty="0" err="1">
                <a:solidFill>
                  <a:srgbClr val="003056"/>
                </a:solidFill>
              </a:rPr>
              <a:t>public</a:t>
            </a:r>
            <a:r>
              <a:rPr lang="de-DE" dirty="0">
                <a:solidFill>
                  <a:srgbClr val="003056"/>
                </a:solidFill>
              </a:rPr>
              <a:t> </a:t>
            </a:r>
            <a:r>
              <a:rPr lang="de-DE" dirty="0" err="1">
                <a:solidFill>
                  <a:srgbClr val="003056"/>
                </a:solidFill>
              </a:rPr>
              <a:t>investment</a:t>
            </a:r>
            <a:r>
              <a:rPr lang="de-DE" dirty="0">
                <a:solidFill>
                  <a:srgbClr val="003056"/>
                </a:solidFill>
              </a:rPr>
              <a:t> and </a:t>
            </a:r>
            <a:r>
              <a:rPr lang="de-DE" dirty="0" err="1">
                <a:solidFill>
                  <a:srgbClr val="003056"/>
                </a:solidFill>
              </a:rPr>
              <a:t>pricing</a:t>
            </a:r>
            <a:r>
              <a:rPr lang="de-DE" dirty="0">
                <a:solidFill>
                  <a:srgbClr val="003056"/>
                </a:solidFill>
              </a:rPr>
              <a:t> </a:t>
            </a:r>
            <a:r>
              <a:rPr lang="de-DE" dirty="0" err="1">
                <a:solidFill>
                  <a:srgbClr val="003056"/>
                </a:solidFill>
              </a:rPr>
              <a:t>policies</a:t>
            </a:r>
            <a:r>
              <a:rPr lang="de-DE" dirty="0">
                <a:solidFill>
                  <a:srgbClr val="003056"/>
                </a:solidFill>
              </a:rPr>
              <a:t> in </a:t>
            </a:r>
            <a:r>
              <a:rPr lang="de-DE" dirty="0" err="1">
                <a:solidFill>
                  <a:srgbClr val="003056"/>
                </a:solidFill>
              </a:rPr>
              <a:t>developing</a:t>
            </a:r>
            <a:r>
              <a:rPr lang="de-DE" dirty="0">
                <a:solidFill>
                  <a:srgbClr val="003056"/>
                </a:solidFill>
              </a:rPr>
              <a:t> countries. In: J. Behrman &amp; T.N. Srinivasan (Hrsg.), Handbook </a:t>
            </a:r>
            <a:r>
              <a:rPr lang="de-DE" dirty="0" err="1">
                <a:solidFill>
                  <a:srgbClr val="003056"/>
                </a:solidFill>
              </a:rPr>
              <a:t>of</a:t>
            </a:r>
            <a:r>
              <a:rPr lang="de-DE" dirty="0">
                <a:solidFill>
                  <a:srgbClr val="003056"/>
                </a:solidFill>
              </a:rPr>
              <a:t> Development Economics, Volume III, Chapter 43 (S. 2773-2843). Amsterdam: </a:t>
            </a:r>
            <a:r>
              <a:rPr lang="de-DE" dirty="0" err="1">
                <a:solidFill>
                  <a:srgbClr val="003056"/>
                </a:solidFill>
              </a:rPr>
              <a:t>Elsevier</a:t>
            </a:r>
            <a:r>
              <a:rPr lang="de-DE" dirty="0">
                <a:solidFill>
                  <a:srgbClr val="003056"/>
                </a:solidFill>
              </a:rPr>
              <a:t>.</a:t>
            </a:r>
          </a:p>
          <a:p>
            <a:endParaRPr lang="de-DE" dirty="0">
              <a:solidFill>
                <a:srgbClr val="003056"/>
              </a:solidFill>
            </a:endParaRPr>
          </a:p>
          <a:p>
            <a:r>
              <a:rPr lang="de-DE" dirty="0">
                <a:solidFill>
                  <a:srgbClr val="003056"/>
                </a:solidFill>
              </a:rPr>
              <a:t>Jochimsen, R. (1966). Theorie der Infrastruktur. Tübingen: Mohr. </a:t>
            </a:r>
          </a:p>
          <a:p>
            <a:endParaRPr lang="de-DE" dirty="0">
              <a:solidFill>
                <a:srgbClr val="003056"/>
              </a:solidFill>
            </a:endParaRPr>
          </a:p>
          <a:p>
            <a:r>
              <a:rPr lang="de-DE" dirty="0" err="1">
                <a:solidFill>
                  <a:srgbClr val="003056"/>
                </a:solidFill>
              </a:rPr>
              <a:t>Johanning</a:t>
            </a:r>
            <a:r>
              <a:rPr lang="de-DE" dirty="0">
                <a:solidFill>
                  <a:srgbClr val="003056"/>
                </a:solidFill>
              </a:rPr>
              <a:t>, V. (2020). Die Aufbauorganisation der IT. In: </a:t>
            </a:r>
            <a:r>
              <a:rPr lang="de-DE" dirty="0" err="1">
                <a:solidFill>
                  <a:srgbClr val="003056"/>
                </a:solidFill>
              </a:rPr>
              <a:t>Johanning</a:t>
            </a:r>
            <a:r>
              <a:rPr lang="de-DE" dirty="0">
                <a:solidFill>
                  <a:srgbClr val="003056"/>
                </a:solidFill>
              </a:rPr>
              <a:t>, V. (Hrsg.). Organisation und Führung der IT. Die neue Rolle der IT und des CIOs in der digitalen Transformation. Wiesbaden: Springer Vieweg. S. 17-65.</a:t>
            </a:r>
          </a:p>
          <a:p>
            <a:endParaRPr lang="de-DE" dirty="0">
              <a:solidFill>
                <a:srgbClr val="003056"/>
              </a:solidFill>
            </a:endParaRPr>
          </a:p>
          <a:p>
            <a:r>
              <a:rPr lang="de-DE" dirty="0" err="1">
                <a:solidFill>
                  <a:srgbClr val="003056"/>
                </a:solidFill>
              </a:rPr>
              <a:t>Klodt</a:t>
            </a:r>
            <a:r>
              <a:rPr lang="de-DE" dirty="0">
                <a:solidFill>
                  <a:srgbClr val="003056"/>
                </a:solidFill>
              </a:rPr>
              <a:t>, H. (2021). Infrastruktur – Definition: was ist Infrastruktur? In: Gabler Wirtschafslexikon. Wiesbaden: Springer. https://</a:t>
            </a:r>
            <a:r>
              <a:rPr lang="de-DE" dirty="0" err="1">
                <a:solidFill>
                  <a:srgbClr val="003056"/>
                </a:solidFill>
              </a:rPr>
              <a:t>wirtschaftslexikon.gabler.de</a:t>
            </a:r>
            <a:r>
              <a:rPr lang="de-DE" dirty="0">
                <a:solidFill>
                  <a:srgbClr val="003056"/>
                </a:solidFill>
              </a:rPr>
              <a:t>/</a:t>
            </a:r>
            <a:r>
              <a:rPr lang="de-DE" dirty="0" err="1">
                <a:solidFill>
                  <a:srgbClr val="003056"/>
                </a:solidFill>
              </a:rPr>
              <a:t>definition</a:t>
            </a:r>
            <a:r>
              <a:rPr lang="de-DE" dirty="0">
                <a:solidFill>
                  <a:srgbClr val="003056"/>
                </a:solidFill>
              </a:rPr>
              <a:t>/infrastruktur-39955.</a:t>
            </a:r>
          </a:p>
          <a:p>
            <a:endParaRPr lang="de-DE" dirty="0">
              <a:solidFill>
                <a:srgbClr val="003056"/>
              </a:solidFill>
            </a:endParaRPr>
          </a:p>
          <a:p>
            <a:r>
              <a:rPr lang="de-DE" dirty="0" err="1">
                <a:solidFill>
                  <a:srgbClr val="003056"/>
                </a:solidFill>
              </a:rPr>
              <a:t>Miesner</a:t>
            </a:r>
            <a:r>
              <a:rPr lang="de-DE" dirty="0">
                <a:solidFill>
                  <a:srgbClr val="003056"/>
                </a:solidFill>
              </a:rPr>
              <a:t>, U. (2009). Beiträge der Qualitätsinfrastruktur zur regionalen wirtschaftlichen Integration: Ansätze und Lernerfahrungen aus der Technischen Zusammenarbeit der PTB. Diskussionspapier 2/2009. Braunschweig, Berlin: Physikalisch-Technische Bundesanstalt.</a:t>
            </a:r>
          </a:p>
          <a:p>
            <a:endParaRPr lang="de-DE" dirty="0">
              <a:solidFill>
                <a:srgbClr val="003056"/>
              </a:solidFill>
            </a:endParaRPr>
          </a:p>
        </p:txBody>
      </p:sp>
    </p:spTree>
    <p:extLst>
      <p:ext uri="{BB962C8B-B14F-4D97-AF65-F5344CB8AC3E}">
        <p14:creationId xmlns:p14="http://schemas.microsoft.com/office/powerpoint/2010/main" val="26689331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11</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65</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436792"/>
            <a:ext cx="9615331" cy="4801314"/>
          </a:xfrm>
          <a:prstGeom prst="rect">
            <a:avLst/>
          </a:prstGeom>
          <a:noFill/>
        </p:spPr>
        <p:txBody>
          <a:bodyPr wrap="square" rtlCol="0">
            <a:spAutoFit/>
          </a:bodyPr>
          <a:lstStyle/>
          <a:p>
            <a:r>
              <a:rPr lang="de-DE" dirty="0">
                <a:solidFill>
                  <a:srgbClr val="003056"/>
                </a:solidFill>
              </a:rPr>
              <a:t>Miller, R. (2021). Cloud </a:t>
            </a:r>
            <a:r>
              <a:rPr lang="de-DE" dirty="0" err="1">
                <a:solidFill>
                  <a:srgbClr val="003056"/>
                </a:solidFill>
              </a:rPr>
              <a:t>infrastructure</a:t>
            </a:r>
            <a:r>
              <a:rPr lang="de-DE" dirty="0">
                <a:solidFill>
                  <a:srgbClr val="003056"/>
                </a:solidFill>
              </a:rPr>
              <a:t> </a:t>
            </a:r>
            <a:r>
              <a:rPr lang="de-DE" dirty="0" err="1">
                <a:solidFill>
                  <a:srgbClr val="003056"/>
                </a:solidFill>
              </a:rPr>
              <a:t>spending</a:t>
            </a:r>
            <a:r>
              <a:rPr lang="de-DE" dirty="0">
                <a:solidFill>
                  <a:srgbClr val="003056"/>
                </a:solidFill>
              </a:rPr>
              <a:t> </a:t>
            </a:r>
            <a:r>
              <a:rPr lang="de-DE" dirty="0" err="1">
                <a:solidFill>
                  <a:srgbClr val="003056"/>
                </a:solidFill>
              </a:rPr>
              <a:t>passed</a:t>
            </a:r>
            <a:r>
              <a:rPr lang="de-DE" dirty="0">
                <a:solidFill>
                  <a:srgbClr val="003056"/>
                </a:solidFill>
              </a:rPr>
              <a:t> on-</a:t>
            </a:r>
            <a:r>
              <a:rPr lang="de-DE" dirty="0" err="1">
                <a:solidFill>
                  <a:srgbClr val="003056"/>
                </a:solidFill>
              </a:rPr>
              <a:t>prem</a:t>
            </a:r>
            <a:r>
              <a:rPr lang="de-DE" dirty="0">
                <a:solidFill>
                  <a:srgbClr val="003056"/>
                </a:solidFill>
              </a:rPr>
              <a:t> </a:t>
            </a:r>
            <a:r>
              <a:rPr lang="de-DE" dirty="0" err="1">
                <a:solidFill>
                  <a:srgbClr val="003056"/>
                </a:solidFill>
              </a:rPr>
              <a:t>data</a:t>
            </a:r>
            <a:r>
              <a:rPr lang="de-DE" dirty="0">
                <a:solidFill>
                  <a:srgbClr val="003056"/>
                </a:solidFill>
              </a:rPr>
              <a:t> </a:t>
            </a:r>
            <a:r>
              <a:rPr lang="de-DE" dirty="0" err="1">
                <a:solidFill>
                  <a:srgbClr val="003056"/>
                </a:solidFill>
              </a:rPr>
              <a:t>centers</a:t>
            </a:r>
            <a:r>
              <a:rPr lang="de-DE" dirty="0">
                <a:solidFill>
                  <a:srgbClr val="003056"/>
                </a:solidFill>
              </a:rPr>
              <a:t> in 2020. Tech </a:t>
            </a:r>
            <a:r>
              <a:rPr lang="de-DE" dirty="0" err="1">
                <a:solidFill>
                  <a:srgbClr val="003056"/>
                </a:solidFill>
              </a:rPr>
              <a:t>Crunch</a:t>
            </a:r>
            <a:r>
              <a:rPr lang="de-DE" dirty="0">
                <a:solidFill>
                  <a:srgbClr val="003056"/>
                </a:solidFill>
              </a:rPr>
              <a:t>, March 19, 2021. https://</a:t>
            </a:r>
            <a:r>
              <a:rPr lang="de-DE" dirty="0" err="1">
                <a:solidFill>
                  <a:srgbClr val="003056"/>
                </a:solidFill>
              </a:rPr>
              <a:t>techcrunch.com</a:t>
            </a:r>
            <a:r>
              <a:rPr lang="de-DE" dirty="0">
                <a:solidFill>
                  <a:srgbClr val="003056"/>
                </a:solidFill>
              </a:rPr>
              <a:t>/2021/03/19/cloud-infrastructure-spending-passed-on-prem-data-centers-in-2020/.</a:t>
            </a:r>
          </a:p>
          <a:p>
            <a:endParaRPr lang="de-DE" dirty="0">
              <a:solidFill>
                <a:srgbClr val="003056"/>
              </a:solidFill>
            </a:endParaRPr>
          </a:p>
          <a:p>
            <a:r>
              <a:rPr lang="de-DE" dirty="0">
                <a:solidFill>
                  <a:srgbClr val="003056"/>
                </a:solidFill>
              </a:rPr>
              <a:t>Paul, A.D. (o.J.). ITIL Heroes Handbook – ITIL for </a:t>
            </a:r>
            <a:r>
              <a:rPr lang="de-DE" dirty="0" err="1">
                <a:solidFill>
                  <a:srgbClr val="003056"/>
                </a:solidFill>
              </a:rPr>
              <a:t>those</a:t>
            </a:r>
            <a:r>
              <a:rPr lang="de-DE" dirty="0">
                <a:solidFill>
                  <a:srgbClr val="003056"/>
                </a:solidFill>
              </a:rPr>
              <a:t> </a:t>
            </a:r>
            <a:r>
              <a:rPr lang="de-DE" dirty="0" err="1">
                <a:solidFill>
                  <a:srgbClr val="003056"/>
                </a:solidFill>
              </a:rPr>
              <a:t>who</a:t>
            </a:r>
            <a:r>
              <a:rPr lang="de-DE" dirty="0">
                <a:solidFill>
                  <a:srgbClr val="003056"/>
                </a:solidFill>
              </a:rPr>
              <a:t> </a:t>
            </a:r>
            <a:r>
              <a:rPr lang="de-DE" dirty="0" err="1">
                <a:solidFill>
                  <a:srgbClr val="003056"/>
                </a:solidFill>
              </a:rPr>
              <a:t>don’t</a:t>
            </a:r>
            <a:r>
              <a:rPr lang="de-DE" dirty="0">
                <a:solidFill>
                  <a:srgbClr val="003056"/>
                </a:solidFill>
              </a:rPr>
              <a:t> have the time. ITIL White Paper. https://</a:t>
            </a:r>
            <a:r>
              <a:rPr lang="de-DE" dirty="0" err="1">
                <a:solidFill>
                  <a:srgbClr val="003056"/>
                </a:solidFill>
              </a:rPr>
              <a:t>www.manageengine.de</a:t>
            </a:r>
            <a:r>
              <a:rPr lang="de-DE" dirty="0">
                <a:solidFill>
                  <a:srgbClr val="003056"/>
                </a:solidFill>
              </a:rPr>
              <a:t>/</a:t>
            </a:r>
            <a:r>
              <a:rPr lang="de-DE" dirty="0" err="1">
                <a:solidFill>
                  <a:srgbClr val="003056"/>
                </a:solidFill>
              </a:rPr>
              <a:t>fileadmin</a:t>
            </a:r>
            <a:r>
              <a:rPr lang="de-DE" dirty="0">
                <a:solidFill>
                  <a:srgbClr val="003056"/>
                </a:solidFill>
              </a:rPr>
              <a:t>/</a:t>
            </a:r>
            <a:r>
              <a:rPr lang="de-DE" dirty="0" err="1">
                <a:solidFill>
                  <a:srgbClr val="003056"/>
                </a:solidFill>
              </a:rPr>
              <a:t>user_upload</a:t>
            </a:r>
            <a:r>
              <a:rPr lang="de-DE" dirty="0">
                <a:solidFill>
                  <a:srgbClr val="003056"/>
                </a:solidFill>
              </a:rPr>
              <a:t>/02_Produkte-Loesungen/</a:t>
            </a:r>
            <a:r>
              <a:rPr lang="de-DE" dirty="0" err="1">
                <a:solidFill>
                  <a:srgbClr val="003056"/>
                </a:solidFill>
              </a:rPr>
              <a:t>ServiceDesk_Plus</a:t>
            </a:r>
            <a:r>
              <a:rPr lang="de-DE" dirty="0">
                <a:solidFill>
                  <a:srgbClr val="003056"/>
                </a:solidFill>
              </a:rPr>
              <a:t>/ITIL-Handbuch-</a:t>
            </a:r>
            <a:r>
              <a:rPr lang="de-DE" dirty="0" err="1">
                <a:solidFill>
                  <a:srgbClr val="003056"/>
                </a:solidFill>
              </a:rPr>
              <a:t>fuer</a:t>
            </a:r>
            <a:r>
              <a:rPr lang="de-DE" dirty="0">
                <a:solidFill>
                  <a:srgbClr val="003056"/>
                </a:solidFill>
              </a:rPr>
              <a:t>-</a:t>
            </a:r>
            <a:r>
              <a:rPr lang="de-DE" dirty="0" err="1">
                <a:solidFill>
                  <a:srgbClr val="003056"/>
                </a:solidFill>
              </a:rPr>
              <a:t>Helden.pdf</a:t>
            </a:r>
            <a:r>
              <a:rPr lang="de-DE" dirty="0">
                <a:solidFill>
                  <a:srgbClr val="003056"/>
                </a:solidFill>
              </a:rPr>
              <a:t>.</a:t>
            </a:r>
          </a:p>
          <a:p>
            <a:endParaRPr lang="de-DE" dirty="0">
              <a:solidFill>
                <a:srgbClr val="003056"/>
              </a:solidFill>
            </a:endParaRPr>
          </a:p>
          <a:p>
            <a:r>
              <a:rPr lang="de-DE" dirty="0">
                <a:solidFill>
                  <a:srgbClr val="003056"/>
                </a:solidFill>
              </a:rPr>
              <a:t>Pfau, W. (1997). Betriebliches Informationsmanagement: Flexibilisierung der Informationsinfrastruktur. Wiesbaden: DUV Gabler. </a:t>
            </a:r>
          </a:p>
          <a:p>
            <a:endParaRPr lang="de-DE" dirty="0">
              <a:solidFill>
                <a:srgbClr val="003056"/>
              </a:solidFill>
            </a:endParaRPr>
          </a:p>
          <a:p>
            <a:r>
              <a:rPr lang="de-DE" dirty="0" err="1">
                <a:solidFill>
                  <a:srgbClr val="003056"/>
                </a:solidFill>
              </a:rPr>
              <a:t>Putnings</a:t>
            </a:r>
            <a:r>
              <a:rPr lang="de-DE" dirty="0">
                <a:solidFill>
                  <a:srgbClr val="003056"/>
                </a:solidFill>
              </a:rPr>
              <a:t>, M., </a:t>
            </a:r>
            <a:r>
              <a:rPr lang="de-DE" dirty="0" err="1">
                <a:solidFill>
                  <a:srgbClr val="003056"/>
                </a:solidFill>
              </a:rPr>
              <a:t>Neuroth</a:t>
            </a:r>
            <a:r>
              <a:rPr lang="de-DE" dirty="0">
                <a:solidFill>
                  <a:srgbClr val="003056"/>
                </a:solidFill>
              </a:rPr>
              <a:t>, H. &amp; Neumann, J. (Hrsg.) (2021). Praxishandbuch Forschungsdatenmanagement. Berlin, Boston: De </a:t>
            </a:r>
            <a:r>
              <a:rPr lang="de-DE" dirty="0" err="1">
                <a:solidFill>
                  <a:srgbClr val="003056"/>
                </a:solidFill>
              </a:rPr>
              <a:t>Gruyter</a:t>
            </a:r>
            <a:r>
              <a:rPr lang="de-DE" dirty="0">
                <a:solidFill>
                  <a:srgbClr val="003056"/>
                </a:solidFill>
              </a:rPr>
              <a:t> Saur. </a:t>
            </a:r>
          </a:p>
          <a:p>
            <a:endParaRPr lang="de-DE" dirty="0">
              <a:solidFill>
                <a:srgbClr val="003056"/>
              </a:solidFill>
            </a:endParaRPr>
          </a:p>
          <a:p>
            <a:r>
              <a:rPr lang="de-DE" dirty="0">
                <a:solidFill>
                  <a:srgbClr val="003056"/>
                </a:solidFill>
              </a:rPr>
              <a:t>Reimers, K. (2020). Perspektiven auf Informationsinfrastruktur. In: T. Kollmann (Hrsg.), Handbuch Digitale Wirtschaft. Wiesbaden: Springer Fachmedien. </a:t>
            </a:r>
          </a:p>
          <a:p>
            <a:endParaRPr lang="de-DE" dirty="0">
              <a:solidFill>
                <a:srgbClr val="003056"/>
              </a:solidFill>
            </a:endParaRPr>
          </a:p>
        </p:txBody>
      </p:sp>
    </p:spTree>
    <p:extLst>
      <p:ext uri="{BB962C8B-B14F-4D97-AF65-F5344CB8AC3E}">
        <p14:creationId xmlns:p14="http://schemas.microsoft.com/office/powerpoint/2010/main" val="28494989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11</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66</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197546"/>
            <a:ext cx="9615331" cy="5632311"/>
          </a:xfrm>
          <a:prstGeom prst="rect">
            <a:avLst/>
          </a:prstGeom>
          <a:noFill/>
        </p:spPr>
        <p:txBody>
          <a:bodyPr wrap="square" rtlCol="0">
            <a:spAutoFit/>
          </a:bodyPr>
          <a:lstStyle/>
          <a:p>
            <a:r>
              <a:rPr lang="de-DE" dirty="0" err="1">
                <a:solidFill>
                  <a:srgbClr val="003056"/>
                </a:solidFill>
              </a:rPr>
              <a:t>Rogati</a:t>
            </a:r>
            <a:r>
              <a:rPr lang="de-DE" dirty="0">
                <a:solidFill>
                  <a:srgbClr val="003056"/>
                </a:solidFill>
              </a:rPr>
              <a:t>, M. (2017). The AI </a:t>
            </a:r>
            <a:r>
              <a:rPr lang="de-DE" dirty="0" err="1">
                <a:solidFill>
                  <a:srgbClr val="003056"/>
                </a:solidFill>
              </a:rPr>
              <a:t>Hiearchy</a:t>
            </a:r>
            <a:r>
              <a:rPr lang="de-DE" dirty="0">
                <a:solidFill>
                  <a:srgbClr val="003056"/>
                </a:solidFill>
              </a:rPr>
              <a:t> </a:t>
            </a:r>
            <a:r>
              <a:rPr lang="de-DE" dirty="0" err="1">
                <a:solidFill>
                  <a:srgbClr val="003056"/>
                </a:solidFill>
              </a:rPr>
              <a:t>of</a:t>
            </a:r>
            <a:r>
              <a:rPr lang="de-DE" dirty="0">
                <a:solidFill>
                  <a:srgbClr val="003056"/>
                </a:solidFill>
              </a:rPr>
              <a:t> Needs, June 12, 2017. https://</a:t>
            </a:r>
            <a:r>
              <a:rPr lang="de-DE" dirty="0" err="1">
                <a:solidFill>
                  <a:srgbClr val="003056"/>
                </a:solidFill>
              </a:rPr>
              <a:t>hackernoon.com</a:t>
            </a:r>
            <a:r>
              <a:rPr lang="de-DE" dirty="0">
                <a:solidFill>
                  <a:srgbClr val="003056"/>
                </a:solidFill>
              </a:rPr>
              <a:t>/the-ai-hierarchy-of-needs-18f111fcc007.</a:t>
            </a:r>
          </a:p>
          <a:p>
            <a:endParaRPr lang="de-DE" dirty="0">
              <a:solidFill>
                <a:srgbClr val="003056"/>
              </a:solidFill>
            </a:endParaRPr>
          </a:p>
          <a:p>
            <a:r>
              <a:rPr lang="de-DE" dirty="0">
                <a:solidFill>
                  <a:srgbClr val="003056"/>
                </a:solidFill>
              </a:rPr>
              <a:t>Riedl, R. (2019). Management von Informatik-Projekten - Digitale Transformation erfolgreich gestalten. Berlin, Boston: De </a:t>
            </a:r>
            <a:r>
              <a:rPr lang="de-DE" dirty="0" err="1">
                <a:solidFill>
                  <a:srgbClr val="003056"/>
                </a:solidFill>
              </a:rPr>
              <a:t>Gruyter</a:t>
            </a:r>
            <a:r>
              <a:rPr lang="de-DE" dirty="0">
                <a:solidFill>
                  <a:srgbClr val="003056"/>
                </a:solidFill>
              </a:rPr>
              <a:t> </a:t>
            </a:r>
            <a:r>
              <a:rPr lang="de-DE" dirty="0" err="1">
                <a:solidFill>
                  <a:srgbClr val="003056"/>
                </a:solidFill>
              </a:rPr>
              <a:t>Oldenbourg</a:t>
            </a:r>
            <a:r>
              <a:rPr lang="de-DE" dirty="0">
                <a:solidFill>
                  <a:srgbClr val="003056"/>
                </a:solidFill>
              </a:rPr>
              <a:t>.</a:t>
            </a:r>
          </a:p>
          <a:p>
            <a:endParaRPr lang="de-DE" dirty="0">
              <a:solidFill>
                <a:srgbClr val="003056"/>
              </a:solidFill>
            </a:endParaRPr>
          </a:p>
          <a:p>
            <a:r>
              <a:rPr lang="de-DE" dirty="0" err="1">
                <a:solidFill>
                  <a:srgbClr val="003056"/>
                </a:solidFill>
              </a:rPr>
              <a:t>ROßNAGEL</a:t>
            </a:r>
            <a:r>
              <a:rPr lang="de-DE" dirty="0">
                <a:solidFill>
                  <a:srgbClr val="003056"/>
                </a:solidFill>
              </a:rPr>
              <a:t>, A. (2021). Datenschutz. In: Andersen, U., Bogumil, J., Marschall, S., </a:t>
            </a:r>
            <a:r>
              <a:rPr lang="de-DE" dirty="0" err="1">
                <a:solidFill>
                  <a:srgbClr val="003056"/>
                </a:solidFill>
              </a:rPr>
              <a:t>Woyke</a:t>
            </a:r>
            <a:r>
              <a:rPr lang="de-DE" dirty="0">
                <a:solidFill>
                  <a:srgbClr val="003056"/>
                </a:solidFill>
              </a:rPr>
              <a:t>, W. (Hrsg.) Handwörterbuch des politischen Systems der Bundesrepublik Deutschland (8. Aufl.). Wiesbaden: Springer VS.</a:t>
            </a:r>
          </a:p>
          <a:p>
            <a:endParaRPr lang="de-DE" dirty="0">
              <a:solidFill>
                <a:srgbClr val="003056"/>
              </a:solidFill>
            </a:endParaRPr>
          </a:p>
          <a:p>
            <a:r>
              <a:rPr lang="de-DE" dirty="0">
                <a:solidFill>
                  <a:srgbClr val="003056"/>
                </a:solidFill>
              </a:rPr>
              <a:t>Rösch, H., Seefeldt, J. &amp; Umlauf, K. (Hrsg.) (2019). Bibliotheken und Informationsgesellschaft in Deutschland: eine Einführung. Wiesbaden: </a:t>
            </a:r>
            <a:r>
              <a:rPr lang="de-DE" dirty="0" err="1">
                <a:solidFill>
                  <a:srgbClr val="003056"/>
                </a:solidFill>
              </a:rPr>
              <a:t>Harrassowitz</a:t>
            </a:r>
            <a:r>
              <a:rPr lang="de-DE" dirty="0">
                <a:solidFill>
                  <a:srgbClr val="003056"/>
                </a:solidFill>
              </a:rPr>
              <a:t>. </a:t>
            </a:r>
          </a:p>
          <a:p>
            <a:endParaRPr lang="de-DE" dirty="0">
              <a:solidFill>
                <a:srgbClr val="003056"/>
              </a:solidFill>
            </a:endParaRPr>
          </a:p>
          <a:p>
            <a:r>
              <a:rPr lang="de-DE" dirty="0">
                <a:solidFill>
                  <a:srgbClr val="003056"/>
                </a:solidFill>
              </a:rPr>
              <a:t>Rossi, M. (2004). Informationszugangsfreiheit und Verfassungsrecht. Zu den Wechselwirkungen zwischen Informationsfreiheitsgrenzen und der Verfassungsordnung in Deutschland. In: Beiträge zum Informationsrecht (BIR), Band 11. Berlin: Duncker &amp; Humblot. </a:t>
            </a:r>
          </a:p>
          <a:p>
            <a:endParaRPr lang="de-DE" dirty="0">
              <a:solidFill>
                <a:srgbClr val="003056"/>
              </a:solidFill>
            </a:endParaRPr>
          </a:p>
          <a:p>
            <a:r>
              <a:rPr lang="de-DE" dirty="0">
                <a:solidFill>
                  <a:srgbClr val="003056"/>
                </a:solidFill>
              </a:rPr>
              <a:t>Schöne, K. (1997). Controlling der Informationsinfrastruktur: Entwicklungsstand – Gestaltungskonzeption – Perspektiven. Wiesbaden: DUV Gabler.</a:t>
            </a:r>
          </a:p>
          <a:p>
            <a:endParaRPr lang="de-DE" dirty="0">
              <a:solidFill>
                <a:srgbClr val="003056"/>
              </a:solidFill>
            </a:endParaRPr>
          </a:p>
        </p:txBody>
      </p:sp>
    </p:spTree>
    <p:extLst>
      <p:ext uri="{BB962C8B-B14F-4D97-AF65-F5344CB8AC3E}">
        <p14:creationId xmlns:p14="http://schemas.microsoft.com/office/powerpoint/2010/main" val="19028251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11</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67</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364784"/>
            <a:ext cx="9615331" cy="4801314"/>
          </a:xfrm>
          <a:prstGeom prst="rect">
            <a:avLst/>
          </a:prstGeom>
          <a:noFill/>
        </p:spPr>
        <p:txBody>
          <a:bodyPr wrap="square" rtlCol="0">
            <a:spAutoFit/>
          </a:bodyPr>
          <a:lstStyle/>
          <a:p>
            <a:r>
              <a:rPr lang="de-DE" dirty="0">
                <a:solidFill>
                  <a:srgbClr val="003056"/>
                </a:solidFill>
              </a:rPr>
              <a:t>Simonis, U. E. (1972). Infrastruktur: Theorie und Praxis, Kieler </a:t>
            </a:r>
            <a:r>
              <a:rPr lang="de-DE" dirty="0" err="1">
                <a:solidFill>
                  <a:srgbClr val="003056"/>
                </a:solidFill>
              </a:rPr>
              <a:t>Schrifttumskunden</a:t>
            </a:r>
            <a:r>
              <a:rPr lang="de-DE" dirty="0">
                <a:solidFill>
                  <a:srgbClr val="003056"/>
                </a:solidFill>
              </a:rPr>
              <a:t> zu Wirtschaft und Gesellschaft, No. 17, Bibliothek des Instituts für Weltwirtschaft an der Universität Kiel, Kiel.</a:t>
            </a:r>
          </a:p>
          <a:p>
            <a:endParaRPr lang="de-DE" dirty="0">
              <a:solidFill>
                <a:srgbClr val="003056"/>
              </a:solidFill>
            </a:endParaRPr>
          </a:p>
          <a:p>
            <a:r>
              <a:rPr lang="de-DE" dirty="0">
                <a:solidFill>
                  <a:srgbClr val="003056"/>
                </a:solidFill>
              </a:rPr>
              <a:t>Smith, H. &amp; </a:t>
            </a:r>
            <a:r>
              <a:rPr lang="de-DE" dirty="0" err="1">
                <a:solidFill>
                  <a:srgbClr val="003056"/>
                </a:solidFill>
              </a:rPr>
              <a:t>Fingar</a:t>
            </a:r>
            <a:r>
              <a:rPr lang="de-DE" dirty="0">
                <a:solidFill>
                  <a:srgbClr val="003056"/>
                </a:solidFill>
              </a:rPr>
              <a:t>, P. (2003). IT </a:t>
            </a:r>
            <a:r>
              <a:rPr lang="de-DE" dirty="0" err="1">
                <a:solidFill>
                  <a:srgbClr val="003056"/>
                </a:solidFill>
              </a:rPr>
              <a:t>Doesn´t</a:t>
            </a:r>
            <a:r>
              <a:rPr lang="de-DE" dirty="0">
                <a:solidFill>
                  <a:srgbClr val="003056"/>
                </a:solidFill>
              </a:rPr>
              <a:t> Matter – Business </a:t>
            </a:r>
            <a:r>
              <a:rPr lang="de-DE" dirty="0" err="1">
                <a:solidFill>
                  <a:srgbClr val="003056"/>
                </a:solidFill>
              </a:rPr>
              <a:t>Processes</a:t>
            </a:r>
            <a:r>
              <a:rPr lang="de-DE" dirty="0">
                <a:solidFill>
                  <a:srgbClr val="003056"/>
                </a:solidFill>
              </a:rPr>
              <a:t> Do. Tampa/Fl.: Meghan-Kiffer. </a:t>
            </a:r>
          </a:p>
          <a:p>
            <a:endParaRPr lang="de-DE" dirty="0">
              <a:solidFill>
                <a:srgbClr val="003056"/>
              </a:solidFill>
            </a:endParaRPr>
          </a:p>
          <a:p>
            <a:r>
              <a:rPr lang="de-DE" dirty="0">
                <a:solidFill>
                  <a:srgbClr val="003056"/>
                </a:solidFill>
              </a:rPr>
              <a:t>Söllner, K. &amp; </a:t>
            </a:r>
            <a:r>
              <a:rPr lang="de-DE" dirty="0" err="1">
                <a:solidFill>
                  <a:srgbClr val="003056"/>
                </a:solidFill>
              </a:rPr>
              <a:t>Sühl-Strohmenger</a:t>
            </a:r>
            <a:r>
              <a:rPr lang="de-DE" dirty="0">
                <a:solidFill>
                  <a:srgbClr val="003056"/>
                </a:solidFill>
              </a:rPr>
              <a:t>, W. (Hrsg.)  unter Mitarbeit von Martina Straub (2014). Handbuch Hochschulbibliothekssysteme: Leistungsfähige Informationsinfrastrukturen für Wissenschaft und Studium. Berlin u.a.: De </a:t>
            </a:r>
            <a:r>
              <a:rPr lang="de-DE" dirty="0" err="1">
                <a:solidFill>
                  <a:srgbClr val="003056"/>
                </a:solidFill>
              </a:rPr>
              <a:t>Gruyter</a:t>
            </a:r>
            <a:r>
              <a:rPr lang="de-DE" dirty="0">
                <a:solidFill>
                  <a:srgbClr val="003056"/>
                </a:solidFill>
              </a:rPr>
              <a:t> Saur. </a:t>
            </a:r>
          </a:p>
          <a:p>
            <a:endParaRPr lang="de-DE" dirty="0">
              <a:solidFill>
                <a:srgbClr val="003056"/>
              </a:solidFill>
            </a:endParaRPr>
          </a:p>
          <a:p>
            <a:r>
              <a:rPr lang="de-DE" dirty="0">
                <a:solidFill>
                  <a:srgbClr val="003056"/>
                </a:solidFill>
              </a:rPr>
              <a:t>Winkel, R. (2018). Soziale Infrastruktur. In: ARL – Akademie für Raumforschung und Landesplanung (Hrsg.), Handwörterbuch der Stadt- und Raumentwicklung (S. 2185-2196). Hannover: ARL – Akademie für Raumforschung und Landesplanung.</a:t>
            </a:r>
          </a:p>
          <a:p>
            <a:endParaRPr lang="de-DE" dirty="0">
              <a:solidFill>
                <a:srgbClr val="003056"/>
              </a:solidFill>
            </a:endParaRPr>
          </a:p>
          <a:p>
            <a:r>
              <a:rPr lang="de-DE" dirty="0">
                <a:solidFill>
                  <a:srgbClr val="003056"/>
                </a:solidFill>
              </a:rPr>
              <a:t>Winter, R. (2016). Analytische Informationssysteme aus Managementsicht: lokale Entscheidungsunterstützung vs. unternehmensweite Informations-Infrastruktur. In: P. </a:t>
            </a:r>
            <a:r>
              <a:rPr lang="de-DE" dirty="0" err="1">
                <a:solidFill>
                  <a:srgbClr val="003056"/>
                </a:solidFill>
              </a:rPr>
              <a:t>Gluchowski</a:t>
            </a:r>
            <a:r>
              <a:rPr lang="de-DE" dirty="0">
                <a:solidFill>
                  <a:srgbClr val="003056"/>
                </a:solidFill>
              </a:rPr>
              <a:t> &amp; P. </a:t>
            </a:r>
            <a:r>
              <a:rPr lang="de-DE" dirty="0" err="1">
                <a:solidFill>
                  <a:srgbClr val="003056"/>
                </a:solidFill>
              </a:rPr>
              <a:t>Chamoni</a:t>
            </a:r>
            <a:r>
              <a:rPr lang="de-DE" dirty="0">
                <a:solidFill>
                  <a:srgbClr val="003056"/>
                </a:solidFill>
              </a:rPr>
              <a:t> (Hrsg.), Analytische Informationssysteme. Berlin, Heidelberg: Springer. </a:t>
            </a:r>
          </a:p>
          <a:p>
            <a:endParaRPr lang="de-DE" dirty="0" err="1">
              <a:solidFill>
                <a:srgbClr val="003056"/>
              </a:solidFill>
            </a:endParaRPr>
          </a:p>
        </p:txBody>
      </p:sp>
    </p:spTree>
    <p:extLst>
      <p:ext uri="{BB962C8B-B14F-4D97-AF65-F5344CB8AC3E}">
        <p14:creationId xmlns:p14="http://schemas.microsoft.com/office/powerpoint/2010/main" val="17470494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11</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68</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553518"/>
            <a:ext cx="9615331" cy="2308324"/>
          </a:xfrm>
          <a:prstGeom prst="rect">
            <a:avLst/>
          </a:prstGeom>
          <a:noFill/>
        </p:spPr>
        <p:txBody>
          <a:bodyPr wrap="square" rtlCol="0">
            <a:spAutoFit/>
          </a:bodyPr>
          <a:lstStyle/>
          <a:p>
            <a:r>
              <a:rPr lang="de-DE" dirty="0">
                <a:solidFill>
                  <a:srgbClr val="003056"/>
                </a:solidFill>
              </a:rPr>
              <a:t>Wissenschaftsrat und Deutsche Forschungsgemeinschaft (2011). Zur Zukunft der Bibliotheksverbünde als Teil einer überregionalen Informationsinfrastruktur in Deutschland. Gemeinsame Erklärung vom 03.02.2011, Köln, Bonn. https://</a:t>
            </a:r>
            <a:r>
              <a:rPr lang="de-DE" dirty="0" err="1">
                <a:solidFill>
                  <a:srgbClr val="003056"/>
                </a:solidFill>
              </a:rPr>
              <a:t>www.wissenschaftsrat.de</a:t>
            </a:r>
            <a:r>
              <a:rPr lang="de-DE" dirty="0">
                <a:solidFill>
                  <a:srgbClr val="003056"/>
                </a:solidFill>
              </a:rPr>
              <a:t>/</a:t>
            </a:r>
            <a:r>
              <a:rPr lang="de-DE" dirty="0" err="1">
                <a:solidFill>
                  <a:srgbClr val="003056"/>
                </a:solidFill>
              </a:rPr>
              <a:t>download</a:t>
            </a:r>
            <a:r>
              <a:rPr lang="de-DE" dirty="0">
                <a:solidFill>
                  <a:srgbClr val="003056"/>
                </a:solidFill>
              </a:rPr>
              <a:t>/</a:t>
            </a:r>
            <a:r>
              <a:rPr lang="de-DE" dirty="0" err="1">
                <a:solidFill>
                  <a:srgbClr val="003056"/>
                </a:solidFill>
              </a:rPr>
              <a:t>archiv</a:t>
            </a:r>
            <a:r>
              <a:rPr lang="de-DE" dirty="0">
                <a:solidFill>
                  <a:srgbClr val="003056"/>
                </a:solidFill>
              </a:rPr>
              <a:t>/1003-11.html.</a:t>
            </a:r>
          </a:p>
          <a:p>
            <a:endParaRPr lang="de-DE" dirty="0">
              <a:solidFill>
                <a:srgbClr val="003056"/>
              </a:solidFill>
            </a:endParaRPr>
          </a:p>
          <a:p>
            <a:r>
              <a:rPr lang="de-DE" dirty="0">
                <a:solidFill>
                  <a:srgbClr val="003056"/>
                </a:solidFill>
              </a:rPr>
              <a:t>Wissenschaftsrat (2012). Empfehlungen zur Weiterentwicklung der wissenschaftlichen Informationsinfrastrukturen in Deutschland bis 2020. </a:t>
            </a:r>
            <a:r>
              <a:rPr lang="de-DE" dirty="0" err="1">
                <a:solidFill>
                  <a:srgbClr val="003056"/>
                </a:solidFill>
              </a:rPr>
              <a:t>Drs</a:t>
            </a:r>
            <a:r>
              <a:rPr lang="de-DE" dirty="0">
                <a:solidFill>
                  <a:srgbClr val="003056"/>
                </a:solidFill>
              </a:rPr>
              <a:t>. 2359-12, Berlin Juli 2012. https://</a:t>
            </a:r>
            <a:r>
              <a:rPr lang="de-DE" dirty="0" err="1">
                <a:solidFill>
                  <a:srgbClr val="003056"/>
                </a:solidFill>
              </a:rPr>
              <a:t>www.wissenschaftsrat.de</a:t>
            </a:r>
            <a:r>
              <a:rPr lang="de-DE" dirty="0">
                <a:solidFill>
                  <a:srgbClr val="003056"/>
                </a:solidFill>
              </a:rPr>
              <a:t>/</a:t>
            </a:r>
            <a:r>
              <a:rPr lang="de-DE" dirty="0" err="1">
                <a:solidFill>
                  <a:srgbClr val="003056"/>
                </a:solidFill>
              </a:rPr>
              <a:t>download</a:t>
            </a:r>
            <a:r>
              <a:rPr lang="de-DE" dirty="0">
                <a:solidFill>
                  <a:srgbClr val="003056"/>
                </a:solidFill>
              </a:rPr>
              <a:t>/</a:t>
            </a:r>
            <a:r>
              <a:rPr lang="de-DE" dirty="0" err="1">
                <a:solidFill>
                  <a:srgbClr val="003056"/>
                </a:solidFill>
              </a:rPr>
              <a:t>archiv</a:t>
            </a:r>
            <a:r>
              <a:rPr lang="de-DE" dirty="0">
                <a:solidFill>
                  <a:srgbClr val="003056"/>
                </a:solidFill>
              </a:rPr>
              <a:t>/2359-12.html.</a:t>
            </a:r>
          </a:p>
          <a:p>
            <a:endParaRPr lang="de-DE" dirty="0">
              <a:solidFill>
                <a:srgbClr val="003056"/>
              </a:solidFill>
            </a:endParaRPr>
          </a:p>
        </p:txBody>
      </p:sp>
    </p:spTree>
    <p:extLst>
      <p:ext uri="{BB962C8B-B14F-4D97-AF65-F5344CB8AC3E}">
        <p14:creationId xmlns:p14="http://schemas.microsoft.com/office/powerpoint/2010/main" val="1308792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Normen und Standards – Kapitel 11</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69</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413570"/>
            <a:ext cx="9615331" cy="4801314"/>
          </a:xfrm>
          <a:prstGeom prst="rect">
            <a:avLst/>
          </a:prstGeom>
          <a:noFill/>
        </p:spPr>
        <p:txBody>
          <a:bodyPr wrap="square" rtlCol="0">
            <a:spAutoFit/>
          </a:bodyPr>
          <a:lstStyle/>
          <a:p>
            <a:r>
              <a:rPr lang="de-DE" dirty="0">
                <a:solidFill>
                  <a:srgbClr val="003056"/>
                </a:solidFill>
              </a:rPr>
              <a:t>BSI-Standard 200-1:2017 Managementsysteme für Informationssicherheit (ISMS).</a:t>
            </a:r>
          </a:p>
          <a:p>
            <a:endParaRPr lang="de-DE" dirty="0">
              <a:solidFill>
                <a:srgbClr val="003056"/>
              </a:solidFill>
            </a:endParaRPr>
          </a:p>
          <a:p>
            <a:r>
              <a:rPr lang="de-DE" dirty="0">
                <a:solidFill>
                  <a:srgbClr val="003056"/>
                </a:solidFill>
              </a:rPr>
              <a:t>DIN/EN/ISO 9000:2015-11 Qualitätsmanagementsysteme – Grundlagen und Begriffe. </a:t>
            </a:r>
          </a:p>
          <a:p>
            <a:endParaRPr lang="de-DE" dirty="0">
              <a:solidFill>
                <a:srgbClr val="003056"/>
              </a:solidFill>
            </a:endParaRPr>
          </a:p>
          <a:p>
            <a:r>
              <a:rPr lang="de-DE" dirty="0">
                <a:solidFill>
                  <a:srgbClr val="003056"/>
                </a:solidFill>
              </a:rPr>
              <a:t>DIN/EN/ISO 9001:2015-11 Qualitätsmanagementsysteme – Anforderungen.</a:t>
            </a:r>
          </a:p>
          <a:p>
            <a:endParaRPr lang="de-DE" dirty="0">
              <a:solidFill>
                <a:srgbClr val="003056"/>
              </a:solidFill>
            </a:endParaRPr>
          </a:p>
          <a:p>
            <a:r>
              <a:rPr lang="de-DE" dirty="0">
                <a:solidFill>
                  <a:srgbClr val="003056"/>
                </a:solidFill>
              </a:rPr>
              <a:t>DIN/EN/ISO 9004:2018-08 Qualitätsmanagement – Qualität einer Organisation – Anleitung zum Erreichen nachhaltigen Erfolgs.</a:t>
            </a:r>
          </a:p>
          <a:p>
            <a:endParaRPr lang="de-DE" dirty="0">
              <a:solidFill>
                <a:srgbClr val="003056"/>
              </a:solidFill>
            </a:endParaRPr>
          </a:p>
          <a:p>
            <a:r>
              <a:rPr lang="de-DE" dirty="0">
                <a:solidFill>
                  <a:srgbClr val="003056"/>
                </a:solidFill>
              </a:rPr>
              <a:t>ISO/IEC 17011:2018-03 Konformitätsbewertung – Anforderungen an Akkreditierungsstellen, die Konformitätsbewertungsstellen akkreditieren.</a:t>
            </a:r>
          </a:p>
          <a:p>
            <a:endParaRPr lang="de-DE" dirty="0">
              <a:solidFill>
                <a:srgbClr val="003056"/>
              </a:solidFill>
            </a:endParaRPr>
          </a:p>
          <a:p>
            <a:r>
              <a:rPr lang="de-DE" dirty="0">
                <a:solidFill>
                  <a:srgbClr val="003056"/>
                </a:solidFill>
              </a:rPr>
              <a:t>ISO/IEC 25000:2014-03 System und Software-Engineering – Qualitätskriterien und Bewertung von System- und Softwareprodukten (</a:t>
            </a:r>
            <a:r>
              <a:rPr lang="de-DE" dirty="0" err="1">
                <a:solidFill>
                  <a:srgbClr val="003056"/>
                </a:solidFill>
              </a:rPr>
              <a:t>SQuaRE</a:t>
            </a:r>
            <a:r>
              <a:rPr lang="de-DE" dirty="0">
                <a:solidFill>
                  <a:srgbClr val="003056"/>
                </a:solidFill>
              </a:rPr>
              <a:t>) – Leitfaden für </a:t>
            </a:r>
            <a:r>
              <a:rPr lang="de-DE" dirty="0" err="1">
                <a:solidFill>
                  <a:srgbClr val="003056"/>
                </a:solidFill>
              </a:rPr>
              <a:t>SQuaRE</a:t>
            </a:r>
            <a:r>
              <a:rPr lang="de-DE" dirty="0">
                <a:solidFill>
                  <a:srgbClr val="003056"/>
                </a:solidFill>
              </a:rPr>
              <a:t>.</a:t>
            </a:r>
          </a:p>
          <a:p>
            <a:endParaRPr lang="de-DE" dirty="0">
              <a:solidFill>
                <a:srgbClr val="003056"/>
              </a:solidFill>
            </a:endParaRPr>
          </a:p>
          <a:p>
            <a:r>
              <a:rPr lang="de-DE" dirty="0">
                <a:solidFill>
                  <a:srgbClr val="003056"/>
                </a:solidFill>
              </a:rPr>
              <a:t>ISO/IEC 38500:2015 Corporate Governance </a:t>
            </a:r>
            <a:r>
              <a:rPr lang="de-DE" dirty="0" err="1">
                <a:solidFill>
                  <a:srgbClr val="003056"/>
                </a:solidFill>
              </a:rPr>
              <a:t>of</a:t>
            </a:r>
            <a:r>
              <a:rPr lang="de-DE" dirty="0">
                <a:solidFill>
                  <a:srgbClr val="003056"/>
                </a:solidFill>
              </a:rPr>
              <a:t> Information Technology.</a:t>
            </a:r>
          </a:p>
          <a:p>
            <a:endParaRPr lang="de-DE" dirty="0">
              <a:solidFill>
                <a:srgbClr val="003056"/>
              </a:solidFill>
            </a:endParaRPr>
          </a:p>
        </p:txBody>
      </p:sp>
    </p:spTree>
    <p:extLst>
      <p:ext uri="{BB962C8B-B14F-4D97-AF65-F5344CB8AC3E}">
        <p14:creationId xmlns:p14="http://schemas.microsoft.com/office/powerpoint/2010/main" val="175473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88D0D-BA54-F443-948E-92D6A730861E}"/>
              </a:ext>
            </a:extLst>
          </p:cNvPr>
          <p:cNvSpPr>
            <a:spLocks noGrp="1"/>
          </p:cNvSpPr>
          <p:nvPr>
            <p:ph type="title"/>
          </p:nvPr>
        </p:nvSpPr>
        <p:spPr/>
        <p:txBody>
          <a:bodyPr/>
          <a:lstStyle/>
          <a:p>
            <a:r>
              <a:rPr lang="de-DE" dirty="0"/>
              <a:t>Begriffsentstehung und Bedeutung</a:t>
            </a:r>
          </a:p>
        </p:txBody>
      </p:sp>
      <p:sp>
        <p:nvSpPr>
          <p:cNvPr id="3" name="Inhaltsplatzhalter 2">
            <a:extLst>
              <a:ext uri="{FF2B5EF4-FFF2-40B4-BE49-F238E27FC236}">
                <a16:creationId xmlns:a16="http://schemas.microsoft.com/office/drawing/2014/main" id="{325AE1C2-247F-0E45-B4F0-0745387B0CB1}"/>
              </a:ext>
            </a:extLst>
          </p:cNvPr>
          <p:cNvSpPr>
            <a:spLocks noGrp="1"/>
          </p:cNvSpPr>
          <p:nvPr>
            <p:ph idx="1"/>
          </p:nvPr>
        </p:nvSpPr>
        <p:spPr>
          <a:xfrm>
            <a:off x="1378800" y="1628694"/>
            <a:ext cx="9432000" cy="1323802"/>
          </a:xfrm>
        </p:spPr>
        <p:txBody>
          <a:bodyPr/>
          <a:lstStyle/>
          <a:p>
            <a:r>
              <a:rPr lang="de-DE" dirty="0"/>
              <a:t>Aus Sicht der Wirtschaftsinformatik dient Informationsinfrastruktur</a:t>
            </a:r>
          </a:p>
          <a:p>
            <a:pPr lvl="1"/>
            <a:r>
              <a:rPr lang="de-DE" dirty="0"/>
              <a:t>Unterstützung der Produktionstätigkeit von Unternehmen </a:t>
            </a:r>
          </a:p>
          <a:p>
            <a:pPr lvl="1"/>
            <a:r>
              <a:rPr lang="de-DE" dirty="0"/>
              <a:t>Schaffung neuer Informationsprodukte und -dienstleistungen </a:t>
            </a:r>
          </a:p>
        </p:txBody>
      </p:sp>
      <p:sp>
        <p:nvSpPr>
          <p:cNvPr id="4" name="Foliennummernplatzhalter 3">
            <a:extLst>
              <a:ext uri="{FF2B5EF4-FFF2-40B4-BE49-F238E27FC236}">
                <a16:creationId xmlns:a16="http://schemas.microsoft.com/office/drawing/2014/main" id="{D16EBE4D-E771-0E49-B55F-5262C64F3183}"/>
              </a:ext>
            </a:extLst>
          </p:cNvPr>
          <p:cNvSpPr>
            <a:spLocks noGrp="1"/>
          </p:cNvSpPr>
          <p:nvPr>
            <p:ph type="sldNum" sz="quarter" idx="12"/>
          </p:nvPr>
        </p:nvSpPr>
        <p:spPr/>
        <p:txBody>
          <a:bodyPr/>
          <a:lstStyle/>
          <a:p>
            <a:fld id="{FC0CC166-4E39-43B8-AB91-BDD1C4C9E224}" type="slidenum">
              <a:rPr lang="de-DE" smtClean="0"/>
              <a:t>7</a:t>
            </a:fld>
            <a:endParaRPr lang="de-DE" dirty="0"/>
          </a:p>
        </p:txBody>
      </p:sp>
      <p:sp>
        <p:nvSpPr>
          <p:cNvPr id="5" name="Inhaltsplatzhalter 2">
            <a:extLst>
              <a:ext uri="{FF2B5EF4-FFF2-40B4-BE49-F238E27FC236}">
                <a16:creationId xmlns:a16="http://schemas.microsoft.com/office/drawing/2014/main" id="{8F3375E3-2899-F04D-AAF9-5B0A7EDA384B}"/>
              </a:ext>
            </a:extLst>
          </p:cNvPr>
          <p:cNvSpPr txBox="1">
            <a:spLocks/>
          </p:cNvSpPr>
          <p:nvPr/>
        </p:nvSpPr>
        <p:spPr>
          <a:xfrm>
            <a:off x="1371261" y="4204290"/>
            <a:ext cx="9432000" cy="2290153"/>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Einbezug von</a:t>
            </a:r>
          </a:p>
          <a:p>
            <a:pPr lvl="1"/>
            <a:r>
              <a:rPr lang="de-DE" dirty="0"/>
              <a:t>den handelnden Personen </a:t>
            </a:r>
          </a:p>
          <a:p>
            <a:pPr lvl="1"/>
            <a:r>
              <a:rPr lang="de-DE" dirty="0"/>
              <a:t>Organisationseinheiten </a:t>
            </a:r>
          </a:p>
          <a:p>
            <a:pPr lvl="1"/>
            <a:r>
              <a:rPr lang="de-DE" dirty="0"/>
              <a:t>angewendeten Arbeitsweisen</a:t>
            </a:r>
          </a:p>
          <a:p>
            <a:pPr lvl="1"/>
            <a:r>
              <a:rPr lang="de-DE" dirty="0"/>
              <a:t>Methoden und Verfahren </a:t>
            </a:r>
          </a:p>
          <a:p>
            <a:pPr lvl="1"/>
            <a:r>
              <a:rPr lang="de-DE" dirty="0"/>
              <a:t>Normen und Standards </a:t>
            </a:r>
          </a:p>
        </p:txBody>
      </p:sp>
      <p:sp>
        <p:nvSpPr>
          <p:cNvPr id="6" name="Rechteck: abgerundete Ecken 4">
            <a:extLst>
              <a:ext uri="{FF2B5EF4-FFF2-40B4-BE49-F238E27FC236}">
                <a16:creationId xmlns:a16="http://schemas.microsoft.com/office/drawing/2014/main" id="{7E11968F-0878-E545-9CF2-5C694FC16238}"/>
              </a:ext>
            </a:extLst>
          </p:cNvPr>
          <p:cNvSpPr/>
          <p:nvPr/>
        </p:nvSpPr>
        <p:spPr>
          <a:xfrm>
            <a:off x="1378800" y="2917157"/>
            <a:ext cx="9517488" cy="108870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Komponenten der Informationsinfrastruktur sind nicht nur miteinander verbundene Techniksysteme und die für den Betrieb erforderlichen Umgebungen</a:t>
            </a:r>
            <a:endParaRPr lang="de-DE" sz="2400" dirty="0">
              <a:cs typeface="Times New Roman" panose="02020603050405020304" pitchFamily="18" charset="0"/>
            </a:endParaRPr>
          </a:p>
        </p:txBody>
      </p:sp>
    </p:spTree>
    <p:extLst>
      <p:ext uri="{BB962C8B-B14F-4D97-AF65-F5344CB8AC3E}">
        <p14:creationId xmlns:p14="http://schemas.microsoft.com/office/powerpoint/2010/main" val="454172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4E16F-F222-CF43-AFC4-54A244DBA77F}"/>
              </a:ext>
            </a:extLst>
          </p:cNvPr>
          <p:cNvSpPr>
            <a:spLocks noGrp="1"/>
          </p:cNvSpPr>
          <p:nvPr>
            <p:ph type="title"/>
          </p:nvPr>
        </p:nvSpPr>
        <p:spPr>
          <a:xfrm>
            <a:off x="1378800" y="612001"/>
            <a:ext cx="6457681" cy="729561"/>
          </a:xfrm>
        </p:spPr>
        <p:txBody>
          <a:bodyPr/>
          <a:lstStyle/>
          <a:p>
            <a:r>
              <a:rPr lang="de-DE" dirty="0"/>
              <a:t>Infrastruktur versus Architektur</a:t>
            </a:r>
          </a:p>
        </p:txBody>
      </p:sp>
      <p:sp>
        <p:nvSpPr>
          <p:cNvPr id="3" name="Inhaltsplatzhalter 2">
            <a:extLst>
              <a:ext uri="{FF2B5EF4-FFF2-40B4-BE49-F238E27FC236}">
                <a16:creationId xmlns:a16="http://schemas.microsoft.com/office/drawing/2014/main" id="{792C49EA-2EF4-2B48-BBC9-322AA21C15DA}"/>
              </a:ext>
            </a:extLst>
          </p:cNvPr>
          <p:cNvSpPr>
            <a:spLocks noGrp="1"/>
          </p:cNvSpPr>
          <p:nvPr>
            <p:ph idx="1"/>
          </p:nvPr>
        </p:nvSpPr>
        <p:spPr>
          <a:xfrm>
            <a:off x="1378800" y="1610517"/>
            <a:ext cx="9432000" cy="523133"/>
          </a:xfrm>
        </p:spPr>
        <p:txBody>
          <a:bodyPr/>
          <a:lstStyle/>
          <a:p>
            <a:r>
              <a:rPr lang="de-DE" dirty="0"/>
              <a:t>Zentraler Gegenstand der Architektur </a:t>
            </a:r>
          </a:p>
        </p:txBody>
      </p:sp>
      <p:sp>
        <p:nvSpPr>
          <p:cNvPr id="4" name="Foliennummernplatzhalter 3">
            <a:extLst>
              <a:ext uri="{FF2B5EF4-FFF2-40B4-BE49-F238E27FC236}">
                <a16:creationId xmlns:a16="http://schemas.microsoft.com/office/drawing/2014/main" id="{9BEECD6E-0AAC-EE40-B27D-43A9198341B5}"/>
              </a:ext>
            </a:extLst>
          </p:cNvPr>
          <p:cNvSpPr>
            <a:spLocks noGrp="1"/>
          </p:cNvSpPr>
          <p:nvPr>
            <p:ph type="sldNum" sz="quarter" idx="12"/>
          </p:nvPr>
        </p:nvSpPr>
        <p:spPr/>
        <p:txBody>
          <a:bodyPr/>
          <a:lstStyle/>
          <a:p>
            <a:fld id="{FC0CC166-4E39-43B8-AB91-BDD1C4C9E224}" type="slidenum">
              <a:rPr lang="de-DE" smtClean="0"/>
              <a:t>8</a:t>
            </a:fld>
            <a:endParaRPr lang="de-DE" dirty="0"/>
          </a:p>
        </p:txBody>
      </p:sp>
      <p:sp>
        <p:nvSpPr>
          <p:cNvPr id="5" name="Rechteck: abgerundete Ecken 4">
            <a:extLst>
              <a:ext uri="{FF2B5EF4-FFF2-40B4-BE49-F238E27FC236}">
                <a16:creationId xmlns:a16="http://schemas.microsoft.com/office/drawing/2014/main" id="{447B4689-FF35-2248-B8F5-7D25A6F72D36}"/>
              </a:ext>
            </a:extLst>
          </p:cNvPr>
          <p:cNvSpPr/>
          <p:nvPr/>
        </p:nvSpPr>
        <p:spPr>
          <a:xfrm>
            <a:off x="1378800" y="2109497"/>
            <a:ext cx="9445114" cy="12482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Planvolles Entwerfen</a:t>
            </a:r>
            <a:r>
              <a:rPr lang="de-DE" sz="2400" dirty="0"/>
              <a:t>, Gestalten und Konstruieren von Bauwerken auf der Basis künstlerischer-ästhetischer, funktioneller und konstruktiver Überlegungen</a:t>
            </a:r>
            <a:endParaRPr lang="de-DE" sz="2400" dirty="0">
              <a:cs typeface="Times New Roman" panose="02020603050405020304" pitchFamily="18" charset="0"/>
            </a:endParaRPr>
          </a:p>
        </p:txBody>
      </p:sp>
      <p:sp>
        <p:nvSpPr>
          <p:cNvPr id="6" name="Inhaltsplatzhalter 2">
            <a:extLst>
              <a:ext uri="{FF2B5EF4-FFF2-40B4-BE49-F238E27FC236}">
                <a16:creationId xmlns:a16="http://schemas.microsoft.com/office/drawing/2014/main" id="{0968B0F3-0333-1C49-BB90-EB94B2B50B99}"/>
              </a:ext>
            </a:extLst>
          </p:cNvPr>
          <p:cNvSpPr txBox="1">
            <a:spLocks/>
          </p:cNvSpPr>
          <p:nvPr/>
        </p:nvSpPr>
        <p:spPr>
          <a:xfrm>
            <a:off x="1378800" y="3477649"/>
            <a:ext cx="9432000" cy="1248289"/>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Architektur beschreibt die Struktur eines Objektsystems </a:t>
            </a:r>
          </a:p>
          <a:p>
            <a:pPr lvl="1"/>
            <a:r>
              <a:rPr lang="de-DE" dirty="0"/>
              <a:t>Die Objekte ergeben wieder eine Architektur </a:t>
            </a:r>
          </a:p>
          <a:p>
            <a:pPr lvl="1"/>
            <a:r>
              <a:rPr lang="de-DE" dirty="0"/>
              <a:t>Architektur kann als Rekursion betrachtet werden</a:t>
            </a:r>
          </a:p>
        </p:txBody>
      </p:sp>
      <p:sp>
        <p:nvSpPr>
          <p:cNvPr id="7" name="Rechteck: abgerundete Ecken 4">
            <a:extLst>
              <a:ext uri="{FF2B5EF4-FFF2-40B4-BE49-F238E27FC236}">
                <a16:creationId xmlns:a16="http://schemas.microsoft.com/office/drawing/2014/main" id="{27B48ECE-AE53-AA47-808F-F9C752298D35}"/>
              </a:ext>
            </a:extLst>
          </p:cNvPr>
          <p:cNvSpPr/>
          <p:nvPr/>
        </p:nvSpPr>
        <p:spPr>
          <a:xfrm>
            <a:off x="1378800" y="4701785"/>
            <a:ext cx="9517488" cy="12482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Architektur eines Objektsystems ist ein </a:t>
            </a:r>
            <a:r>
              <a:rPr lang="de-DE" sz="2400" b="1" dirty="0">
                <a:ea typeface="Times New Roman" panose="02020603050405020304" pitchFamily="18" charset="0"/>
                <a:cs typeface="Times New Roman" panose="02020603050405020304" pitchFamily="18" charset="0"/>
              </a:rPr>
              <a:t>abstraktes Modell </a:t>
            </a:r>
            <a:r>
              <a:rPr lang="de-DE" sz="2400" dirty="0">
                <a:ea typeface="Times New Roman" panose="02020603050405020304" pitchFamily="18" charset="0"/>
                <a:cs typeface="Times New Roman" panose="02020603050405020304" pitchFamily="18" charset="0"/>
              </a:rPr>
              <a:t>dieses Objektsystems, das seine Funktionen und Schnittstellen beschreibt und mehrere Ebenen umfasst</a:t>
            </a:r>
            <a:endParaRPr lang="de-DE" sz="2400" dirty="0">
              <a:cs typeface="Times New Roman" panose="02020603050405020304" pitchFamily="18" charset="0"/>
            </a:endParaRPr>
          </a:p>
        </p:txBody>
      </p:sp>
    </p:spTree>
    <p:extLst>
      <p:ext uri="{BB962C8B-B14F-4D97-AF65-F5344CB8AC3E}">
        <p14:creationId xmlns:p14="http://schemas.microsoft.com/office/powerpoint/2010/main" val="1133949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E182F-56D9-9741-AF5F-CBDD38374068}"/>
              </a:ext>
            </a:extLst>
          </p:cNvPr>
          <p:cNvSpPr>
            <a:spLocks noGrp="1"/>
          </p:cNvSpPr>
          <p:nvPr>
            <p:ph type="title"/>
          </p:nvPr>
        </p:nvSpPr>
        <p:spPr/>
        <p:txBody>
          <a:bodyPr/>
          <a:lstStyle/>
          <a:p>
            <a:r>
              <a:rPr lang="de-DE" dirty="0"/>
              <a:t>Infrastruktur versus Architektur</a:t>
            </a:r>
          </a:p>
        </p:txBody>
      </p:sp>
      <p:sp>
        <p:nvSpPr>
          <p:cNvPr id="3" name="Inhaltsplatzhalter 2">
            <a:extLst>
              <a:ext uri="{FF2B5EF4-FFF2-40B4-BE49-F238E27FC236}">
                <a16:creationId xmlns:a16="http://schemas.microsoft.com/office/drawing/2014/main" id="{7B0C7B1A-1B8B-1F48-83A3-CED7E0A0E9F8}"/>
              </a:ext>
            </a:extLst>
          </p:cNvPr>
          <p:cNvSpPr>
            <a:spLocks noGrp="1"/>
          </p:cNvSpPr>
          <p:nvPr>
            <p:ph idx="1"/>
          </p:nvPr>
        </p:nvSpPr>
        <p:spPr>
          <a:xfrm>
            <a:off x="1378800" y="1485578"/>
            <a:ext cx="9432000" cy="3096344"/>
          </a:xfrm>
        </p:spPr>
        <p:txBody>
          <a:bodyPr/>
          <a:lstStyle/>
          <a:p>
            <a:r>
              <a:rPr lang="de-DE" dirty="0"/>
              <a:t>Drei </a:t>
            </a:r>
            <a:r>
              <a:rPr lang="de-DE" dirty="0">
                <a:solidFill>
                  <a:srgbClr val="C00000"/>
                </a:solidFill>
              </a:rPr>
              <a:t>grundlegende Funktionen</a:t>
            </a:r>
            <a:r>
              <a:rPr lang="de-DE" dirty="0"/>
              <a:t> von Architekturen</a:t>
            </a:r>
          </a:p>
          <a:p>
            <a:pPr lvl="1"/>
            <a:r>
              <a:rPr lang="de-DE" dirty="0"/>
              <a:t>Beschreibungsfunktion</a:t>
            </a:r>
          </a:p>
          <a:p>
            <a:pPr lvl="1"/>
            <a:r>
              <a:rPr lang="de-DE" dirty="0"/>
              <a:t>Gestaltungsfunktion </a:t>
            </a:r>
          </a:p>
          <a:p>
            <a:pPr lvl="1"/>
            <a:r>
              <a:rPr lang="de-DE" dirty="0"/>
              <a:t>Kommunikationsfunktion </a:t>
            </a:r>
          </a:p>
          <a:p>
            <a:r>
              <a:rPr lang="de-DE" dirty="0"/>
              <a:t>In Unternehmen sind oft Informationssysteme und Informations-infrastruktur „</a:t>
            </a:r>
            <a:r>
              <a:rPr lang="de-DE" dirty="0">
                <a:solidFill>
                  <a:srgbClr val="C00000"/>
                </a:solidFill>
              </a:rPr>
              <a:t>Insellösungen</a:t>
            </a:r>
            <a:r>
              <a:rPr lang="de-DE" dirty="0"/>
              <a:t>“ </a:t>
            </a:r>
          </a:p>
          <a:p>
            <a:r>
              <a:rPr lang="de-DE" dirty="0"/>
              <a:t>Folgen von Insellösungen</a:t>
            </a:r>
          </a:p>
          <a:p>
            <a:pPr lvl="1"/>
            <a:r>
              <a:rPr lang="de-DE" dirty="0"/>
              <a:t>komplexe und komplizierte, nur wenig transparente Strukturen</a:t>
            </a:r>
          </a:p>
        </p:txBody>
      </p:sp>
      <p:sp>
        <p:nvSpPr>
          <p:cNvPr id="4" name="Foliennummernplatzhalter 3">
            <a:extLst>
              <a:ext uri="{FF2B5EF4-FFF2-40B4-BE49-F238E27FC236}">
                <a16:creationId xmlns:a16="http://schemas.microsoft.com/office/drawing/2014/main" id="{163202B2-9C0A-D34F-82B3-3843D448EDA6}"/>
              </a:ext>
            </a:extLst>
          </p:cNvPr>
          <p:cNvSpPr>
            <a:spLocks noGrp="1"/>
          </p:cNvSpPr>
          <p:nvPr>
            <p:ph type="sldNum" sz="quarter" idx="12"/>
          </p:nvPr>
        </p:nvSpPr>
        <p:spPr/>
        <p:txBody>
          <a:bodyPr/>
          <a:lstStyle/>
          <a:p>
            <a:fld id="{FC0CC166-4E39-43B8-AB91-BDD1C4C9E224}" type="slidenum">
              <a:rPr lang="de-DE" smtClean="0"/>
              <a:t>9</a:t>
            </a:fld>
            <a:endParaRPr lang="de-DE" dirty="0"/>
          </a:p>
        </p:txBody>
      </p:sp>
      <p:sp>
        <p:nvSpPr>
          <p:cNvPr id="5" name="Rechteck: abgerundete Ecken 4">
            <a:extLst>
              <a:ext uri="{FF2B5EF4-FFF2-40B4-BE49-F238E27FC236}">
                <a16:creationId xmlns:a16="http://schemas.microsoft.com/office/drawing/2014/main" id="{C142BCF5-3106-8242-9939-9D6305676F0D}"/>
              </a:ext>
            </a:extLst>
          </p:cNvPr>
          <p:cNvSpPr/>
          <p:nvPr/>
        </p:nvSpPr>
        <p:spPr>
          <a:xfrm>
            <a:off x="1378800" y="4773793"/>
            <a:ext cx="9517488" cy="12482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Die Ausbreitung des Internets hat einen großen Beitrag zur </a:t>
            </a:r>
            <a:r>
              <a:rPr lang="de-DE" sz="2400" b="1" dirty="0" err="1">
                <a:ea typeface="Times New Roman" panose="02020603050405020304" pitchFamily="18" charset="0"/>
                <a:cs typeface="Times New Roman" panose="02020603050405020304" pitchFamily="18" charset="0"/>
              </a:rPr>
              <a:t>Standar-disierung</a:t>
            </a:r>
            <a:r>
              <a:rPr lang="de-DE" sz="2400" dirty="0">
                <a:ea typeface="Times New Roman" panose="02020603050405020304" pitchFamily="18" charset="0"/>
                <a:cs typeface="Times New Roman" panose="02020603050405020304" pitchFamily="18" charset="0"/>
              </a:rPr>
              <a:t> und </a:t>
            </a:r>
            <a:r>
              <a:rPr lang="de-DE" sz="2400" b="1" dirty="0">
                <a:ea typeface="Times New Roman" panose="02020603050405020304" pitchFamily="18" charset="0"/>
                <a:cs typeface="Times New Roman" panose="02020603050405020304" pitchFamily="18" charset="0"/>
              </a:rPr>
              <a:t>Weiterentwicklung</a:t>
            </a:r>
            <a:r>
              <a:rPr lang="de-DE" sz="2400" dirty="0">
                <a:ea typeface="Times New Roman" panose="02020603050405020304" pitchFamily="18" charset="0"/>
                <a:cs typeface="Times New Roman" panose="02020603050405020304" pitchFamily="18" charset="0"/>
              </a:rPr>
              <a:t> unternehmensspezifischer Informationsinfrastrukturen geleistet</a:t>
            </a:r>
            <a:endParaRPr lang="de-DE" sz="2400" dirty="0">
              <a:cs typeface="Times New Roman" panose="02020603050405020304" pitchFamily="18" charset="0"/>
            </a:endParaRPr>
          </a:p>
        </p:txBody>
      </p:sp>
    </p:spTree>
    <p:extLst>
      <p:ext uri="{BB962C8B-B14F-4D97-AF65-F5344CB8AC3E}">
        <p14:creationId xmlns:p14="http://schemas.microsoft.com/office/powerpoint/2010/main" val="635329741"/>
      </p:ext>
    </p:extLst>
  </p:cSld>
  <p:clrMapOvr>
    <a:masterClrMapping/>
  </p:clrMapOvr>
</p:sld>
</file>

<file path=ppt/theme/theme1.xml><?xml version="1.0" encoding="utf-8"?>
<a:theme xmlns:a="http://schemas.openxmlformats.org/drawingml/2006/main" name="Präsentationsvorlage Uni MA final gesendet-neu">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Präsentationsvorlage Uni MA final gesendet-neu</Template>
  <TotalTime>0</TotalTime>
  <Words>4316</Words>
  <Application>Microsoft Macintosh PowerPoint</Application>
  <PresentationFormat>Benutzerdefiniert</PresentationFormat>
  <Paragraphs>582</Paragraphs>
  <Slides>69</Slides>
  <Notes>1</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69</vt:i4>
      </vt:variant>
    </vt:vector>
  </HeadingPairs>
  <TitlesOfParts>
    <vt:vector size="72" baseType="lpstr">
      <vt:lpstr>Arial</vt:lpstr>
      <vt:lpstr>Calibri</vt:lpstr>
      <vt:lpstr>Präsentationsvorlage Uni MA final gesendet-neu</vt:lpstr>
      <vt:lpstr>Kapitel 11  Informationsinfrastruktur</vt:lpstr>
      <vt:lpstr>Zweck dieser Lerneinheit</vt:lpstr>
      <vt:lpstr>Begriffsentstehung und Bedeutung</vt:lpstr>
      <vt:lpstr>Beispiele Infrastruktur</vt:lpstr>
      <vt:lpstr>Begriffsentstehung und Bedeutung</vt:lpstr>
      <vt:lpstr>Begriffsentstehung und Bedeutung</vt:lpstr>
      <vt:lpstr>Begriffsentstehung und Bedeutung</vt:lpstr>
      <vt:lpstr>Infrastruktur versus Architektur</vt:lpstr>
      <vt:lpstr>Infrastruktur versus Architektur</vt:lpstr>
      <vt:lpstr>Systematik der Informationsinfrastruktur</vt:lpstr>
      <vt:lpstr>Systematik der Informationsinfrastruktur</vt:lpstr>
      <vt:lpstr>Technische Infrastruktur</vt:lpstr>
      <vt:lpstr>Technische Infrastruktur</vt:lpstr>
      <vt:lpstr>IuK-Technik</vt:lpstr>
      <vt:lpstr>Illustration eines Rechenzentrums</vt:lpstr>
      <vt:lpstr>IuK-Technik</vt:lpstr>
      <vt:lpstr>Beispiel Virtualisierung</vt:lpstr>
      <vt:lpstr>Nicht-IuK-Technik</vt:lpstr>
      <vt:lpstr>Energiebedarf von Elementen der Technikinfrastruktur</vt:lpstr>
      <vt:lpstr>Beispiel – Energiebedarf und Abwärme von Rechenzentren </vt:lpstr>
      <vt:lpstr>Nicht-IuK-Technik</vt:lpstr>
      <vt:lpstr>Nicht-IuK-Technik</vt:lpstr>
      <vt:lpstr>Beispiel – Überwachungssensoren </vt:lpstr>
      <vt:lpstr>Nicht-IuK-Technik</vt:lpstr>
      <vt:lpstr>Beispiel – Objektsicherheit </vt:lpstr>
      <vt:lpstr>Nicht-IuK-Technik</vt:lpstr>
      <vt:lpstr>Nicht-IuK-Technik</vt:lpstr>
      <vt:lpstr>Nicht-IuK-Technik</vt:lpstr>
      <vt:lpstr>Beispiel „on-premises“ versus „on-demand“</vt:lpstr>
      <vt:lpstr>Nicht-IuK-Technik</vt:lpstr>
      <vt:lpstr>Beispiel „affordances“</vt:lpstr>
      <vt:lpstr>Nicht-IuK-Technik</vt:lpstr>
      <vt:lpstr>Personelle Infrastruktur</vt:lpstr>
      <vt:lpstr>Personelle Infrastruktur</vt:lpstr>
      <vt:lpstr>Die Bedürfnispyramide der Datenwissenschaften</vt:lpstr>
      <vt:lpstr>Personelle Infrastruktur</vt:lpstr>
      <vt:lpstr>Organisatorische Infrastruktur</vt:lpstr>
      <vt:lpstr>Organisatorische Infrastruktur</vt:lpstr>
      <vt:lpstr>Organisatorische Infrastruktur</vt:lpstr>
      <vt:lpstr>Ablauf einer Problembe- wältigung in der IT  Infrastructure Library (ITIL)</vt:lpstr>
      <vt:lpstr>Organisatorische Infrastruktur</vt:lpstr>
      <vt:lpstr>Einfluss-, Matrix-, und reine Projektorganisation</vt:lpstr>
      <vt:lpstr>Organisatorische Infrastruktur</vt:lpstr>
      <vt:lpstr>Räumliche Infrastruktur</vt:lpstr>
      <vt:lpstr>Illustration des DevOps-Konzepts</vt:lpstr>
      <vt:lpstr>Räumliche Infrastruktur</vt:lpstr>
      <vt:lpstr>Räumliche Infrastruktur</vt:lpstr>
      <vt:lpstr>Methodische Infrastruktur und Managementsysteme</vt:lpstr>
      <vt:lpstr>Beispiel COBIT</vt:lpstr>
      <vt:lpstr>Beispiel ITIL</vt:lpstr>
      <vt:lpstr>Methodische Infrastruktur und Managementsysteme</vt:lpstr>
      <vt:lpstr>Informations- und kommunikationsrechtliche Infrastruktur</vt:lpstr>
      <vt:lpstr>Informations- und kommunikationsrechtliche Infrastruktur</vt:lpstr>
      <vt:lpstr>Informations- und kommunikationsrechtliche Infrastruktur</vt:lpstr>
      <vt:lpstr>Qualitätsinfrastruktur</vt:lpstr>
      <vt:lpstr>Qualitätsinfrastruktur</vt:lpstr>
      <vt:lpstr>Beispiel Sicherheit der Informationsinfrastruktur</vt:lpstr>
      <vt:lpstr>Beispiel Bewertung von Softwareprodukten</vt:lpstr>
      <vt:lpstr>Beispiel Qualitätsmanagement (QM)</vt:lpstr>
      <vt:lpstr>Qualitätsinfrastruktur</vt:lpstr>
      <vt:lpstr>Literaturverzeichnis – Kapitel 11</vt:lpstr>
      <vt:lpstr>Literaturverzeichnis – Kapitel 11</vt:lpstr>
      <vt:lpstr>Literaturverzeichnis – Kapitel 11</vt:lpstr>
      <vt:lpstr>Literaturverzeichnis – Kapitel 11</vt:lpstr>
      <vt:lpstr>Literaturverzeichnis – Kapitel 11</vt:lpstr>
      <vt:lpstr>Literaturverzeichnis – Kapitel 11</vt:lpstr>
      <vt:lpstr>Literaturverzeichnis – Kapitel 11</vt:lpstr>
      <vt:lpstr>Literaturverzeichnis – Kapitel 11</vt:lpstr>
      <vt:lpstr>Normen und Standards – Kapitel 11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User</dc:creator>
  <cp:lastModifiedBy>Tilman Haferbeck</cp:lastModifiedBy>
  <cp:revision>97</cp:revision>
  <dcterms:created xsi:type="dcterms:W3CDTF">2018-06-20T22:10:41Z</dcterms:created>
  <dcterms:modified xsi:type="dcterms:W3CDTF">2024-07-12T12:52:21Z</dcterms:modified>
</cp:coreProperties>
</file>