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7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  <p:sldId id="511" r:id="rId40"/>
    <p:sldId id="512" r:id="rId41"/>
    <p:sldId id="513" r:id="rId42"/>
    <p:sldId id="428" r:id="rId43"/>
  </p:sldIdLst>
  <p:sldSz cx="12195175" cy="6859588"/>
  <p:notesSz cx="6858000" cy="9144000"/>
  <p:defaultTextStyle>
    <a:defPPr>
      <a:defRPr lang="de-DE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C3138C-E647-621B-BEB0-92DBA3725E34}" name="Armin Heinzl" initials="AH" userId="S::aheinzl@ad.uni-mannheim.de::79e329d9-e78e-439f-b2c7-e2f3e151b257" providerId="AD"/>
  <p188:author id="{2E1018AF-A003-24E6-8AD5-8E6A3A4B54BF}" name="Tilman Haferbeck" initials="TH" userId="ccd9da5b7e3744a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6"/>
    <a:srgbClr val="A7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4" autoAdjust="0"/>
    <p:restoredTop sz="94923" autoAdjust="0"/>
  </p:normalViewPr>
  <p:slideViewPr>
    <p:cSldViewPr showGuides="1">
      <p:cViewPr varScale="1">
        <p:scale>
          <a:sx n="102" d="100"/>
          <a:sy n="102" d="100"/>
        </p:scale>
        <p:origin x="1096" y="176"/>
      </p:cViewPr>
      <p:guideLst>
        <p:guide orient="horz" pos="2161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5E5F9-7C68-440D-8F93-DD9A6ECD879E}" type="datetimeFigureOut">
              <a:rPr lang="de-DE" smtClean="0"/>
              <a:t>12.07.24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BDED-7A90-4264-A83B-2E080B95BF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41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28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FE737B8-A299-4B4B-9E40-3B1979F57B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238"/>
            <a:ext cx="12195175" cy="368935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07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44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idx="13"/>
          </p:nvPr>
        </p:nvSpPr>
        <p:spPr>
          <a:xfrm>
            <a:off x="1378800" y="2178000"/>
            <a:ext cx="943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886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/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3588" y="2713213"/>
            <a:ext cx="10368000" cy="468108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1588" y="3569886"/>
            <a:ext cx="8532000" cy="396092"/>
          </a:xfrm>
        </p:spPr>
        <p:txBody>
          <a:bodyPr/>
          <a:lstStyle>
            <a:lvl1pPr marL="0" indent="0" algn="ctr">
              <a:buNone/>
              <a:defRPr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Zwei Beliebige Inhalte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378800" y="2548067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324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32400" y="2547278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43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4482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6332400" y="2178000"/>
            <a:ext cx="448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6859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6228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082225" y="2178000"/>
            <a:ext cx="2736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4936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8E9CA1B-9CFF-8044-9D8E-BD13AEAA1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3811" y="2205658"/>
            <a:ext cx="3528392" cy="36728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5E0CCFB-7037-994F-A1D5-0AE0B44124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9538" y="2205658"/>
            <a:ext cx="6230217" cy="367285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22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0"/>
            <a:ext cx="9432000" cy="369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rgbClr val="003056"/>
                </a:solidFill>
              </a:defRPr>
            </a:lvl1pPr>
          </a:lstStyle>
          <a:p>
            <a:fld id="{FC0CC166-4E39-43B8-AB91-BDD1C4C9E22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5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3" r:id="rId5"/>
    <p:sldLayoutId id="2147483652" r:id="rId6"/>
    <p:sldLayoutId id="2147483662" r:id="rId7"/>
    <p:sldLayoutId id="2147483663" r:id="rId8"/>
  </p:sldLayoutIdLst>
  <p:hf hdr="0"/>
  <p:txStyles>
    <p:titleStyle>
      <a:lvl1pPr algn="l" defTabSz="914305" rtl="0" eaLnBrk="1" latinLnBrk="0" hangingPunct="1">
        <a:spcBef>
          <a:spcPct val="0"/>
        </a:spcBef>
        <a:buNone/>
        <a:defRPr sz="3000" b="1" kern="1200" baseline="0">
          <a:solidFill>
            <a:srgbClr val="003056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056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056"/>
          </a:solidFill>
          <a:latin typeface="+mn-lt"/>
          <a:ea typeface="+mn-ea"/>
          <a:cs typeface="+mn-cs"/>
        </a:defRPr>
      </a:lvl2pPr>
      <a:lvl3pPr marL="1142881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3056"/>
          </a:solidFill>
          <a:latin typeface="+mn-lt"/>
          <a:ea typeface="+mn-ea"/>
          <a:cs typeface="+mn-cs"/>
        </a:defRPr>
      </a:lvl3pPr>
      <a:lvl4pPr marL="1600034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003056"/>
          </a:solidFill>
          <a:latin typeface="+mn-lt"/>
          <a:ea typeface="+mn-ea"/>
          <a:cs typeface="+mn-cs"/>
        </a:defRPr>
      </a:lvl4pPr>
      <a:lvl5pPr marL="205718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003056"/>
          </a:solidFill>
          <a:latin typeface="+mn-lt"/>
          <a:ea typeface="+mn-ea"/>
          <a:cs typeface="+mn-cs"/>
        </a:defRPr>
      </a:lvl5pPr>
      <a:lvl6pPr marL="2514338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0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3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4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9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A13DCED-C447-8F40-964A-5BC5DBC69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7586" y="2713212"/>
            <a:ext cx="5184001" cy="1004613"/>
          </a:xfrm>
        </p:spPr>
        <p:txBody>
          <a:bodyPr/>
          <a:lstStyle/>
          <a:p>
            <a:r>
              <a:rPr lang="de-DE" dirty="0"/>
              <a:t>Kapitel 10</a:t>
            </a:r>
            <a:br>
              <a:rPr lang="de-DE" dirty="0"/>
            </a:br>
            <a:r>
              <a:rPr lang="de-DE" dirty="0"/>
              <a:t>Typisierung von Informationssystemen</a:t>
            </a:r>
            <a:br>
              <a:rPr lang="de-DE" dirty="0"/>
            </a:b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</a:t>
            </a:fld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EC34AD0-EBC5-030A-4B88-2150FFC1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0" y="1462868"/>
            <a:ext cx="2766713" cy="39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7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31F1F-907C-6643-9228-D959D2371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9F2436-C606-AC48-B796-3A2397F1E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997746"/>
            <a:ext cx="9432000" cy="2609880"/>
          </a:xfrm>
        </p:spPr>
        <p:txBody>
          <a:bodyPr/>
          <a:lstStyle/>
          <a:p>
            <a:r>
              <a:rPr lang="de-DE" dirty="0"/>
              <a:t>Versuch einen angenommenen Typ von Nutzerinnen abstrakt zu repräsentieren</a:t>
            </a:r>
          </a:p>
          <a:p>
            <a:r>
              <a:rPr lang="de-DE" dirty="0"/>
              <a:t>Eine Persona ist ein imaginäres Modell einer Person mit konkreten Eigenschaften oder konkretem Nutzungsverhalten</a:t>
            </a:r>
          </a:p>
          <a:p>
            <a:r>
              <a:rPr lang="de-DE" dirty="0" err="1"/>
              <a:t>Personae</a:t>
            </a:r>
            <a:r>
              <a:rPr lang="de-DE" dirty="0"/>
              <a:t> werden insbesondere bei der Entwicklung nutzerzentrierter Informationssysteme geschaffen und verwendet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209986-35E8-0146-9AC9-6E0F9452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2B28D35-EF22-D445-B763-BAC382F6C225}"/>
              </a:ext>
            </a:extLst>
          </p:cNvPr>
          <p:cNvSpPr/>
          <p:nvPr/>
        </p:nvSpPr>
        <p:spPr>
          <a:xfrm>
            <a:off x="1378800" y="1557586"/>
            <a:ext cx="9432000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Im Bereich der Mensch-Computer-Interaktion wird ein bei der Systementwicklung zugrunde gelegtes Nutzermodell mit dem Begriff Persona beschrieben</a:t>
            </a:r>
          </a:p>
        </p:txBody>
      </p:sp>
    </p:spTree>
    <p:extLst>
      <p:ext uri="{BB962C8B-B14F-4D97-AF65-F5344CB8AC3E}">
        <p14:creationId xmlns:p14="http://schemas.microsoft.com/office/powerpoint/2010/main" val="135921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2E0A8-A567-434E-9895-4DC76B58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96621A-A4C0-E04A-85B3-85466949A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413570"/>
            <a:ext cx="9432000" cy="508087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Ablauf Entwicklung eines IS mit </a:t>
            </a:r>
            <a:r>
              <a:rPr lang="de-DE" dirty="0" err="1"/>
              <a:t>Personae</a:t>
            </a:r>
            <a:endParaRPr lang="de-DE" dirty="0"/>
          </a:p>
          <a:p>
            <a:r>
              <a:rPr lang="de-DE" dirty="0"/>
              <a:t>Unter Berücksichtigung des Zwecks eines Informationssystems wird zunächst überlegt, welcher </a:t>
            </a:r>
            <a:r>
              <a:rPr lang="de-DE" dirty="0">
                <a:solidFill>
                  <a:srgbClr val="C00000"/>
                </a:solidFill>
              </a:rPr>
              <a:t>Nutzerkreis</a:t>
            </a:r>
            <a:r>
              <a:rPr lang="de-DE" dirty="0"/>
              <a:t> dieses System verwenden wird</a:t>
            </a:r>
          </a:p>
          <a:p>
            <a:r>
              <a:rPr lang="de-DE" dirty="0"/>
              <a:t>Erdenken einiger </a:t>
            </a:r>
            <a:r>
              <a:rPr lang="de-DE" dirty="0">
                <a:solidFill>
                  <a:srgbClr val="C00000"/>
                </a:solidFill>
              </a:rPr>
              <a:t>fiktiver Personen </a:t>
            </a:r>
            <a:r>
              <a:rPr lang="de-DE" dirty="0"/>
              <a:t>(drei bis zehn), die stellvertretend für den größten Teil der späteren Nutzerinnen stehen</a:t>
            </a:r>
          </a:p>
          <a:p>
            <a:r>
              <a:rPr lang="de-DE" dirty="0"/>
              <a:t>Diese Vorgehensweise steht eng mit der Anforderungsanalyse von Informationssystemen in Zusammenhang</a:t>
            </a:r>
          </a:p>
          <a:p>
            <a:r>
              <a:rPr lang="de-DE" dirty="0">
                <a:solidFill>
                  <a:srgbClr val="C00000"/>
                </a:solidFill>
              </a:rPr>
              <a:t>Planung und Realisierung </a:t>
            </a:r>
            <a:r>
              <a:rPr lang="de-DE" dirty="0"/>
              <a:t>des Systems</a:t>
            </a:r>
          </a:p>
          <a:p>
            <a:r>
              <a:rPr lang="de-DE" dirty="0"/>
              <a:t>Aufgreifen der </a:t>
            </a:r>
            <a:r>
              <a:rPr lang="de-DE" dirty="0">
                <a:solidFill>
                  <a:srgbClr val="C00000"/>
                </a:solidFill>
              </a:rPr>
              <a:t>Vorstellungen bzw. Bedürfnisse</a:t>
            </a:r>
            <a:r>
              <a:rPr lang="de-DE" dirty="0"/>
              <a:t> dieser fiktiven Person(en) durch die Entwickler</a:t>
            </a:r>
          </a:p>
          <a:p>
            <a:r>
              <a:rPr lang="de-DE" dirty="0"/>
              <a:t>Erwägung </a:t>
            </a:r>
            <a:r>
              <a:rPr lang="de-DE" dirty="0">
                <a:solidFill>
                  <a:srgbClr val="C00000"/>
                </a:solidFill>
              </a:rPr>
              <a:t>unterschiedlicher Bedienungs- und Verstehensszenarien </a:t>
            </a:r>
            <a:r>
              <a:rPr lang="de-DE" dirty="0"/>
              <a:t>für die Nutzerinnen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C157C5-DA0B-B742-8F53-A1B2B5FE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697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3AC4E-AAB9-7C42-B15A-AB7D2275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Abonnementsystem für Verkehrsbetriebe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ED045A-F996-1A4D-9BF1-D807C9F17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99" y="1701602"/>
            <a:ext cx="9831355" cy="5040560"/>
          </a:xfrm>
        </p:spPr>
        <p:txBody>
          <a:bodyPr/>
          <a:lstStyle/>
          <a:p>
            <a:r>
              <a:rPr lang="de-DE" dirty="0"/>
              <a:t>Entwicklungsziel ist es, ein Abonnementsystem für Verkehrsbetriebe zu schaffen, dass es Schulämtern ermöglicht, chipkartenbasierte Monatstickets mit Passbildern der Schülerinnen auszugeben und zu versenden</a:t>
            </a:r>
          </a:p>
          <a:p>
            <a:r>
              <a:rPr lang="de-DE" dirty="0"/>
              <a:t>Die angenommenen </a:t>
            </a:r>
            <a:r>
              <a:rPr lang="de-DE" dirty="0" err="1"/>
              <a:t>Personae</a:t>
            </a:r>
            <a:r>
              <a:rPr lang="de-DE" dirty="0"/>
              <a:t> sind:</a:t>
            </a:r>
          </a:p>
          <a:p>
            <a:pPr lvl="1"/>
            <a:r>
              <a:rPr lang="de-DE" dirty="0"/>
              <a:t>Resi (17): Lehrling zur Verwaltungskauffrau im Landratsamt, interessierte und fortgeschrittene Computerbenutzerin (Textverarbeitung und Internet), versiert im Umgang mit Spezialperipheriegeräten</a:t>
            </a:r>
          </a:p>
          <a:p>
            <a:pPr lvl="1"/>
            <a:r>
              <a:rPr lang="de-DE" dirty="0"/>
              <a:t>Egbert (63): Beamter, hat nur sehr eingeschränkte Computerkenntnisse. Dennoch möchte er bei Abwesenheit von Resi die Chipkarten mit integriertem Passbild ausdrucken und an die Schulen weiterleiten</a:t>
            </a:r>
          </a:p>
          <a:p>
            <a:pPr lvl="1"/>
            <a:r>
              <a:rPr lang="de-DE" dirty="0"/>
              <a:t>Berthold (37): IT-Spezialist, versteht wenig von Verkehrsbetrieben und chipbasierten Monatskarten, muss aber regelmäßig die Spezialperipherie einrichten und warten, damit die Chipkarten fehlerfrei funktionieren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14751A-C249-9B40-A702-75C6E35B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79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B211E-2B4A-2B4F-9461-169DEE03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729561"/>
          </a:xfrm>
        </p:spPr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F6A43D-41BF-A844-8887-A6B9726B4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49674"/>
            <a:ext cx="9432000" cy="3690000"/>
          </a:xfrm>
        </p:spPr>
        <p:txBody>
          <a:bodyPr/>
          <a:lstStyle/>
          <a:p>
            <a:r>
              <a:rPr lang="de-DE" dirty="0"/>
              <a:t>Herausforderung einen </a:t>
            </a:r>
            <a:r>
              <a:rPr lang="de-DE" dirty="0">
                <a:solidFill>
                  <a:srgbClr val="C00000"/>
                </a:solidFill>
              </a:rPr>
              <a:t>repräsentativen Querschnitt</a:t>
            </a:r>
            <a:r>
              <a:rPr lang="de-DE" dirty="0"/>
              <a:t> der potenziellen Nutzerinnen gemäß ihrer Persönlichkeitsmerkmale und Nutzungskontexte zu finden</a:t>
            </a:r>
          </a:p>
          <a:p>
            <a:r>
              <a:rPr lang="de-DE" dirty="0"/>
              <a:t>Für die Entwickler gilt es zu beachten, ob die einzelnen </a:t>
            </a:r>
            <a:r>
              <a:rPr lang="de-DE" dirty="0" err="1"/>
              <a:t>Personae</a:t>
            </a:r>
            <a:r>
              <a:rPr lang="de-DE" dirty="0"/>
              <a:t> ihre Aufgaben erfolgreich erfüllen können</a:t>
            </a:r>
          </a:p>
          <a:p>
            <a:r>
              <a:rPr lang="de-DE" dirty="0">
                <a:solidFill>
                  <a:srgbClr val="C00000"/>
                </a:solidFill>
              </a:rPr>
              <a:t>Problem</a:t>
            </a:r>
            <a:r>
              <a:rPr lang="de-DE" dirty="0"/>
              <a:t>: Es handelt sich um </a:t>
            </a:r>
            <a:r>
              <a:rPr lang="de-DE" dirty="0">
                <a:solidFill>
                  <a:srgbClr val="C00000"/>
                </a:solidFill>
              </a:rPr>
              <a:t>angenommene aber nicht reale Nutzerinnen</a:t>
            </a:r>
          </a:p>
          <a:p>
            <a:r>
              <a:rPr lang="de-DE" dirty="0"/>
              <a:t>Bei komplexen Nutzeranforderungen kann es vorteilhaft sein, </a:t>
            </a:r>
            <a:r>
              <a:rPr lang="de-DE" dirty="0">
                <a:solidFill>
                  <a:srgbClr val="C00000"/>
                </a:solidFill>
              </a:rPr>
              <a:t>reale potenzielle Nutzerinnen </a:t>
            </a:r>
            <a:r>
              <a:rPr lang="de-DE" dirty="0"/>
              <a:t>in den Entwicklungsprozess zu integrieren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024D19-ACE8-B042-ACFE-F2B4EE9A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DCDA3B2-AA3F-1441-BD08-EA5803984489}"/>
              </a:ext>
            </a:extLst>
          </p:cNvPr>
          <p:cNvSpPr/>
          <p:nvPr/>
        </p:nvSpPr>
        <p:spPr>
          <a:xfrm>
            <a:off x="1378800" y="1557587"/>
            <a:ext cx="9432000" cy="6480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Festlegung eines präzisen und erschöpfenden Nutzerkreises nicht einfach</a:t>
            </a:r>
          </a:p>
        </p:txBody>
      </p:sp>
    </p:spTree>
    <p:extLst>
      <p:ext uri="{BB962C8B-B14F-4D97-AF65-F5344CB8AC3E}">
        <p14:creationId xmlns:p14="http://schemas.microsoft.com/office/powerpoint/2010/main" val="1131533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74D98-2850-E748-8782-3D11C140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03F9A7-C69C-BE43-8B67-454128B5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548106"/>
            <a:ext cx="9432000" cy="3690000"/>
          </a:xfrm>
        </p:spPr>
        <p:txBody>
          <a:bodyPr/>
          <a:lstStyle/>
          <a:p>
            <a:r>
              <a:rPr lang="de-DE" dirty="0"/>
              <a:t>Folgende </a:t>
            </a:r>
            <a:r>
              <a:rPr lang="de-DE" dirty="0">
                <a:solidFill>
                  <a:srgbClr val="C00000"/>
                </a:solidFill>
              </a:rPr>
              <a:t>Kontextmerkmale</a:t>
            </a:r>
            <a:r>
              <a:rPr lang="de-DE" dirty="0"/>
              <a:t> kommen zum Tragen:</a:t>
            </a:r>
          </a:p>
          <a:p>
            <a:pPr lvl="1"/>
            <a:r>
              <a:rPr lang="de-DE" dirty="0"/>
              <a:t>die </a:t>
            </a:r>
            <a:r>
              <a:rPr lang="de-DE" dirty="0">
                <a:solidFill>
                  <a:srgbClr val="C00000"/>
                </a:solidFill>
              </a:rPr>
              <a:t>Örtlichkeit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(z.B.: im Büro, in der Produktion, außerhalb des Unternehmens)</a:t>
            </a:r>
          </a:p>
          <a:p>
            <a:pPr lvl="1"/>
            <a:r>
              <a:rPr lang="de-DE" dirty="0"/>
              <a:t>die verfügbare </a:t>
            </a:r>
            <a:r>
              <a:rPr lang="de-DE" dirty="0">
                <a:solidFill>
                  <a:srgbClr val="C00000"/>
                </a:solidFill>
              </a:rPr>
              <a:t>IT-Infrastruktur </a:t>
            </a:r>
            <a:br>
              <a:rPr lang="de-DE" dirty="0"/>
            </a:br>
            <a:r>
              <a:rPr lang="de-DE" dirty="0"/>
              <a:t>(z.B.: Hardware, Betriebssysteme, Bildschirmgröße und -auflösung)</a:t>
            </a:r>
          </a:p>
          <a:p>
            <a:pPr lvl="1"/>
            <a:r>
              <a:rPr lang="de-DE" dirty="0"/>
              <a:t>die zu erfüllenden </a:t>
            </a:r>
            <a:r>
              <a:rPr lang="de-DE" dirty="0">
                <a:solidFill>
                  <a:srgbClr val="C00000"/>
                </a:solidFill>
              </a:rPr>
              <a:t>Arbeitsaufgaben </a:t>
            </a:r>
            <a:br>
              <a:rPr lang="de-DE" dirty="0"/>
            </a:br>
            <a:r>
              <a:rPr lang="de-DE" dirty="0"/>
              <a:t>(u. a. Ausführungs-, Führungs- und Entwicklungsaufgaben)</a:t>
            </a:r>
          </a:p>
          <a:p>
            <a:pPr lvl="1"/>
            <a:r>
              <a:rPr lang="de-DE" dirty="0"/>
              <a:t>der </a:t>
            </a:r>
            <a:r>
              <a:rPr lang="de-DE" dirty="0">
                <a:solidFill>
                  <a:srgbClr val="C00000"/>
                </a:solidFill>
              </a:rPr>
              <a:t>situative Kontext </a:t>
            </a:r>
            <a:r>
              <a:rPr lang="de-DE" dirty="0"/>
              <a:t>des Menschen</a:t>
            </a:r>
          </a:p>
          <a:p>
            <a:pPr lvl="2"/>
            <a:r>
              <a:rPr lang="de-DE" sz="1900" dirty="0"/>
              <a:t>Kognitive Zustände </a:t>
            </a:r>
          </a:p>
          <a:p>
            <a:pPr lvl="2"/>
            <a:r>
              <a:rPr lang="de-DE" sz="1900" dirty="0"/>
              <a:t>Affektive Zustände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F56F13-3C76-8148-98D9-A69F9D02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14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2045886-B808-C748-BF4F-4958F8F25F10}"/>
              </a:ext>
            </a:extLst>
          </p:cNvPr>
          <p:cNvSpPr/>
          <p:nvPr/>
        </p:nvSpPr>
        <p:spPr>
          <a:xfrm>
            <a:off x="1378800" y="1557586"/>
            <a:ext cx="9432000" cy="7920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Der sogenannte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Nutzungskontext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stellt einen alternativen Ansatz zur Typisierung dar</a:t>
            </a:r>
          </a:p>
        </p:txBody>
      </p:sp>
    </p:spTree>
    <p:extLst>
      <p:ext uri="{BB962C8B-B14F-4D97-AF65-F5344CB8AC3E}">
        <p14:creationId xmlns:p14="http://schemas.microsoft.com/office/powerpoint/2010/main" val="377804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B660-7578-B048-BE16-B5776CA4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B6E437-69C4-6D44-93C0-7E784D8B0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093" y="3213770"/>
            <a:ext cx="9432000" cy="2924502"/>
          </a:xfrm>
        </p:spPr>
        <p:txBody>
          <a:bodyPr/>
          <a:lstStyle/>
          <a:p>
            <a:r>
              <a:rPr lang="de-DE" dirty="0"/>
              <a:t>Bezeichnung für Menschen, die ihre Aufgaben in IS erfüllen, die an unterschiedlichen Orten zur Verfügung stehen </a:t>
            </a:r>
          </a:p>
          <a:p>
            <a:pPr lvl="1"/>
            <a:r>
              <a:rPr lang="de-DE" dirty="0"/>
              <a:t>Bankmitarbeitende, die in mehreren Filialen arbeiten </a:t>
            </a:r>
          </a:p>
          <a:p>
            <a:pPr lvl="1"/>
            <a:r>
              <a:rPr lang="de-DE" dirty="0"/>
              <a:t>Produktionsmitarbeitende, die in verschiedenen Abschnitten des Produktionssystems arbeiten</a:t>
            </a:r>
          </a:p>
          <a:p>
            <a:r>
              <a:rPr lang="de-DE" dirty="0"/>
              <a:t>Davon zu unterscheiden sind Nutzer, die ihre Aufgaben mobil erfüllen</a:t>
            </a:r>
          </a:p>
          <a:p>
            <a:pPr lvl="1"/>
            <a:r>
              <a:rPr lang="de-DE" dirty="0"/>
              <a:t>Verfügen über eigene mobile Infrastruktur, die mit ihnen auf Reisen geht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D05AAC-B602-474D-9A5A-2A4C676A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4F18FF5-C223-9948-894B-C6FF795553EB}"/>
              </a:ext>
            </a:extLst>
          </p:cNvPr>
          <p:cNvSpPr/>
          <p:nvPr/>
        </p:nvSpPr>
        <p:spPr>
          <a:xfrm>
            <a:off x="1384375" y="1557586"/>
            <a:ext cx="9432000" cy="15121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Bezüglich der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Örtlichkeit und IT-Infrastruktur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sind die technischen Möglichkeiten in den letzten Jahren gestiegen, so dass vereinzelt schon die Begriffe </a:t>
            </a:r>
            <a:r>
              <a:rPr lang="de-DE" sz="2400" b="1" dirty="0">
                <a:cs typeface="Times New Roman" panose="02020603050405020304" pitchFamily="18" charset="0"/>
              </a:rPr>
              <a:t>nomadisierende Nutzerinnen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oder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streunende Nutzerinnen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anzutreffen sind</a:t>
            </a:r>
          </a:p>
        </p:txBody>
      </p:sp>
    </p:spTree>
    <p:extLst>
      <p:ext uri="{BB962C8B-B14F-4D97-AF65-F5344CB8AC3E}">
        <p14:creationId xmlns:p14="http://schemas.microsoft.com/office/powerpoint/2010/main" val="13686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329D2-F6B6-4F46-A97F-30DF89A8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BCE0BC-ECA9-7946-A403-1E734EA4B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548106"/>
            <a:ext cx="9432000" cy="2451193"/>
          </a:xfrm>
        </p:spPr>
        <p:txBody>
          <a:bodyPr/>
          <a:lstStyle/>
          <a:p>
            <a:r>
              <a:rPr lang="de-DE" dirty="0"/>
              <a:t>Ausführungsaufgaben</a:t>
            </a:r>
          </a:p>
          <a:p>
            <a:pPr lvl="1"/>
            <a:r>
              <a:rPr lang="de-DE" dirty="0"/>
              <a:t>In der Regel </a:t>
            </a:r>
            <a:r>
              <a:rPr lang="de-DE" dirty="0">
                <a:solidFill>
                  <a:srgbClr val="C00000"/>
                </a:solidFill>
              </a:rPr>
              <a:t>strukturiert </a:t>
            </a:r>
          </a:p>
          <a:p>
            <a:r>
              <a:rPr lang="de-DE" dirty="0"/>
              <a:t>Führungs- oder Entwicklungsaufgaben </a:t>
            </a:r>
          </a:p>
          <a:p>
            <a:pPr lvl="1"/>
            <a:r>
              <a:rPr lang="de-DE" dirty="0"/>
              <a:t>Oftmals </a:t>
            </a:r>
            <a:r>
              <a:rPr lang="de-DE" dirty="0">
                <a:solidFill>
                  <a:srgbClr val="C00000"/>
                </a:solidFill>
              </a:rPr>
              <a:t>semi- bzw. unstrukturiert </a:t>
            </a:r>
            <a:r>
              <a:rPr lang="de-DE" dirty="0"/>
              <a:t>und </a:t>
            </a:r>
            <a:r>
              <a:rPr lang="de-DE" dirty="0">
                <a:solidFill>
                  <a:srgbClr val="C00000"/>
                </a:solidFill>
              </a:rPr>
              <a:t>veränderlich</a:t>
            </a:r>
          </a:p>
          <a:p>
            <a:r>
              <a:rPr lang="de-DE" dirty="0"/>
              <a:t>Führungskräfte oder Entwicklungsingenieurinnen haben daher einen anderen </a:t>
            </a:r>
            <a:r>
              <a:rPr lang="de-DE" dirty="0">
                <a:solidFill>
                  <a:srgbClr val="C00000"/>
                </a:solidFill>
              </a:rPr>
              <a:t>Unterstützungsbedarf</a:t>
            </a:r>
            <a:r>
              <a:rPr lang="de-DE" dirty="0"/>
              <a:t> als Sachbearbeiterinnen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FA0333-ADFE-E249-80AF-E6B7D4A2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5BFBC2A-0485-D14A-A46A-4A33BC153A84}"/>
              </a:ext>
            </a:extLst>
          </p:cNvPr>
          <p:cNvSpPr/>
          <p:nvPr/>
        </p:nvSpPr>
        <p:spPr>
          <a:xfrm>
            <a:off x="1384375" y="1557587"/>
            <a:ext cx="10041804" cy="792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Arbeitsaufgaben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können Ausführungs-, Führungs- oder Entwicklungsaufgaben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darstellen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BB158E7B-1651-734D-BED6-F256BA19D9B2}"/>
              </a:ext>
            </a:extLst>
          </p:cNvPr>
          <p:cNvSpPr/>
          <p:nvPr/>
        </p:nvSpPr>
        <p:spPr>
          <a:xfrm>
            <a:off x="1384375" y="5053714"/>
            <a:ext cx="9969796" cy="111238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Beide Nutzergruppen werden aufgrund ihres umfassenden Informations- bzw. Wissensbedarfs auch als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Informations- oder Wissensarbeiterinnen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bezeichnet</a:t>
            </a:r>
          </a:p>
        </p:txBody>
      </p:sp>
    </p:spTree>
    <p:extLst>
      <p:ext uri="{BB962C8B-B14F-4D97-AF65-F5344CB8AC3E}">
        <p14:creationId xmlns:p14="http://schemas.microsoft.com/office/powerpoint/2010/main" val="3764854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9F2F38-7D12-7548-8B50-6227F26A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C336AB-2AAF-2044-AE77-63519ED6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781722"/>
            <a:ext cx="9432000" cy="3690000"/>
          </a:xfrm>
        </p:spPr>
        <p:txBody>
          <a:bodyPr/>
          <a:lstStyle/>
          <a:p>
            <a:r>
              <a:rPr lang="de-DE" dirty="0"/>
              <a:t>Eigenschaften und Zustände von Nutzerinnen lassen sich in Echtzeit erfassen</a:t>
            </a:r>
          </a:p>
          <a:p>
            <a:r>
              <a:rPr lang="de-DE" dirty="0"/>
              <a:t>Die daraus resultierenden Modelle finden dann Eingang bei der Gestaltung der Nutzungsoberfläche</a:t>
            </a:r>
          </a:p>
          <a:p>
            <a:r>
              <a:rPr lang="de-DE" dirty="0">
                <a:solidFill>
                  <a:srgbClr val="C00000"/>
                </a:solidFill>
              </a:rPr>
              <a:t>Kognitive Modelle </a:t>
            </a:r>
            <a:r>
              <a:rPr lang="de-DE" dirty="0"/>
              <a:t>erfassen jene Merkmale, die auf die </a:t>
            </a:r>
            <a:r>
              <a:rPr lang="de-DE" dirty="0">
                <a:solidFill>
                  <a:srgbClr val="C00000"/>
                </a:solidFill>
              </a:rPr>
              <a:t>Kognition</a:t>
            </a:r>
            <a:r>
              <a:rPr lang="de-DE" dirty="0"/>
              <a:t> zurückgeführt werden können</a:t>
            </a:r>
          </a:p>
          <a:p>
            <a:pPr lvl="1"/>
            <a:r>
              <a:rPr lang="de-DE" dirty="0"/>
              <a:t>im weitesten Sinne menschlicher Verstand</a:t>
            </a:r>
          </a:p>
          <a:p>
            <a:r>
              <a:rPr lang="de-DE" dirty="0">
                <a:solidFill>
                  <a:srgbClr val="C00000"/>
                </a:solidFill>
              </a:rPr>
              <a:t>Affektive Modelle </a:t>
            </a:r>
            <a:r>
              <a:rPr lang="de-DE" dirty="0"/>
              <a:t>erfassen die </a:t>
            </a:r>
            <a:r>
              <a:rPr lang="de-DE" dirty="0">
                <a:solidFill>
                  <a:srgbClr val="C00000"/>
                </a:solidFill>
              </a:rPr>
              <a:t>Emotionen</a:t>
            </a:r>
            <a:r>
              <a:rPr lang="de-DE" dirty="0"/>
              <a:t> von Menschen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6097B3-5179-5548-A950-4B7B6ED5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17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66C1C68-F873-7C4E-A3B0-475B40FD702D}"/>
              </a:ext>
            </a:extLst>
          </p:cNvPr>
          <p:cNvSpPr/>
          <p:nvPr/>
        </p:nvSpPr>
        <p:spPr>
          <a:xfrm>
            <a:off x="1384375" y="1413570"/>
            <a:ext cx="9432000" cy="11521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Kontextbasierte Systeme versuchen, die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individuellen Eigenschaften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sowie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kognitive und affektive Zustände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von Nutzerinnen wie Erfahrung, Lernfähigkeit, Gemütszustand oder Müdigkeit zu berücksichtigen</a:t>
            </a:r>
          </a:p>
        </p:txBody>
      </p:sp>
    </p:spTree>
    <p:extLst>
      <p:ext uri="{BB962C8B-B14F-4D97-AF65-F5344CB8AC3E}">
        <p14:creationId xmlns:p14="http://schemas.microsoft.com/office/powerpoint/2010/main" val="284909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09755-BA56-C242-A77D-5058C963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2A46E1-E573-A449-9244-C4F1BD63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83ABA6C-3E59-024A-910F-D592617B9A61}"/>
              </a:ext>
            </a:extLst>
          </p:cNvPr>
          <p:cNvSpPr/>
          <p:nvPr/>
        </p:nvSpPr>
        <p:spPr>
          <a:xfrm>
            <a:off x="1378800" y="1845618"/>
            <a:ext cx="9432000" cy="30243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Werden Informationssysteme anhand betrieblicher Aufgabeneigenschaften typisiert, lassen sich – analog zu existierenden Typisierungen, die in der Betriebswirtschaftslehre verwendet werden – die Merkmale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Aufgabenphase,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Aufgabentyp 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Aufgabenreichweite unterscheiden</a:t>
            </a:r>
          </a:p>
        </p:txBody>
      </p:sp>
    </p:spTree>
    <p:extLst>
      <p:ext uri="{BB962C8B-B14F-4D97-AF65-F5344CB8AC3E}">
        <p14:creationId xmlns:p14="http://schemas.microsoft.com/office/powerpoint/2010/main" val="154444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09755-BA56-C242-A77D-5058C963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Aufgabe</a:t>
            </a:r>
          </a:p>
        </p:txBody>
      </p:sp>
      <p:pic>
        <p:nvPicPr>
          <p:cNvPr id="6" name="Inhaltsplatzhalter 5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1E86197C-95E7-D642-9D44-BDA692291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07" y="1319627"/>
            <a:ext cx="8640960" cy="4994774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2A46E1-E573-A449-9244-C4F1BD63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72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5F625-F53C-43E2-44C4-025F9068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Lernziele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0ADEDE-F0FB-6A7C-639C-CB65DA51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01602"/>
            <a:ext cx="9543323" cy="4032448"/>
          </a:xfrm>
        </p:spPr>
        <p:txBody>
          <a:bodyPr/>
          <a:lstStyle/>
          <a:p>
            <a:r>
              <a:rPr lang="de-DE" sz="2000" dirty="0"/>
              <a:t>Sie lernen, Informationssysteme nach ihren Strukturelementen Mensch, Aufgabe und Technik differenziert zu betrachten</a:t>
            </a:r>
          </a:p>
          <a:p>
            <a:r>
              <a:rPr lang="de-DE" sz="2000" dirty="0"/>
              <a:t>Sie erkennen die Potenziale und Herausforderungen einer Typisierung von Informationssystemen nach Nutzerinnen bzw. Nutzertypen</a:t>
            </a:r>
          </a:p>
          <a:p>
            <a:r>
              <a:rPr lang="de-DE" sz="2000" dirty="0"/>
              <a:t>Sie können das Zusammenspiel von Aufgabenphase, Aufgabentyp und Aufgabenreichweite beschreiben und daraus entsprechende aufgabenzentrierte Typisierungen ableiten</a:t>
            </a:r>
          </a:p>
          <a:p>
            <a:r>
              <a:rPr lang="de-DE" sz="2000" dirty="0"/>
              <a:t>Sie können Beispiele für funktionsbezogene/funktionsübergreifende, interorganisationale und sektorenspezifische Informationssysteme geben</a:t>
            </a:r>
          </a:p>
          <a:p>
            <a:r>
              <a:rPr lang="de-DE" sz="2000" dirty="0"/>
              <a:t>Sie kennen zentrale Begriffe und deren Zusammenspiel im Typisierungsmerkmal Technik</a:t>
            </a:r>
          </a:p>
          <a:p>
            <a:r>
              <a:rPr lang="de-DE" sz="2000" dirty="0"/>
              <a:t>Sie lernen eine Typisierung von Informationssystemen kennen,  welche sich an den Phasen des Informationsverhaltens seiner Benutzerinnen orientiert.</a:t>
            </a:r>
            <a:endParaRPr lang="en-US" sz="20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0A4F9-B0FF-1733-51F7-C8E6AC19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5192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52B1D-0C8B-6C40-A3AB-CB5F0876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F0F25A-5647-B344-A89A-64FD55395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476098"/>
            <a:ext cx="9432000" cy="3391902"/>
          </a:xfrm>
        </p:spPr>
        <p:txBody>
          <a:bodyPr/>
          <a:lstStyle/>
          <a:p>
            <a:r>
              <a:rPr lang="de-DE" dirty="0"/>
              <a:t>Ihre Ableitung erfolgt auf Basis eines allgemeinen Phasenmodells des Entwicklungsprozesses</a:t>
            </a:r>
          </a:p>
          <a:p>
            <a:r>
              <a:rPr lang="de-DE" dirty="0"/>
              <a:t>Beispiele:</a:t>
            </a:r>
          </a:p>
          <a:p>
            <a:pPr lvl="1"/>
            <a:r>
              <a:rPr lang="de-DE" dirty="0"/>
              <a:t>IS zur Erhebung, Validierung und Priorisierung von Anforderungen </a:t>
            </a:r>
          </a:p>
          <a:p>
            <a:pPr lvl="1"/>
            <a:r>
              <a:rPr lang="de-DE" dirty="0"/>
              <a:t>IS zur Modellierung der Systemobjekte </a:t>
            </a:r>
          </a:p>
          <a:p>
            <a:pPr lvl="1"/>
            <a:r>
              <a:rPr lang="de-DE" dirty="0"/>
              <a:t>IS zur Fehlererkennung und -verfolgung</a:t>
            </a:r>
          </a:p>
          <a:p>
            <a:pPr lvl="1"/>
            <a:r>
              <a:rPr lang="de-DE" dirty="0"/>
              <a:t>IS zur Generierung von Testdaten zwecks automatisierten Testens</a:t>
            </a:r>
          </a:p>
          <a:p>
            <a:r>
              <a:rPr lang="de-DE" dirty="0"/>
              <a:t>Entwicklungsaufgaben sind stets Ausführungsaufgaben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246BDB-D0A6-FE4E-92E6-2173070E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20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C8C266E-CEAD-F141-92D7-ABF35F2E5B80}"/>
              </a:ext>
            </a:extLst>
          </p:cNvPr>
          <p:cNvSpPr/>
          <p:nvPr/>
        </p:nvSpPr>
        <p:spPr>
          <a:xfrm>
            <a:off x="1384375" y="1413570"/>
            <a:ext cx="9432000" cy="8931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Im Rahmen der Entwicklungsaufgabe können einzelne Aufgaben der Systementwicklung als Gliederungsmerkmal verwendet werden</a:t>
            </a:r>
          </a:p>
        </p:txBody>
      </p:sp>
    </p:spTree>
    <p:extLst>
      <p:ext uri="{BB962C8B-B14F-4D97-AF65-F5344CB8AC3E}">
        <p14:creationId xmlns:p14="http://schemas.microsoft.com/office/powerpoint/2010/main" val="2877347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6FE6B-333E-FC49-B900-A8B15AF9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6CE14D-7F0F-1A4F-AE86-45A7AE96A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33650"/>
            <a:ext cx="9432000" cy="819746"/>
          </a:xfrm>
        </p:spPr>
        <p:txBody>
          <a:bodyPr/>
          <a:lstStyle/>
          <a:p>
            <a:r>
              <a:rPr lang="de-DE" dirty="0"/>
              <a:t>Im Rahmen der Nutzungsaufgabe steht der Systemeinsatz im Vordergrund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304445-D253-5148-AC3D-F3915FF5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21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9598DCE-1A60-1545-90C9-C2BD9DC4DAF8}"/>
              </a:ext>
            </a:extLst>
          </p:cNvPr>
          <p:cNvSpPr/>
          <p:nvPr/>
        </p:nvSpPr>
        <p:spPr>
          <a:xfrm>
            <a:off x="1384375" y="2968721"/>
            <a:ext cx="9432000" cy="11811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Die Nutzungsaufgaben konkretisieren sogenannte Ausführungs- und Führungsaufgaben, die als unterschiedliche Aufgabentypen aufgefasst werden können</a:t>
            </a:r>
          </a:p>
        </p:txBody>
      </p:sp>
    </p:spTree>
    <p:extLst>
      <p:ext uri="{BB962C8B-B14F-4D97-AF65-F5344CB8AC3E}">
        <p14:creationId xmlns:p14="http://schemas.microsoft.com/office/powerpoint/2010/main" val="167622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CAF4E-242C-8345-833B-9E75E1D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603137"/>
          </a:xfrm>
        </p:spPr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174E7A-2FFC-144A-8C9F-0364AF352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476098"/>
            <a:ext cx="9432000" cy="3690000"/>
          </a:xfrm>
        </p:spPr>
        <p:txBody>
          <a:bodyPr/>
          <a:lstStyle/>
          <a:p>
            <a:r>
              <a:rPr lang="de-DE" dirty="0"/>
              <a:t>Bezeichnung als </a:t>
            </a:r>
          </a:p>
          <a:p>
            <a:pPr lvl="1"/>
            <a:r>
              <a:rPr lang="de-DE" dirty="0"/>
              <a:t>Administrationssysteme</a:t>
            </a:r>
          </a:p>
          <a:p>
            <a:pPr lvl="2"/>
            <a:r>
              <a:rPr lang="de-DE" dirty="0"/>
              <a:t>Manuelle und zeitintensive Aufgaben werden mithilfe von IS erfüllt</a:t>
            </a:r>
          </a:p>
          <a:p>
            <a:pPr lvl="1"/>
            <a:r>
              <a:rPr lang="de-DE" dirty="0"/>
              <a:t>Dispositionssysteme</a:t>
            </a:r>
          </a:p>
          <a:p>
            <a:pPr lvl="2"/>
            <a:r>
              <a:rPr lang="de-DE" dirty="0"/>
              <a:t>Treffen von operativen Dispositionsentscheidungen</a:t>
            </a:r>
          </a:p>
          <a:p>
            <a:pPr lvl="2"/>
            <a:r>
              <a:rPr lang="de-DE" dirty="0"/>
              <a:t>Auslösen nachfolgender Geschäftsprozesse</a:t>
            </a:r>
          </a:p>
          <a:p>
            <a:r>
              <a:rPr lang="de-DE" dirty="0"/>
              <a:t>Administrations- und Dispositionssysteme treten in folgenden Funktionsbereichen auf</a:t>
            </a:r>
          </a:p>
          <a:p>
            <a:pPr lvl="1"/>
            <a:r>
              <a:rPr lang="de-DE" dirty="0"/>
              <a:t>Forschung und Entwicklung (</a:t>
            </a:r>
            <a:r>
              <a:rPr lang="de-DE" dirty="0" err="1"/>
              <a:t>FuE</a:t>
            </a:r>
            <a:r>
              <a:rPr lang="de-DE" dirty="0"/>
              <a:t>), Beschaffung, Produktion, Marketing und Vertrieb, Logistik, Personalwesen sowie Finanz- und Rechnungswesen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BE8C9C-F2F7-8E42-96F0-4A0A51FC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22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E6CD36B-091C-8942-8356-9C596BCA6962}"/>
              </a:ext>
            </a:extLst>
          </p:cNvPr>
          <p:cNvSpPr/>
          <p:nvPr/>
        </p:nvSpPr>
        <p:spPr>
          <a:xfrm>
            <a:off x="1384375" y="1269554"/>
            <a:ext cx="9432000" cy="11521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Bei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Ausführungsaufgaben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werden Informationssysteme nach den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administrativen und dispositiven Aufgaben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den betrieblichen Funktionsbereichen unterschieden</a:t>
            </a:r>
          </a:p>
        </p:txBody>
      </p:sp>
    </p:spTree>
    <p:extLst>
      <p:ext uri="{BB962C8B-B14F-4D97-AF65-F5344CB8AC3E}">
        <p14:creationId xmlns:p14="http://schemas.microsoft.com/office/powerpoint/2010/main" val="3081668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3F4AE-BF38-0B4F-A808-B32F1EC8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585545"/>
          </a:xfrm>
        </p:spPr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A7E3C3-67F0-FA44-A132-7B98AF39F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277666"/>
            <a:ext cx="9432000" cy="3690000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Aperiodische Aktivitäten </a:t>
            </a:r>
            <a:r>
              <a:rPr lang="de-DE" dirty="0"/>
              <a:t>von taktischer und strategischer Bedeutung sind Gegenstand von </a:t>
            </a:r>
            <a:r>
              <a:rPr lang="de-DE" dirty="0">
                <a:solidFill>
                  <a:srgbClr val="C00000"/>
                </a:solidFill>
              </a:rPr>
              <a:t>Planungssystemen</a:t>
            </a:r>
          </a:p>
          <a:p>
            <a:pPr lvl="1"/>
            <a:r>
              <a:rPr lang="de-DE" dirty="0"/>
              <a:t>vorausschauende Systeme, die helfen Unsicherheit zur Bewältigung von Zukunftsaufgaben zu reduzieren</a:t>
            </a:r>
          </a:p>
          <a:p>
            <a:pPr lvl="1"/>
            <a:r>
              <a:rPr lang="de-DE" dirty="0"/>
              <a:t>Beispiele: Budgetplanung, </a:t>
            </a:r>
            <a:r>
              <a:rPr lang="de-DE" dirty="0" err="1"/>
              <a:t>Topologieplanung</a:t>
            </a:r>
            <a:r>
              <a:rPr lang="de-DE" dirty="0"/>
              <a:t> von Zuliefernetzwerken</a:t>
            </a:r>
          </a:p>
          <a:p>
            <a:r>
              <a:rPr lang="de-DE" dirty="0">
                <a:solidFill>
                  <a:srgbClr val="C00000"/>
                </a:solidFill>
              </a:rPr>
              <a:t>Kontrollaufgaben</a:t>
            </a:r>
            <a:r>
              <a:rPr lang="de-DE" dirty="0"/>
              <a:t> sind </a:t>
            </a:r>
            <a:r>
              <a:rPr lang="de-DE" dirty="0">
                <a:solidFill>
                  <a:srgbClr val="C00000"/>
                </a:solidFill>
              </a:rPr>
              <a:t>rückschauend</a:t>
            </a:r>
            <a:r>
              <a:rPr lang="de-DE" dirty="0"/>
              <a:t> und helfen, </a:t>
            </a:r>
            <a:r>
              <a:rPr lang="de-DE" dirty="0">
                <a:solidFill>
                  <a:srgbClr val="C00000"/>
                </a:solidFill>
              </a:rPr>
              <a:t>Planabweichungen</a:t>
            </a:r>
            <a:r>
              <a:rPr lang="de-DE" dirty="0"/>
              <a:t> zu erkennen und </a:t>
            </a:r>
            <a:r>
              <a:rPr lang="de-DE" dirty="0">
                <a:solidFill>
                  <a:srgbClr val="C00000"/>
                </a:solidFill>
              </a:rPr>
              <a:t>Gegenmaßnahmen</a:t>
            </a:r>
            <a:r>
              <a:rPr lang="de-DE" dirty="0"/>
              <a:t> zu identifizieren</a:t>
            </a:r>
          </a:p>
          <a:p>
            <a:pPr lvl="1"/>
            <a:r>
              <a:rPr lang="de-DE" dirty="0"/>
              <a:t>Beispiele: Projektfortschrittskontrolle, Budgetkontrolle</a:t>
            </a:r>
          </a:p>
          <a:p>
            <a:pPr lvl="1"/>
            <a:r>
              <a:rPr lang="de-DE" dirty="0"/>
              <a:t>schwieriger </a:t>
            </a:r>
            <a:r>
              <a:rPr lang="de-DE" dirty="0" err="1"/>
              <a:t>strukturierbar</a:t>
            </a:r>
            <a:r>
              <a:rPr lang="de-DE" dirty="0"/>
              <a:t> und automatisierbar</a:t>
            </a:r>
          </a:p>
          <a:p>
            <a:pPr lvl="1"/>
            <a:r>
              <a:rPr lang="de-DE" dirty="0"/>
              <a:t>„Business </a:t>
            </a:r>
            <a:r>
              <a:rPr lang="de-DE" dirty="0" err="1"/>
              <a:t>Intelligence</a:t>
            </a:r>
            <a:r>
              <a:rPr lang="de-DE" dirty="0"/>
              <a:t>“ und „Business Analytics“ als Begriffe für IS, die Planungs- und Kontrollaufgaben unterstützen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3AC617-D38D-5E4E-BBDB-7F4B4A8B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23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55ECCA2-D8B8-AF45-AD4F-9BA97028CCE0}"/>
              </a:ext>
            </a:extLst>
          </p:cNvPr>
          <p:cNvSpPr/>
          <p:nvPr/>
        </p:nvSpPr>
        <p:spPr>
          <a:xfrm>
            <a:off x="1384375" y="1269554"/>
            <a:ext cx="9432000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Hinsichtlich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Führungsaufgaben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(auch als Managementaufgaben bezeichnet) sind insbesondere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Planungs- und Kontrollsysteme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zu nennen</a:t>
            </a:r>
          </a:p>
        </p:txBody>
      </p:sp>
    </p:spTree>
    <p:extLst>
      <p:ext uri="{BB962C8B-B14F-4D97-AF65-F5344CB8AC3E}">
        <p14:creationId xmlns:p14="http://schemas.microsoft.com/office/powerpoint/2010/main" val="3266029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394E2-3144-B24E-BFA5-E4B50409F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585545"/>
          </a:xfrm>
        </p:spPr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35F649-A893-1E4A-959E-0CD730563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963762"/>
          </a:xfrm>
        </p:spPr>
        <p:txBody>
          <a:bodyPr/>
          <a:lstStyle/>
          <a:p>
            <a:r>
              <a:rPr lang="de-DE" dirty="0"/>
              <a:t>Zu den genannten Systemtypen lassen sich unterschiedliche Aufgabenreichweiten anführen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358102-8A65-C84A-AC83-A16DF87F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D274673-3FC6-3043-8B35-227281D266F0}"/>
              </a:ext>
            </a:extLst>
          </p:cNvPr>
          <p:cNvSpPr/>
          <p:nvPr/>
        </p:nvSpPr>
        <p:spPr>
          <a:xfrm>
            <a:off x="2818960" y="3219582"/>
            <a:ext cx="3206619" cy="15121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Personelle </a:t>
            </a:r>
            <a:b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Reichweite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3CFADD7B-4C53-1044-8187-5A683813F320}"/>
              </a:ext>
            </a:extLst>
          </p:cNvPr>
          <p:cNvSpPr/>
          <p:nvPr/>
        </p:nvSpPr>
        <p:spPr>
          <a:xfrm>
            <a:off x="6313611" y="3212244"/>
            <a:ext cx="3206619" cy="15121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Funktionale Reichweite</a:t>
            </a:r>
          </a:p>
        </p:txBody>
      </p:sp>
    </p:spTree>
    <p:extLst>
      <p:ext uri="{BB962C8B-B14F-4D97-AF65-F5344CB8AC3E}">
        <p14:creationId xmlns:p14="http://schemas.microsoft.com/office/powerpoint/2010/main" val="605349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465A0-96C9-2C42-B2AB-2456D731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F56A78-A035-734D-B215-881D8A8E8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114104"/>
            <a:ext cx="9432000" cy="1611834"/>
          </a:xfrm>
        </p:spPr>
        <p:txBody>
          <a:bodyPr/>
          <a:lstStyle/>
          <a:p>
            <a:r>
              <a:rPr lang="de-DE" dirty="0"/>
              <a:t>Typische Systeme zur Unterstützung von </a:t>
            </a:r>
            <a:r>
              <a:rPr lang="de-DE" dirty="0">
                <a:solidFill>
                  <a:srgbClr val="C00000"/>
                </a:solidFill>
              </a:rPr>
              <a:t>Individualaufgaben</a:t>
            </a:r>
            <a:r>
              <a:rPr lang="de-DE" dirty="0"/>
              <a:t> sind beispielsweise </a:t>
            </a:r>
            <a:r>
              <a:rPr lang="de-DE" dirty="0">
                <a:solidFill>
                  <a:srgbClr val="C00000"/>
                </a:solidFill>
              </a:rPr>
              <a:t>Textverarbeitungssysteme</a:t>
            </a:r>
          </a:p>
          <a:p>
            <a:r>
              <a:rPr lang="de-DE" dirty="0"/>
              <a:t>Ein Beispiel für ein System zur Unterstützung von </a:t>
            </a:r>
            <a:r>
              <a:rPr lang="de-DE" dirty="0">
                <a:solidFill>
                  <a:srgbClr val="C00000"/>
                </a:solidFill>
              </a:rPr>
              <a:t>Gruppenaufgaben</a:t>
            </a:r>
            <a:r>
              <a:rPr lang="de-DE" dirty="0"/>
              <a:t> sind </a:t>
            </a:r>
            <a:r>
              <a:rPr lang="de-DE" dirty="0">
                <a:solidFill>
                  <a:srgbClr val="C00000"/>
                </a:solidFill>
              </a:rPr>
              <a:t>Kollaborationssysteme</a:t>
            </a:r>
            <a:r>
              <a:rPr lang="de-DE" dirty="0"/>
              <a:t> für die verteilte Zusammenarbeit in Gruppen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783FF5-23F8-4642-B1D8-2BE6C13C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A164EF6-F438-E84A-86CE-E47B3E7EB64A}"/>
              </a:ext>
            </a:extLst>
          </p:cNvPr>
          <p:cNvSpPr/>
          <p:nvPr/>
        </p:nvSpPr>
        <p:spPr>
          <a:xfrm>
            <a:off x="1384375" y="1989634"/>
            <a:ext cx="9432000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Bezug auf die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personelle Reichweite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können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Individualaufgaben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Gruppenaufgaben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unterschieden werden</a:t>
            </a:r>
          </a:p>
        </p:txBody>
      </p:sp>
    </p:spTree>
    <p:extLst>
      <p:ext uri="{BB962C8B-B14F-4D97-AF65-F5344CB8AC3E}">
        <p14:creationId xmlns:p14="http://schemas.microsoft.com/office/powerpoint/2010/main" val="2732741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83417-0B1D-2645-B491-401778AE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729561"/>
          </a:xfrm>
        </p:spPr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02A116-E706-974E-956A-2BA90148D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692122"/>
            <a:ext cx="9432000" cy="3690000"/>
          </a:xfrm>
        </p:spPr>
        <p:txBody>
          <a:bodyPr/>
          <a:lstStyle/>
          <a:p>
            <a:r>
              <a:rPr lang="de-DE" dirty="0"/>
              <a:t>Eine </a:t>
            </a:r>
            <a:r>
              <a:rPr lang="de-DE" dirty="0">
                <a:solidFill>
                  <a:srgbClr val="C00000"/>
                </a:solidFill>
              </a:rPr>
              <a:t>Funktion</a:t>
            </a:r>
            <a:r>
              <a:rPr lang="de-DE" dirty="0"/>
              <a:t> ist eine </a:t>
            </a:r>
            <a:r>
              <a:rPr lang="de-DE" dirty="0">
                <a:solidFill>
                  <a:srgbClr val="C00000"/>
                </a:solidFill>
              </a:rPr>
              <a:t>aufgabenbezogene Verrichtung </a:t>
            </a:r>
            <a:r>
              <a:rPr lang="de-DE" dirty="0"/>
              <a:t>oder </a:t>
            </a:r>
            <a:r>
              <a:rPr lang="de-DE" dirty="0">
                <a:solidFill>
                  <a:srgbClr val="C00000"/>
                </a:solidFill>
              </a:rPr>
              <a:t>Tätigkeit einer Aufgabenträgerin </a:t>
            </a:r>
          </a:p>
          <a:p>
            <a:r>
              <a:rPr lang="de-DE" dirty="0"/>
              <a:t>Eine </a:t>
            </a:r>
            <a:r>
              <a:rPr lang="de-DE" dirty="0">
                <a:solidFill>
                  <a:srgbClr val="C00000"/>
                </a:solidFill>
              </a:rPr>
              <a:t>Aufgabenträgerin</a:t>
            </a:r>
            <a:r>
              <a:rPr lang="de-DE" dirty="0"/>
              <a:t> ist Funktionsträgerin, wenn sie die aus den Aufgaben resultierte Funktion ausübt</a:t>
            </a:r>
          </a:p>
          <a:p>
            <a:r>
              <a:rPr lang="de-DE" dirty="0">
                <a:solidFill>
                  <a:srgbClr val="C00000"/>
                </a:solidFill>
              </a:rPr>
              <a:t>Funktionsträgerin</a:t>
            </a:r>
            <a:r>
              <a:rPr lang="de-DE" dirty="0"/>
              <a:t> können </a:t>
            </a:r>
            <a:r>
              <a:rPr lang="de-DE" dirty="0">
                <a:solidFill>
                  <a:srgbClr val="C00000"/>
                </a:solidFill>
              </a:rPr>
              <a:t>Individuen</a:t>
            </a:r>
            <a:r>
              <a:rPr lang="de-DE" dirty="0"/>
              <a:t> oder eine </a:t>
            </a:r>
            <a:r>
              <a:rPr lang="de-DE" dirty="0">
                <a:solidFill>
                  <a:srgbClr val="C00000"/>
                </a:solidFill>
              </a:rPr>
              <a:t>Gruppe</a:t>
            </a:r>
            <a:r>
              <a:rPr lang="de-DE" dirty="0"/>
              <a:t> sein</a:t>
            </a:r>
          </a:p>
          <a:p>
            <a:r>
              <a:rPr lang="de-DE" dirty="0">
                <a:solidFill>
                  <a:srgbClr val="C00000"/>
                </a:solidFill>
              </a:rPr>
              <a:t>Funktionen</a:t>
            </a:r>
            <a:r>
              <a:rPr lang="de-DE" dirty="0"/>
              <a:t> haben einen </a:t>
            </a:r>
            <a:r>
              <a:rPr lang="de-DE" dirty="0">
                <a:solidFill>
                  <a:srgbClr val="C00000"/>
                </a:solidFill>
              </a:rPr>
              <a:t>arbeitsteiligen Gliedcharakter</a:t>
            </a:r>
          </a:p>
          <a:p>
            <a:r>
              <a:rPr lang="de-DE" dirty="0">
                <a:solidFill>
                  <a:srgbClr val="C00000"/>
                </a:solidFill>
              </a:rPr>
              <a:t>Arbeitsteilung</a:t>
            </a:r>
            <a:r>
              <a:rPr lang="de-DE" dirty="0"/>
              <a:t> erfolgt zur Nutzung von </a:t>
            </a:r>
            <a:r>
              <a:rPr lang="de-DE" dirty="0">
                <a:solidFill>
                  <a:srgbClr val="C00000"/>
                </a:solidFill>
              </a:rPr>
              <a:t>Spezialisierungsgewinn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Produktivitätssteigerung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B5670B-0673-B14C-9ECB-FCB54FAD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26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69F0866-4517-5840-B4BD-4F417F0FB2EC}"/>
              </a:ext>
            </a:extLst>
          </p:cNvPr>
          <p:cNvSpPr/>
          <p:nvPr/>
        </p:nvSpPr>
        <p:spPr>
          <a:xfrm>
            <a:off x="1384375" y="1413570"/>
            <a:ext cx="9432000" cy="113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Nach ihrer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funktionalen Reichweite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können Informationssysteme als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funktionsbezogene Systeme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oder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funktionsübergreifende Systeme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kategorisiert werden</a:t>
            </a:r>
          </a:p>
        </p:txBody>
      </p:sp>
    </p:spTree>
    <p:extLst>
      <p:ext uri="{BB962C8B-B14F-4D97-AF65-F5344CB8AC3E}">
        <p14:creationId xmlns:p14="http://schemas.microsoft.com/office/powerpoint/2010/main" val="2219210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Diagramm, Reihe, Plan enthält.&#10;&#10;Automatisch generierte Beschreibung">
            <a:extLst>
              <a:ext uri="{FF2B5EF4-FFF2-40B4-BE49-F238E27FC236}">
                <a16:creationId xmlns:a16="http://schemas.microsoft.com/office/drawing/2014/main" id="{97CD1F29-6D3F-E945-BBE8-4613E45B8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51" y="379206"/>
            <a:ext cx="6344350" cy="6362956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32F406-F0F7-9B4A-AC02-BCE6C570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3422643" cy="579565"/>
          </a:xfrm>
        </p:spPr>
        <p:txBody>
          <a:bodyPr/>
          <a:lstStyle/>
          <a:p>
            <a:r>
              <a:rPr lang="de-DE" dirty="0"/>
              <a:t>Funktionsmodell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A7EFB8-1EC7-FA4B-B138-A296DBE3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727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E1D11-DAA1-9143-B61C-24860312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56A1DF-F9A7-C646-986D-B05899F11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557586"/>
            <a:ext cx="9432000" cy="747738"/>
          </a:xfrm>
        </p:spPr>
        <p:txBody>
          <a:bodyPr/>
          <a:lstStyle/>
          <a:p>
            <a:r>
              <a:rPr lang="de-DE" dirty="0"/>
              <a:t>Die zuvor genannten Systeme werden als </a:t>
            </a:r>
            <a:r>
              <a:rPr lang="de-DE" dirty="0">
                <a:solidFill>
                  <a:srgbClr val="C00000"/>
                </a:solidFill>
              </a:rPr>
              <a:t>intraorganisationale</a:t>
            </a:r>
            <a:r>
              <a:rPr lang="de-DE" dirty="0"/>
              <a:t> Systeme bezeichnet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FED4F0-DA8C-D647-95C3-F7E45E26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28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B4CB5D2-D2BB-1E46-83C2-C367D06E26D5}"/>
              </a:ext>
            </a:extLst>
          </p:cNvPr>
          <p:cNvSpPr/>
          <p:nvPr/>
        </p:nvSpPr>
        <p:spPr>
          <a:xfrm>
            <a:off x="1384375" y="2493690"/>
            <a:ext cx="9432000" cy="113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Reichen die Aufgaben von Informationssystemen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über die Unternehmensgrenzen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hinaus, werden sie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interorganisationale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Systeme (IOS) genannt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59FE49A-EFB5-FF48-8B11-3962F12505F3}"/>
              </a:ext>
            </a:extLst>
          </p:cNvPr>
          <p:cNvSpPr txBox="1">
            <a:spLocks/>
          </p:cNvSpPr>
          <p:nvPr/>
        </p:nvSpPr>
        <p:spPr>
          <a:xfrm>
            <a:off x="1378800" y="3856376"/>
            <a:ext cx="9432000" cy="21657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 Ergänzung zu den Funktionsbereichen werden </a:t>
            </a:r>
            <a:r>
              <a:rPr lang="de-DE" dirty="0" err="1">
                <a:solidFill>
                  <a:srgbClr val="C00000"/>
                </a:solidFill>
              </a:rPr>
              <a:t>funktionsbereich</a:t>
            </a:r>
            <a:r>
              <a:rPr lang="de-DE" dirty="0">
                <a:solidFill>
                  <a:srgbClr val="C00000"/>
                </a:solidFill>
              </a:rPr>
              <a:t>- und prozessübergreifende Integrationskomplexe bzw. -cluster </a:t>
            </a:r>
            <a:r>
              <a:rPr lang="de-DE" dirty="0"/>
              <a:t>beschrieben</a:t>
            </a:r>
          </a:p>
          <a:p>
            <a:pPr lvl="1"/>
            <a:r>
              <a:rPr lang="de-DE" dirty="0"/>
              <a:t>Beispiele:</a:t>
            </a:r>
          </a:p>
          <a:p>
            <a:pPr lvl="2"/>
            <a:r>
              <a:rPr lang="de-DE" dirty="0"/>
              <a:t>Produktlebenszyklussysteme</a:t>
            </a:r>
          </a:p>
          <a:p>
            <a:pPr lvl="2"/>
            <a:r>
              <a:rPr lang="de-DE" dirty="0"/>
              <a:t>Kundenbeziehungsmanagementsysteme </a:t>
            </a:r>
          </a:p>
          <a:p>
            <a:pPr lvl="2"/>
            <a:r>
              <a:rPr lang="de-DE" dirty="0"/>
              <a:t>Lieferkettenmanagementsysteme</a:t>
            </a:r>
          </a:p>
        </p:txBody>
      </p:sp>
    </p:spTree>
    <p:extLst>
      <p:ext uri="{BB962C8B-B14F-4D97-AF65-F5344CB8AC3E}">
        <p14:creationId xmlns:p14="http://schemas.microsoft.com/office/powerpoint/2010/main" val="545573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6F09F-ECDD-874E-97DF-5F526B313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Intra- und interorganisationale Systeme</a:t>
            </a:r>
          </a:p>
        </p:txBody>
      </p:sp>
      <p:pic>
        <p:nvPicPr>
          <p:cNvPr id="6" name="Inhaltsplatzhalter 5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40E3BDF7-84B5-0E42-988A-E93AAADB5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46" y="1701602"/>
            <a:ext cx="6457681" cy="435736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7E637A-1ACB-6A44-8D0A-5BA11843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91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1A407-EF56-A14B-9EE5-02F253CC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Typisierungsansätze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9C9085-0FEB-0143-89A5-5A45C558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01602"/>
            <a:ext cx="9432000" cy="819746"/>
          </a:xfrm>
        </p:spPr>
        <p:txBody>
          <a:bodyPr/>
          <a:lstStyle/>
          <a:p>
            <a:r>
              <a:rPr lang="de-DE" dirty="0"/>
              <a:t>Nach herrschender Meinung sind IS in Wirtschaft und Gesellschaft das zentrale Erkenntnisobjekt der Wirtschaftsinformatik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83B5FC-FBB7-0942-88D6-1E50E658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1CA8B89-9CBE-3C43-8756-665209126DF3}"/>
              </a:ext>
            </a:extLst>
          </p:cNvPr>
          <p:cNvSpPr/>
          <p:nvPr/>
        </p:nvSpPr>
        <p:spPr>
          <a:xfrm>
            <a:off x="1378800" y="2493690"/>
            <a:ext cx="9432000" cy="83643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Informationssysteme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sind nicht nur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Erkenntnisobjekt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sondern auch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Gestaltungsobjekt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99A0BA1-8DF0-A944-A793-1DBB9DC9B18F}"/>
              </a:ext>
            </a:extLst>
          </p:cNvPr>
          <p:cNvSpPr txBox="1">
            <a:spLocks/>
          </p:cNvSpPr>
          <p:nvPr/>
        </p:nvSpPr>
        <p:spPr>
          <a:xfrm>
            <a:off x="1384790" y="3518495"/>
            <a:ext cx="9432000" cy="19871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Gemäß ihrer Struktur mit den Elementen Mensch, Aufgabe und Technik werden IS auch als MAT-Systeme bezeichnet</a:t>
            </a:r>
          </a:p>
          <a:p>
            <a:pPr lvl="1"/>
            <a:r>
              <a:rPr lang="de-DE" sz="2200" dirty="0"/>
              <a:t>Das gilt auch für die Informationsinfrastruktur und Informationsfunktion</a:t>
            </a:r>
          </a:p>
          <a:p>
            <a:r>
              <a:rPr lang="de-DE" dirty="0"/>
              <a:t>Eine Typisierung von IS wurde bisher nur in Ansätzen und nicht systematisch und erschöpfend vorgenommen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410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A4470-40FB-7345-8197-B1D9CA0F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657553"/>
          </a:xfrm>
        </p:spPr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7C62EA-A119-2641-B047-AD9CC0E4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421682"/>
            <a:ext cx="9432000" cy="1656184"/>
          </a:xfrm>
        </p:spPr>
        <p:txBody>
          <a:bodyPr/>
          <a:lstStyle/>
          <a:p>
            <a:r>
              <a:rPr lang="de-DE" dirty="0"/>
              <a:t>Beispiele für sektorenspezifische Systeme</a:t>
            </a:r>
          </a:p>
          <a:p>
            <a:pPr lvl="1"/>
            <a:r>
              <a:rPr lang="de-DE" dirty="0"/>
              <a:t>Bankinformationssysteme</a:t>
            </a:r>
          </a:p>
          <a:p>
            <a:pPr lvl="1"/>
            <a:r>
              <a:rPr lang="de-DE" dirty="0"/>
              <a:t>Verkehrsinformationssysteme </a:t>
            </a:r>
          </a:p>
          <a:p>
            <a:pPr lvl="1"/>
            <a:r>
              <a:rPr lang="de-DE" dirty="0"/>
              <a:t>Handelsinformationssysteme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9F9DBD-2AC1-054B-BC52-6B9D2972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30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B2F0CEB-4D64-EA4A-938E-F2744A0DD938}"/>
              </a:ext>
            </a:extLst>
          </p:cNvPr>
          <p:cNvSpPr/>
          <p:nvPr/>
        </p:nvSpPr>
        <p:spPr>
          <a:xfrm>
            <a:off x="1384375" y="1413570"/>
            <a:ext cx="9432000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Wird die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sektorale Reichweite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berücksichtigt, lassen sich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sektorenspezifische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sektorenneutrale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Systeme unterscheiden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BA044DE0-C9DA-9047-B2A9-59F9C971C58D}"/>
              </a:ext>
            </a:extLst>
          </p:cNvPr>
          <p:cNvSpPr/>
          <p:nvPr/>
        </p:nvSpPr>
        <p:spPr>
          <a:xfrm>
            <a:off x="1378800" y="4005858"/>
            <a:ext cx="9432000" cy="20162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Handelsinformationssysteme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stellen das immaterielle Abbild der dispositiven, logistischen, abrechnungs- und auswertungsbezogenen Prozesse eines Handelsunternehmens zur Unterstützung der Geschäftsprozesse Lagergeschäft, Strecken-, Zentralregulierungs-, Aktions- und Dienstleistungsgeschäft dar</a:t>
            </a:r>
          </a:p>
        </p:txBody>
      </p:sp>
    </p:spTree>
    <p:extLst>
      <p:ext uri="{BB962C8B-B14F-4D97-AF65-F5344CB8AC3E}">
        <p14:creationId xmlns:p14="http://schemas.microsoft.com/office/powerpoint/2010/main" val="1562164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ECA5B-2C9E-4040-8EAD-490F4135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Handels-H-Modell</a:t>
            </a:r>
          </a:p>
        </p:txBody>
      </p:sp>
      <p:pic>
        <p:nvPicPr>
          <p:cNvPr id="6" name="Inhaltsplatzhalter 5" descr="Ein Bild, das Text, Screenshot, Diagramm, Rechteck enthält.&#10;&#10;Automatisch generierte Beschreibung">
            <a:extLst>
              <a:ext uri="{FF2B5EF4-FFF2-40B4-BE49-F238E27FC236}">
                <a16:creationId xmlns:a16="http://schemas.microsoft.com/office/drawing/2014/main" id="{D7607BA5-70F4-A542-8EDE-D4E690AD6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85" y="298841"/>
            <a:ext cx="4093754" cy="631239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BC97DF-BBE2-734E-B0C2-F65C1E0F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967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A3FC9-B68A-AE48-803A-3A04A18D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B81AE8-F0D3-CD4C-A030-F69439C75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213769"/>
            <a:ext cx="9432000" cy="3033817"/>
          </a:xfrm>
        </p:spPr>
        <p:txBody>
          <a:bodyPr/>
          <a:lstStyle/>
          <a:p>
            <a:r>
              <a:rPr lang="de-DE" dirty="0"/>
              <a:t>Beispiele für volkswirtschaftliche Systeme</a:t>
            </a:r>
          </a:p>
          <a:p>
            <a:pPr lvl="1"/>
            <a:r>
              <a:rPr lang="de-DE" dirty="0"/>
              <a:t>Systeme, die regionale und nationale Arbeitsmarktdaten analysieren</a:t>
            </a:r>
          </a:p>
          <a:p>
            <a:pPr lvl="1"/>
            <a:r>
              <a:rPr lang="de-DE" dirty="0"/>
              <a:t>Systeme, die Konjunkturprognosen erstellen </a:t>
            </a:r>
          </a:p>
          <a:p>
            <a:pPr lvl="1"/>
            <a:r>
              <a:rPr lang="de-DE" dirty="0"/>
              <a:t>Systeme, die Wirtschaftskreisläufe simulieren</a:t>
            </a:r>
          </a:p>
          <a:p>
            <a:r>
              <a:rPr lang="de-DE" dirty="0"/>
              <a:t>Gegenüber Wirtschaftsbetrieben lassen sich Verwaltungsbetriebe der öffentlichen Hand als unterschiedliche Betriebstypen abgrenzen</a:t>
            </a:r>
          </a:p>
          <a:p>
            <a:pPr lvl="1"/>
            <a:r>
              <a:rPr lang="de-DE" dirty="0"/>
              <a:t>IS in der öffentlichen Verwaltung werden unter dem Begriff </a:t>
            </a:r>
            <a:r>
              <a:rPr lang="de-DE" dirty="0">
                <a:solidFill>
                  <a:srgbClr val="C00000"/>
                </a:solidFill>
              </a:rPr>
              <a:t>E-</a:t>
            </a:r>
            <a:r>
              <a:rPr lang="de-DE" dirty="0" err="1">
                <a:solidFill>
                  <a:srgbClr val="C00000"/>
                </a:solidFill>
              </a:rPr>
              <a:t>Government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zusammengefasst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ECAD4-075F-C545-A120-9E30C02E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32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21CA937-D4EA-FF43-A312-D6AAB4F7A93C}"/>
              </a:ext>
            </a:extLst>
          </p:cNvPr>
          <p:cNvSpPr/>
          <p:nvPr/>
        </p:nvSpPr>
        <p:spPr>
          <a:xfrm>
            <a:off x="1384375" y="1413570"/>
            <a:ext cx="9432000" cy="158417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Bezüglich ihrer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gesamtwirtschaftlichen Reichweite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lassen sich auf einer noch höheren Aggregationsstufe Informationssysteme, die Aufgaben in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Einzelwirtschaften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abbilden, von solchen unterscheiden, die Aufgaben in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Volkswirtschaften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abbilden</a:t>
            </a:r>
          </a:p>
        </p:txBody>
      </p:sp>
    </p:spTree>
    <p:extLst>
      <p:ext uri="{BB962C8B-B14F-4D97-AF65-F5344CB8AC3E}">
        <p14:creationId xmlns:p14="http://schemas.microsoft.com/office/powerpoint/2010/main" val="96809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8A337-D50F-3140-8868-3006672A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Technik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EEA2DB-B933-4F47-BA10-EC35C8980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853730"/>
            <a:ext cx="9432000" cy="2969920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Hardware</a:t>
            </a:r>
            <a:r>
              <a:rPr lang="de-DE" dirty="0"/>
              <a:t> stellt die </a:t>
            </a:r>
            <a:r>
              <a:rPr lang="de-DE" dirty="0">
                <a:solidFill>
                  <a:srgbClr val="C00000"/>
                </a:solidFill>
              </a:rPr>
              <a:t>physischen Bestandteile</a:t>
            </a:r>
            <a:r>
              <a:rPr lang="de-DE" dirty="0"/>
              <a:t>, die materielle und anfassbare Technik, dar</a:t>
            </a:r>
          </a:p>
          <a:p>
            <a:r>
              <a:rPr lang="de-DE" dirty="0">
                <a:solidFill>
                  <a:srgbClr val="C00000"/>
                </a:solidFill>
              </a:rPr>
              <a:t>Software</a:t>
            </a:r>
            <a:r>
              <a:rPr lang="de-DE" dirty="0"/>
              <a:t> repräsentiert immaterielle Technik, also alle </a:t>
            </a:r>
            <a:r>
              <a:rPr lang="de-DE" dirty="0">
                <a:solidFill>
                  <a:srgbClr val="C00000"/>
                </a:solidFill>
              </a:rPr>
              <a:t>nicht-physischen </a:t>
            </a:r>
            <a:r>
              <a:rPr lang="de-DE" dirty="0"/>
              <a:t>Bestandteile</a:t>
            </a:r>
          </a:p>
          <a:p>
            <a:r>
              <a:rPr lang="de-DE" dirty="0"/>
              <a:t>Hardware und Software bedingen einander </a:t>
            </a:r>
          </a:p>
          <a:p>
            <a:r>
              <a:rPr lang="de-DE" dirty="0"/>
              <a:t>Hardware setzt konkrete Aktionen um, die Software legt die Funktionen und Abläufe fest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13F918-A7E0-CD4E-99D6-08EC9769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33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4FC2B03-0227-D940-810F-69683CB6A619}"/>
              </a:ext>
            </a:extLst>
          </p:cNvPr>
          <p:cNvSpPr/>
          <p:nvPr/>
        </p:nvSpPr>
        <p:spPr>
          <a:xfrm>
            <a:off x="1384375" y="1557586"/>
            <a:ext cx="9432000" cy="1008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Eine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Typisierung von Technik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kann entlang der Unterscheidung in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Hardware und Software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erfolgen</a:t>
            </a:r>
          </a:p>
        </p:txBody>
      </p:sp>
    </p:spTree>
    <p:extLst>
      <p:ext uri="{BB962C8B-B14F-4D97-AF65-F5344CB8AC3E}">
        <p14:creationId xmlns:p14="http://schemas.microsoft.com/office/powerpoint/2010/main" val="3863734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06D24-39F9-AC4C-887D-57D52C6D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Technik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52802-5AA5-3C4F-BB97-000C9BBF4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73610"/>
            <a:ext cx="9432000" cy="417646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Unterscheidung verschiedener Arten von Hard- und Software</a:t>
            </a:r>
          </a:p>
          <a:p>
            <a:r>
              <a:rPr lang="de-DE" dirty="0"/>
              <a:t>Hardware</a:t>
            </a:r>
          </a:p>
          <a:p>
            <a:pPr lvl="1"/>
            <a:r>
              <a:rPr lang="de-DE" dirty="0"/>
              <a:t>Computerhardware</a:t>
            </a:r>
          </a:p>
          <a:p>
            <a:pPr lvl="2"/>
            <a:r>
              <a:rPr lang="de-DE" dirty="0"/>
              <a:t>Eingabe-/ und Ausgabehardware (z.B.: Tastatur, Maus, Bildschirm, Drucker)</a:t>
            </a:r>
          </a:p>
          <a:p>
            <a:pPr lvl="2"/>
            <a:r>
              <a:rPr lang="de-DE" dirty="0"/>
              <a:t>Verarbeitungshardware (z.B.: Prozessoren)</a:t>
            </a:r>
          </a:p>
          <a:p>
            <a:pPr lvl="2"/>
            <a:r>
              <a:rPr lang="de-DE" dirty="0"/>
              <a:t>Speicherhardware</a:t>
            </a:r>
          </a:p>
          <a:p>
            <a:pPr lvl="1"/>
            <a:r>
              <a:rPr lang="de-DE" dirty="0"/>
              <a:t>Netzwerkhardware	 (z.B.: Router, Switches,...)</a:t>
            </a:r>
          </a:p>
          <a:p>
            <a:r>
              <a:rPr lang="de-DE" dirty="0"/>
              <a:t>Software</a:t>
            </a:r>
          </a:p>
          <a:p>
            <a:pPr lvl="1"/>
            <a:r>
              <a:rPr lang="de-DE" dirty="0"/>
              <a:t>Systemsoftware</a:t>
            </a:r>
          </a:p>
          <a:p>
            <a:pPr lvl="1"/>
            <a:r>
              <a:rPr lang="de-DE" dirty="0"/>
              <a:t>Anwendungssoftware</a:t>
            </a:r>
          </a:p>
          <a:p>
            <a:pPr lvl="2"/>
            <a:r>
              <a:rPr lang="de-DE" dirty="0"/>
              <a:t>setzt stets auf einer Systemsoftware auf (insb. dem Betriebssystem)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A7187D-95BD-244E-BDC1-58B06928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6796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F4EFF-10A4-5649-BEBC-857307D9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Hardware, Systemsoftware und Anwendungssoftware</a:t>
            </a:r>
          </a:p>
        </p:txBody>
      </p:sp>
      <p:pic>
        <p:nvPicPr>
          <p:cNvPr id="6" name="Inhaltsplatzhalter 5" descr="Ein Bild, das Text, Screenshot, Display, Rechteck enthält.&#10;&#10;Automatisch generierte Beschreibung">
            <a:extLst>
              <a:ext uri="{FF2B5EF4-FFF2-40B4-BE49-F238E27FC236}">
                <a16:creationId xmlns:a16="http://schemas.microsoft.com/office/drawing/2014/main" id="{4CE2D469-B286-6C4D-A109-3922E126E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40" y="1896163"/>
            <a:ext cx="6864419" cy="459828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DB74AB-B9A2-E242-95A0-7F45336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3250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74F1B-E50C-8648-A302-79829B98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 anhand der Phasen im Informationsverhalten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5006E5-B4C8-D243-932F-408C48798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629594"/>
            <a:ext cx="9432000" cy="891754"/>
          </a:xfrm>
        </p:spPr>
        <p:txBody>
          <a:bodyPr/>
          <a:lstStyle/>
          <a:p>
            <a:r>
              <a:rPr lang="de-DE" dirty="0"/>
              <a:t>Typisierung von IS unter Bezugnahme auf die Phasen im Informationsverhalten ihrer Nutzerinnen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8FDD8C-708A-0848-A2F1-5C9CB096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36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9ABA519-19CD-4D4F-AEF7-F17EA4518AC5}"/>
              </a:ext>
            </a:extLst>
          </p:cNvPr>
          <p:cNvSpPr/>
          <p:nvPr/>
        </p:nvSpPr>
        <p:spPr>
          <a:xfrm>
            <a:off x="4168890" y="2493690"/>
            <a:ext cx="3857393" cy="68109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Informationswahrnehmung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DE2201B1-983F-814D-9695-DCE7DEA54A9E}"/>
              </a:ext>
            </a:extLst>
          </p:cNvPr>
          <p:cNvSpPr/>
          <p:nvPr/>
        </p:nvSpPr>
        <p:spPr>
          <a:xfrm>
            <a:off x="4166103" y="3291138"/>
            <a:ext cx="3857393" cy="68109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Informationssammlung</a:t>
            </a:r>
          </a:p>
        </p:txBody>
      </p:sp>
      <p:sp>
        <p:nvSpPr>
          <p:cNvPr id="7" name="Rechteck: abgerundete Ecken 4">
            <a:extLst>
              <a:ext uri="{FF2B5EF4-FFF2-40B4-BE49-F238E27FC236}">
                <a16:creationId xmlns:a16="http://schemas.microsoft.com/office/drawing/2014/main" id="{F78298D0-1469-614C-861C-764B6065840B}"/>
              </a:ext>
            </a:extLst>
          </p:cNvPr>
          <p:cNvSpPr/>
          <p:nvPr/>
        </p:nvSpPr>
        <p:spPr>
          <a:xfrm>
            <a:off x="4166103" y="4088586"/>
            <a:ext cx="3857393" cy="68109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Informationsstrukturierung und -organisation</a:t>
            </a:r>
          </a:p>
        </p:txBody>
      </p:sp>
      <p:sp>
        <p:nvSpPr>
          <p:cNvPr id="8" name="Rechteck: abgerundete Ecken 4">
            <a:extLst>
              <a:ext uri="{FF2B5EF4-FFF2-40B4-BE49-F238E27FC236}">
                <a16:creationId xmlns:a16="http://schemas.microsoft.com/office/drawing/2014/main" id="{F734E2B2-85E3-904C-A828-60EA5283657E}"/>
              </a:ext>
            </a:extLst>
          </p:cNvPr>
          <p:cNvSpPr/>
          <p:nvPr/>
        </p:nvSpPr>
        <p:spPr>
          <a:xfrm>
            <a:off x="4166102" y="4886034"/>
            <a:ext cx="3857393" cy="68109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Informationssuche</a:t>
            </a:r>
          </a:p>
        </p:txBody>
      </p:sp>
      <p:sp>
        <p:nvSpPr>
          <p:cNvPr id="9" name="Rechteck: abgerundete Ecken 4">
            <a:extLst>
              <a:ext uri="{FF2B5EF4-FFF2-40B4-BE49-F238E27FC236}">
                <a16:creationId xmlns:a16="http://schemas.microsoft.com/office/drawing/2014/main" id="{AE4378B1-0F44-1344-B9E5-B0203B506ED9}"/>
              </a:ext>
            </a:extLst>
          </p:cNvPr>
          <p:cNvSpPr/>
          <p:nvPr/>
        </p:nvSpPr>
        <p:spPr>
          <a:xfrm>
            <a:off x="4166101" y="5683482"/>
            <a:ext cx="3857393" cy="68109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Informationspflege</a:t>
            </a:r>
          </a:p>
        </p:txBody>
      </p:sp>
    </p:spTree>
    <p:extLst>
      <p:ext uri="{BB962C8B-B14F-4D97-AF65-F5344CB8AC3E}">
        <p14:creationId xmlns:p14="http://schemas.microsoft.com/office/powerpoint/2010/main" val="2055902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9A63D-51B6-324D-BEBB-6A339666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Informationswahrnehmung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91F91D-582F-8E49-B483-65EB0C4C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826072"/>
            <a:ext cx="9432000" cy="2115890"/>
          </a:xfrm>
        </p:spPr>
        <p:txBody>
          <a:bodyPr/>
          <a:lstStyle/>
          <a:p>
            <a:r>
              <a:rPr lang="de-DE" dirty="0"/>
              <a:t>Hierfür ist eine „Aktivierung“ der Aufgabenträgerin erforderlich, die eine betriebliche Aufgabe erfüllen will und verfügbares Datenmaterial nach seinem Informationsgehalt beurteilt</a:t>
            </a:r>
          </a:p>
          <a:p>
            <a:r>
              <a:rPr lang="de-DE" dirty="0"/>
              <a:t>Beispielsweise zielen Suchmaschinen und Business-</a:t>
            </a:r>
            <a:r>
              <a:rPr lang="de-DE" dirty="0" err="1"/>
              <a:t>Intelligence</a:t>
            </a:r>
            <a:r>
              <a:rPr lang="de-DE" dirty="0"/>
              <a:t>-Systeme auf eine Unterstützung dieser Phase ab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83C20C-E654-7045-882E-A3118990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37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1F8635B-A16E-8148-A8E3-092BECFEEB98}"/>
              </a:ext>
            </a:extLst>
          </p:cNvPr>
          <p:cNvSpPr/>
          <p:nvPr/>
        </p:nvSpPr>
        <p:spPr>
          <a:xfrm>
            <a:off x="1384375" y="1701602"/>
            <a:ext cx="9432000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Diese Phase beschreibt das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Aufspüren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und die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Identifikation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(engl. </a:t>
            </a:r>
            <a:r>
              <a:rPr lang="de-DE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sensing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743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E0881-31C1-7A47-AA29-01AB4DAD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6CDACF-6187-BB49-9C30-8B7F3546F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1683842"/>
          </a:xfrm>
        </p:spPr>
        <p:txBody>
          <a:bodyPr/>
          <a:lstStyle/>
          <a:p>
            <a:r>
              <a:rPr lang="de-DE" dirty="0"/>
              <a:t>Erachtet die Aufgabenträgerin die wahrgenommene Information als zweckorientiert, ist es ratsam, sie auf elektronischen und nichtelektronischen Speichermedien zu sammeln</a:t>
            </a:r>
          </a:p>
          <a:p>
            <a:r>
              <a:rPr lang="de-DE" dirty="0"/>
              <a:t>Nicht alle Informationen sind als Daten gespeichert!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9B8B6D-0B94-544C-B4E9-0435F2E0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38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FA4ACB6-8684-7549-AC32-2572D831FF9A}"/>
              </a:ext>
            </a:extLst>
          </p:cNvPr>
          <p:cNvSpPr/>
          <p:nvPr/>
        </p:nvSpPr>
        <p:spPr>
          <a:xfrm>
            <a:off x="1378800" y="3877252"/>
            <a:ext cx="9432000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Gerade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unstrukturierte Information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zur Lösung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komplexer Probleme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ist häufig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personen- und nicht maschinengebunden</a:t>
            </a:r>
          </a:p>
        </p:txBody>
      </p:sp>
    </p:spTree>
    <p:extLst>
      <p:ext uri="{BB962C8B-B14F-4D97-AF65-F5344CB8AC3E}">
        <p14:creationId xmlns:p14="http://schemas.microsoft.com/office/powerpoint/2010/main" val="201176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EFE4C-F839-8B41-9570-FFEDCAA4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239067" cy="729561"/>
          </a:xfrm>
        </p:spPr>
        <p:txBody>
          <a:bodyPr/>
          <a:lstStyle/>
          <a:p>
            <a:r>
              <a:rPr lang="de-DE" dirty="0"/>
              <a:t>Informationsstrukturierung und -organisation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D11F76-80CF-9745-9354-983C4E91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213770"/>
            <a:ext cx="9432000" cy="1673776"/>
          </a:xfrm>
        </p:spPr>
        <p:txBody>
          <a:bodyPr/>
          <a:lstStyle/>
          <a:p>
            <a:r>
              <a:rPr lang="de-DE" dirty="0"/>
              <a:t>Dadurch werden sie einer </a:t>
            </a:r>
            <a:r>
              <a:rPr lang="de-DE" dirty="0">
                <a:solidFill>
                  <a:srgbClr val="C00000"/>
                </a:solidFill>
              </a:rPr>
              <a:t>Nutzung durch Dritte </a:t>
            </a:r>
            <a:r>
              <a:rPr lang="de-DE" dirty="0"/>
              <a:t>zugänglich gemacht</a:t>
            </a:r>
          </a:p>
          <a:p>
            <a:r>
              <a:rPr lang="de-DE" dirty="0"/>
              <a:t>Beispiele</a:t>
            </a:r>
          </a:p>
          <a:p>
            <a:pPr lvl="1"/>
            <a:r>
              <a:rPr lang="de-DE" sz="2200" dirty="0"/>
              <a:t>Datenbanksysteme</a:t>
            </a:r>
          </a:p>
          <a:p>
            <a:pPr lvl="1"/>
            <a:r>
              <a:rPr lang="de-DE" sz="2200" dirty="0"/>
              <a:t>Archivierungssysteme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9B9FEF-4785-374A-9919-3D704F86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39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492306F-7027-F34A-AFFC-CA4A37893F21}"/>
              </a:ext>
            </a:extLst>
          </p:cNvPr>
          <p:cNvSpPr/>
          <p:nvPr/>
        </p:nvSpPr>
        <p:spPr>
          <a:xfrm>
            <a:off x="1378800" y="1846788"/>
            <a:ext cx="9432000" cy="12229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Um die aus der zweiten Phase entstehenden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Informationsmengen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bewältigen zu können, müssen die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Informationsbestände strukturiert, klassifiziert, indexiert und verknüpft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werden</a:t>
            </a:r>
          </a:p>
        </p:txBody>
      </p:sp>
    </p:spTree>
    <p:extLst>
      <p:ext uri="{BB962C8B-B14F-4D97-AF65-F5344CB8AC3E}">
        <p14:creationId xmlns:p14="http://schemas.microsoft.com/office/powerpoint/2010/main" val="904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0F469-09CC-C447-999B-DB380A90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Typisierungsansätze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265762-A13F-7148-BBF3-D15AECA20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45618"/>
            <a:ext cx="9432000" cy="504056"/>
          </a:xfrm>
        </p:spPr>
        <p:txBody>
          <a:bodyPr/>
          <a:lstStyle/>
          <a:p>
            <a:r>
              <a:rPr lang="de-DE" dirty="0"/>
              <a:t>Typisierungsmerkmale entlang der drei Strukturelemente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94745A-ADE6-B648-B51B-2CC15E8B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6B784CE-356B-6445-A77D-12F6B80C653F}"/>
              </a:ext>
            </a:extLst>
          </p:cNvPr>
          <p:cNvSpPr/>
          <p:nvPr/>
        </p:nvSpPr>
        <p:spPr>
          <a:xfrm>
            <a:off x="1378800" y="2827207"/>
            <a:ext cx="3206619" cy="15121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Typisierungsmerkmal</a:t>
            </a:r>
            <a:b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Mensch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383AD852-0476-4849-BBE3-17842138C934}"/>
              </a:ext>
            </a:extLst>
          </p:cNvPr>
          <p:cNvSpPr/>
          <p:nvPr/>
        </p:nvSpPr>
        <p:spPr>
          <a:xfrm>
            <a:off x="4873451" y="2819869"/>
            <a:ext cx="3206619" cy="15121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Typisierungsmerkmal</a:t>
            </a:r>
            <a:b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Aufgabe</a:t>
            </a:r>
          </a:p>
        </p:txBody>
      </p:sp>
      <p:sp>
        <p:nvSpPr>
          <p:cNvPr id="7" name="Rechteck: abgerundete Ecken 4">
            <a:extLst>
              <a:ext uri="{FF2B5EF4-FFF2-40B4-BE49-F238E27FC236}">
                <a16:creationId xmlns:a16="http://schemas.microsoft.com/office/drawing/2014/main" id="{BB3E57B0-8DCD-D04B-9D81-AD5D4D0974E4}"/>
              </a:ext>
            </a:extLst>
          </p:cNvPr>
          <p:cNvSpPr/>
          <p:nvPr/>
        </p:nvSpPr>
        <p:spPr>
          <a:xfrm>
            <a:off x="8368102" y="2827207"/>
            <a:ext cx="3206619" cy="15121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Typisierungsmerkmal</a:t>
            </a:r>
            <a:b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Technik</a:t>
            </a:r>
          </a:p>
        </p:txBody>
      </p:sp>
    </p:spTree>
    <p:extLst>
      <p:ext uri="{BB962C8B-B14F-4D97-AF65-F5344CB8AC3E}">
        <p14:creationId xmlns:p14="http://schemas.microsoft.com/office/powerpoint/2010/main" val="2044246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8AB89-7761-4C4F-89FD-42B774E6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657553"/>
          </a:xfrm>
        </p:spPr>
        <p:txBody>
          <a:bodyPr/>
          <a:lstStyle/>
          <a:p>
            <a:r>
              <a:rPr lang="de-DE" dirty="0"/>
              <a:t>Informationssuche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C81AAB-67FE-FF4F-ACBD-1A5381435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052162"/>
            <a:ext cx="9432000" cy="2681888"/>
          </a:xfrm>
        </p:spPr>
        <p:txBody>
          <a:bodyPr/>
          <a:lstStyle/>
          <a:p>
            <a:r>
              <a:rPr lang="de-DE" dirty="0"/>
              <a:t>Information für Aufgabenträgerin A muss nicht zwingend Information für Aufgabenträgerin B sein</a:t>
            </a:r>
          </a:p>
          <a:p>
            <a:pPr lvl="1"/>
            <a:r>
              <a:rPr lang="de-DE" dirty="0"/>
              <a:t>Kein ausreichender Zweckbezug </a:t>
            </a:r>
          </a:p>
          <a:p>
            <a:r>
              <a:rPr lang="de-DE" dirty="0"/>
              <a:t>Insofern handelt es sich für B wieder um Daten </a:t>
            </a:r>
          </a:p>
          <a:p>
            <a:r>
              <a:rPr lang="de-DE" dirty="0">
                <a:solidFill>
                  <a:srgbClr val="C00000"/>
                </a:solidFill>
              </a:rPr>
              <a:t>Abfragesprachen</a:t>
            </a:r>
            <a:r>
              <a:rPr lang="de-DE" dirty="0"/>
              <a:t> oder </a:t>
            </a:r>
            <a:r>
              <a:rPr lang="de-DE" dirty="0">
                <a:solidFill>
                  <a:srgbClr val="C00000"/>
                </a:solidFill>
              </a:rPr>
              <a:t>Information-</a:t>
            </a:r>
            <a:r>
              <a:rPr lang="de-DE" dirty="0" err="1">
                <a:solidFill>
                  <a:srgbClr val="C00000"/>
                </a:solidFill>
              </a:rPr>
              <a:t>Retrieval</a:t>
            </a:r>
            <a:r>
              <a:rPr lang="de-DE" dirty="0">
                <a:solidFill>
                  <a:srgbClr val="C00000"/>
                </a:solidFill>
              </a:rPr>
              <a:t>-Sprachen</a:t>
            </a:r>
            <a:r>
              <a:rPr lang="de-DE" dirty="0"/>
              <a:t> ermöglichen eine Suche nach den gespeicherten und strukturierten Informationen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4DCEDE-106C-3443-A30F-31A4922D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40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BF0CBAA-8B84-1E4E-9F54-D45A1B7CA8DD}"/>
              </a:ext>
            </a:extLst>
          </p:cNvPr>
          <p:cNvSpPr/>
          <p:nvPr/>
        </p:nvSpPr>
        <p:spPr>
          <a:xfrm>
            <a:off x="1378800" y="1629594"/>
            <a:ext cx="9432000" cy="12229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Bei der Phase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Informationssuche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geht es darum, die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Konversion von Daten in Information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sowie das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Wiederauffinden von Information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zu unterstützen</a:t>
            </a:r>
          </a:p>
        </p:txBody>
      </p:sp>
    </p:spTree>
    <p:extLst>
      <p:ext uri="{BB962C8B-B14F-4D97-AF65-F5344CB8AC3E}">
        <p14:creationId xmlns:p14="http://schemas.microsoft.com/office/powerpoint/2010/main" val="1185308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49EA-1749-1F46-8746-3E50D702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585545"/>
          </a:xfrm>
        </p:spPr>
        <p:txBody>
          <a:bodyPr/>
          <a:lstStyle/>
          <a:p>
            <a:r>
              <a:rPr lang="de-DE" dirty="0"/>
              <a:t>Informationspflege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24F070-CF9F-DC4A-8D37-44E9386C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836138"/>
            <a:ext cx="9432000" cy="3041928"/>
          </a:xfrm>
        </p:spPr>
        <p:txBody>
          <a:bodyPr/>
          <a:lstStyle/>
          <a:p>
            <a:r>
              <a:rPr lang="de-DE" dirty="0"/>
              <a:t>Informations- bzw. Datenqualität in IS wird zunehmend zum Gegenstand wissenschaftlicher und praktischer Tätigkeit</a:t>
            </a:r>
          </a:p>
          <a:p>
            <a:r>
              <a:rPr lang="de-DE" dirty="0"/>
              <a:t>Behandlung von Verfahren zur</a:t>
            </a:r>
          </a:p>
          <a:p>
            <a:pPr lvl="1"/>
            <a:r>
              <a:rPr lang="de-DE" dirty="0"/>
              <a:t>Datenpflege und -bereinigung</a:t>
            </a:r>
          </a:p>
          <a:p>
            <a:pPr lvl="1"/>
            <a:r>
              <a:rPr lang="de-DE" dirty="0"/>
              <a:t>Findung und Kenntlichmachung fehlerhafter Daten</a:t>
            </a:r>
          </a:p>
          <a:p>
            <a:r>
              <a:rPr lang="de-DE" dirty="0"/>
              <a:t>Derartige Verfahren finden sich beispielsweise in </a:t>
            </a:r>
            <a:r>
              <a:rPr lang="de-DE" dirty="0">
                <a:solidFill>
                  <a:srgbClr val="C00000"/>
                </a:solidFill>
              </a:rPr>
              <a:t>Stammdaten-</a:t>
            </a:r>
            <a:r>
              <a:rPr lang="de-DE" dirty="0" err="1">
                <a:solidFill>
                  <a:srgbClr val="C00000"/>
                </a:solidFill>
              </a:rPr>
              <a:t>managementsystemen</a:t>
            </a:r>
            <a:r>
              <a:rPr lang="de-DE" dirty="0"/>
              <a:t> wieder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53FA2B-9609-CC4D-9D44-25010EE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41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0BEC854-7BD0-4D49-A950-A1C82450B2F3}"/>
              </a:ext>
            </a:extLst>
          </p:cNvPr>
          <p:cNvSpPr/>
          <p:nvPr/>
        </p:nvSpPr>
        <p:spPr>
          <a:xfrm>
            <a:off x="1378800" y="1485578"/>
            <a:ext cx="9432000" cy="12229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Bei dieser Phase geht es um die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Aktualisierung und Dokumentation der Daten und verfügbaren Informationen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zum Zweck der zukünftigen Informationsproduktion</a:t>
            </a:r>
          </a:p>
        </p:txBody>
      </p:sp>
    </p:spTree>
    <p:extLst>
      <p:ext uri="{BB962C8B-B14F-4D97-AF65-F5344CB8AC3E}">
        <p14:creationId xmlns:p14="http://schemas.microsoft.com/office/powerpoint/2010/main" val="2331082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E9FD-7040-F947-A6C5-CDBD253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10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107A1C-01DB-B242-9031-9104A72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42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5D627B-1434-2D48-9D19-7D0B65DA5102}"/>
              </a:ext>
            </a:extLst>
          </p:cNvPr>
          <p:cNvSpPr txBox="1"/>
          <p:nvPr/>
        </p:nvSpPr>
        <p:spPr>
          <a:xfrm>
            <a:off x="1378800" y="2406581"/>
            <a:ext cx="9615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056"/>
                </a:solidFill>
              </a:rPr>
              <a:t>Becker, J. &amp; Schütte, R. (2004). Handelsinformationssysteme – Domänenorientierte Einführung in die Wirtschaftsinformatik. 2. Aufl. Frankfurt/M.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Mertens, P. (2012). Integrierte Informationsverarbeitung 1: Operative Systeme in der Industrie. 18. Aufl. Wiesbaden: Springer Gabler. 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endParaRPr lang="de-DE" dirty="0">
              <a:solidFill>
                <a:srgbClr val="0030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5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C6616-E4FD-1A4E-A639-FED6FAE4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4B1715-D079-9C44-84B4-9E1A6E4BE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466032"/>
            <a:ext cx="9432000" cy="3268018"/>
          </a:xfrm>
        </p:spPr>
        <p:txBody>
          <a:bodyPr/>
          <a:lstStyle/>
          <a:p>
            <a:r>
              <a:rPr lang="de-DE" dirty="0"/>
              <a:t>In dieser Kategorie tragen die Systemtypen bestimmte </a:t>
            </a:r>
            <a:r>
              <a:rPr lang="de-DE" dirty="0">
                <a:solidFill>
                  <a:srgbClr val="C00000"/>
                </a:solidFill>
              </a:rPr>
              <a:t>Nutzergruppen</a:t>
            </a:r>
            <a:r>
              <a:rPr lang="de-DE" dirty="0"/>
              <a:t> im </a:t>
            </a:r>
            <a:r>
              <a:rPr lang="de-DE" dirty="0">
                <a:solidFill>
                  <a:srgbClr val="C00000"/>
                </a:solidFill>
              </a:rPr>
              <a:t>Namen</a:t>
            </a:r>
          </a:p>
          <a:p>
            <a:pPr lvl="1"/>
            <a:r>
              <a:rPr lang="de-DE" dirty="0"/>
              <a:t>Bsp.: Informationssysteme zur Unterstützung von Führungskräften </a:t>
            </a:r>
            <a:br>
              <a:rPr lang="de-DE" dirty="0"/>
            </a:br>
            <a:r>
              <a:rPr lang="de-DE" dirty="0"/>
              <a:t>(EIS = Executive Information Systems)</a:t>
            </a:r>
          </a:p>
          <a:p>
            <a:pPr lvl="2"/>
            <a:r>
              <a:rPr lang="de-DE" dirty="0"/>
              <a:t>Unterstützung von Führungskräften bei der Erkennung von Chancen und Risiken </a:t>
            </a:r>
          </a:p>
          <a:p>
            <a:pPr lvl="2"/>
            <a:r>
              <a:rPr lang="de-DE" dirty="0"/>
              <a:t>Erkennung von Planabweichungen, Erreichung von Sach- und Formalzielen</a:t>
            </a:r>
            <a:br>
              <a:rPr lang="de-DE" dirty="0"/>
            </a:br>
            <a:r>
              <a:rPr lang="de-DE" dirty="0"/>
              <a:t>(FES = Früherkennungssysteme oder FWS = Frühwarnsysteme)</a:t>
            </a:r>
          </a:p>
          <a:p>
            <a:pPr lvl="2"/>
            <a:r>
              <a:rPr lang="de-DE" dirty="0"/>
              <a:t>Festgelegte Ziel- und Leistungsindikatoren (KPI = Key Performance </a:t>
            </a:r>
            <a:r>
              <a:rPr lang="de-DE" dirty="0" err="1"/>
              <a:t>Indicators</a:t>
            </a:r>
            <a:r>
              <a:rPr lang="de-DE" dirty="0"/>
              <a:t>) werden mit Ist-Daten verglichen</a:t>
            </a:r>
          </a:p>
          <a:p>
            <a:pPr lvl="2"/>
            <a:r>
              <a:rPr lang="de-DE" dirty="0"/>
              <a:t>Techniken zur Zerlegung, Aufschlüsselung bzw. </a:t>
            </a:r>
            <a:r>
              <a:rPr lang="de-DE" dirty="0" err="1"/>
              <a:t>Disaggregation</a:t>
            </a:r>
            <a:r>
              <a:rPr lang="de-DE" dirty="0"/>
              <a:t> von Daten (Drill Down)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16E14C-928C-F54F-AD5D-A3F5CEC9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566F694-9B9F-F447-8463-C8B6ECF0311B}"/>
              </a:ext>
            </a:extLst>
          </p:cNvPr>
          <p:cNvSpPr/>
          <p:nvPr/>
        </p:nvSpPr>
        <p:spPr>
          <a:xfrm>
            <a:off x="1378800" y="1739459"/>
            <a:ext cx="9432000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Typisierung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nach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Nutzerinnen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bzw.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Nutzertypen</a:t>
            </a:r>
          </a:p>
        </p:txBody>
      </p:sp>
    </p:spTree>
    <p:extLst>
      <p:ext uri="{BB962C8B-B14F-4D97-AF65-F5344CB8AC3E}">
        <p14:creationId xmlns:p14="http://schemas.microsoft.com/office/powerpoint/2010/main" val="358789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7169A-9D64-2044-8762-38B05DEA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3E07AC-A54B-FF42-B26B-6E33CBC9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997745"/>
            <a:ext cx="9432000" cy="3316655"/>
          </a:xfrm>
        </p:spPr>
        <p:txBody>
          <a:bodyPr/>
          <a:lstStyle/>
          <a:p>
            <a:r>
              <a:rPr lang="de-DE" dirty="0"/>
              <a:t>Exemplarische </a:t>
            </a:r>
            <a:r>
              <a:rPr lang="de-DE" dirty="0">
                <a:solidFill>
                  <a:srgbClr val="C00000"/>
                </a:solidFill>
              </a:rPr>
              <a:t>Typbeispiele</a:t>
            </a:r>
            <a:r>
              <a:rPr lang="de-DE" dirty="0"/>
              <a:t> sind </a:t>
            </a:r>
          </a:p>
          <a:p>
            <a:pPr lvl="1"/>
            <a:r>
              <a:rPr lang="de-DE" dirty="0"/>
              <a:t>IS für </a:t>
            </a:r>
            <a:r>
              <a:rPr lang="de-DE" dirty="0">
                <a:solidFill>
                  <a:srgbClr val="C00000"/>
                </a:solidFill>
              </a:rPr>
              <a:t>Kinder</a:t>
            </a:r>
            <a:r>
              <a:rPr lang="de-DE" dirty="0"/>
              <a:t>, </a:t>
            </a:r>
            <a:r>
              <a:rPr lang="de-DE" dirty="0">
                <a:solidFill>
                  <a:srgbClr val="C00000"/>
                </a:solidFill>
              </a:rPr>
              <a:t>Jugendliche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Senioren</a:t>
            </a:r>
          </a:p>
          <a:p>
            <a:pPr lvl="1"/>
            <a:r>
              <a:rPr lang="de-DE" dirty="0"/>
              <a:t>Websites mit Produktangeboten, die für </a:t>
            </a:r>
            <a:r>
              <a:rPr lang="de-DE" dirty="0">
                <a:solidFill>
                  <a:srgbClr val="C00000"/>
                </a:solidFill>
              </a:rPr>
              <a:t>Menschen mit Sehbehinderung </a:t>
            </a:r>
            <a:r>
              <a:rPr lang="de-DE" dirty="0"/>
              <a:t>anders gestaltet werden als für nicht-behinderte Nutzerinnen</a:t>
            </a:r>
          </a:p>
          <a:p>
            <a:pPr lvl="1"/>
            <a:r>
              <a:rPr lang="de-DE" dirty="0"/>
              <a:t>Informationssysteme für sogenannte </a:t>
            </a:r>
            <a:r>
              <a:rPr lang="de-DE" dirty="0">
                <a:solidFill>
                  <a:srgbClr val="C00000"/>
                </a:solidFill>
              </a:rPr>
              <a:t>Computerlaien</a:t>
            </a:r>
          </a:p>
          <a:p>
            <a:r>
              <a:rPr lang="de-DE" dirty="0"/>
              <a:t>Kontextmerkmale sind die </a:t>
            </a:r>
            <a:r>
              <a:rPr lang="de-DE" dirty="0">
                <a:solidFill>
                  <a:srgbClr val="C00000"/>
                </a:solidFill>
              </a:rPr>
              <a:t>Nutzungshäufigkeit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Nutzungsdauer</a:t>
            </a:r>
            <a:r>
              <a:rPr lang="de-DE" dirty="0"/>
              <a:t> sowie der </a:t>
            </a:r>
            <a:r>
              <a:rPr lang="de-DE" dirty="0">
                <a:solidFill>
                  <a:srgbClr val="C00000"/>
                </a:solidFill>
              </a:rPr>
              <a:t>Nutzungsort</a:t>
            </a:r>
          </a:p>
          <a:p>
            <a:pPr lvl="1"/>
            <a:r>
              <a:rPr lang="de-DE" dirty="0"/>
              <a:t>Informationssysteme für gelegentliche Benutzerinnen </a:t>
            </a:r>
          </a:p>
          <a:p>
            <a:pPr lvl="1"/>
            <a:r>
              <a:rPr lang="de-DE" dirty="0"/>
              <a:t>Informationssysteme, die auf ortsbezogenen Diensten basieren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93D432-CF76-F14F-826D-C39BF5E3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DA421F2-AD79-C54C-A462-02965C2531E5}"/>
              </a:ext>
            </a:extLst>
          </p:cNvPr>
          <p:cNvSpPr/>
          <p:nvPr/>
        </p:nvSpPr>
        <p:spPr>
          <a:xfrm>
            <a:off x="1378800" y="1269554"/>
            <a:ext cx="9432000" cy="16183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Dass eine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allgemein akzeptierte Systematik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für nutzerzentrierte Informationssysteme in der Wirtschaftsinformatik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noch nicht entwickelt 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wurde, deutet darauf hin, dass im Hinblick auf die Nutzerzentrierung noch viel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Forschungspotenzial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existiert</a:t>
            </a:r>
          </a:p>
        </p:txBody>
      </p:sp>
    </p:spTree>
    <p:extLst>
      <p:ext uri="{BB962C8B-B14F-4D97-AF65-F5344CB8AC3E}">
        <p14:creationId xmlns:p14="http://schemas.microsoft.com/office/powerpoint/2010/main" val="288056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BFDDA-886E-EF44-8BD6-337A4DDCA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657553"/>
          </a:xfrm>
        </p:spPr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F92340-50FF-B645-8ABF-B2543590E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341562"/>
            <a:ext cx="9432000" cy="531714"/>
          </a:xfrm>
        </p:spPr>
        <p:txBody>
          <a:bodyPr/>
          <a:lstStyle/>
          <a:p>
            <a:r>
              <a:rPr lang="de-DE" dirty="0"/>
              <a:t>Ein Ansatz der Typisierung liegt in den </a:t>
            </a:r>
            <a:r>
              <a:rPr lang="de-DE" dirty="0">
                <a:solidFill>
                  <a:srgbClr val="C00000"/>
                </a:solidFill>
              </a:rPr>
              <a:t>Eigenschaften der Nutzerinnen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432BDB-3EE8-F543-9B42-FAED25BA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8E7FBD2-117B-5F4D-83A2-2D1788299023}"/>
              </a:ext>
            </a:extLst>
          </p:cNvPr>
          <p:cNvSpPr/>
          <p:nvPr/>
        </p:nvSpPr>
        <p:spPr>
          <a:xfrm>
            <a:off x="1378800" y="1811467"/>
            <a:ext cx="9432000" cy="89824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Ein wichtiges Konzept stellt dabei die Definition von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Nutzerrollen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oder kurz </a:t>
            </a:r>
            <a:r>
              <a:rPr lang="de-DE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Rollen</a:t>
            </a:r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dar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0D0DE89-6229-304E-B4FD-35BC2405A3B2}"/>
              </a:ext>
            </a:extLst>
          </p:cNvPr>
          <p:cNvSpPr txBox="1">
            <a:spLocks/>
          </p:cNvSpPr>
          <p:nvPr/>
        </p:nvSpPr>
        <p:spPr>
          <a:xfrm>
            <a:off x="1378800" y="2853730"/>
            <a:ext cx="9432000" cy="36407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Rollen definieren </a:t>
            </a:r>
            <a:r>
              <a:rPr lang="de-DE" dirty="0">
                <a:solidFill>
                  <a:srgbClr val="C00000"/>
                </a:solidFill>
              </a:rPr>
              <a:t>Aufgaben, Eigenschaften und Rechte </a:t>
            </a:r>
            <a:r>
              <a:rPr lang="de-DE" dirty="0"/>
              <a:t>einer Nutzerin in einem Informationssystem</a:t>
            </a:r>
          </a:p>
          <a:p>
            <a:r>
              <a:rPr lang="de-DE" dirty="0"/>
              <a:t>Verwendung von Nutzerrollen, um die </a:t>
            </a:r>
            <a:r>
              <a:rPr lang="de-DE" dirty="0">
                <a:solidFill>
                  <a:srgbClr val="C00000"/>
                </a:solidFill>
              </a:rPr>
              <a:t>Merkmale der Aufgaben</a:t>
            </a:r>
            <a:r>
              <a:rPr lang="de-DE" dirty="0"/>
              <a:t>, </a:t>
            </a:r>
            <a:r>
              <a:rPr lang="de-DE" dirty="0">
                <a:solidFill>
                  <a:srgbClr val="C00000"/>
                </a:solidFill>
              </a:rPr>
              <a:t>Eigenschaften und Rechte </a:t>
            </a:r>
            <a:r>
              <a:rPr lang="de-DE" dirty="0"/>
              <a:t>nicht für jede Nutzerin einzeln festlegen zu müssen</a:t>
            </a:r>
          </a:p>
          <a:p>
            <a:r>
              <a:rPr lang="de-DE" dirty="0"/>
              <a:t>Dies erleichtert die </a:t>
            </a:r>
            <a:r>
              <a:rPr lang="de-DE" dirty="0">
                <a:solidFill>
                  <a:srgbClr val="C00000"/>
                </a:solidFill>
              </a:rPr>
              <a:t>Funktions- und Rechteverwaltung </a:t>
            </a:r>
            <a:r>
              <a:rPr lang="de-DE" dirty="0"/>
              <a:t>des Softwaresystems</a:t>
            </a:r>
          </a:p>
          <a:p>
            <a:pPr lvl="1"/>
            <a:r>
              <a:rPr lang="de-DE" dirty="0"/>
              <a:t>Im Falle einer Änderung müssen nur die Rechte der Rolle angepasst werden</a:t>
            </a:r>
          </a:p>
          <a:p>
            <a:r>
              <a:rPr lang="de-DE" dirty="0"/>
              <a:t>Eine Nutzerin kann mehrere Rollen haben</a:t>
            </a:r>
          </a:p>
        </p:txBody>
      </p:sp>
    </p:spTree>
    <p:extLst>
      <p:ext uri="{BB962C8B-B14F-4D97-AF65-F5344CB8AC3E}">
        <p14:creationId xmlns:p14="http://schemas.microsoft.com/office/powerpoint/2010/main" val="38165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8C2B0-B7C7-DB42-9027-D613AF97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8175171" cy="1248289"/>
          </a:xfrm>
        </p:spPr>
        <p:txBody>
          <a:bodyPr/>
          <a:lstStyle/>
          <a:p>
            <a:r>
              <a:rPr lang="de-DE" dirty="0"/>
              <a:t>Beispiel – Die Rollen Sachbearbeiterin und Leiterin einer Personalabteilung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D72E42-7B5E-9645-8585-A56C3228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90553"/>
            <a:ext cx="9432000" cy="4347553"/>
          </a:xfrm>
        </p:spPr>
        <p:txBody>
          <a:bodyPr/>
          <a:lstStyle/>
          <a:p>
            <a:r>
              <a:rPr lang="de-DE" dirty="0"/>
              <a:t>In der Rolle der Sachbearbeiterin einer Personalabteilung darf eine Mitarbeiterin im Personalinformationssystem nur die Stammdaten von Beschäftigten des Unternehmens mit einem Einkommen bis zu 5000 € einsehen</a:t>
            </a:r>
          </a:p>
          <a:p>
            <a:r>
              <a:rPr lang="de-DE" dirty="0"/>
              <a:t>Einen Zugriff auf die Stammdaten von Beschäftigten mit einem Einkommen über 5000 € haben lediglich Mitarbeiterinnen in der Rolle der Leiterin oder stellvertretenden Leiterin dieser Abteilung</a:t>
            </a:r>
          </a:p>
          <a:p>
            <a:r>
              <a:rPr lang="de-DE" dirty="0"/>
              <a:t>Diese bekommen jedoch nicht den gesamten Personalstammsatz einschließlich Sozialversicherungsdaten angezeigt, sondern lediglich die Angaben zur Person, die bisherigen Arbeitsplätze im Unternehmen sowie die Beurteilungen der Vorgesetzten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AC788A-3384-4C42-A3F2-34D321BF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691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F1DBD-3214-8C4B-9CB8-6B229EA2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Typisierungsmerkmal Mensch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C509A5-9B4A-7F4B-9900-8DDFF0D57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709714"/>
            <a:ext cx="9432000" cy="3690000"/>
          </a:xfrm>
        </p:spPr>
        <p:txBody>
          <a:bodyPr/>
          <a:lstStyle/>
          <a:p>
            <a:r>
              <a:rPr lang="de-DE" dirty="0"/>
              <a:t>Verwendung von Nutzermodellen mit Orientierung an </a:t>
            </a:r>
          </a:p>
          <a:p>
            <a:pPr lvl="1"/>
            <a:r>
              <a:rPr lang="de-DE" dirty="0"/>
              <a:t>Nutzerberechtigungen </a:t>
            </a:r>
          </a:p>
          <a:p>
            <a:pPr lvl="1"/>
            <a:r>
              <a:rPr lang="de-DE" dirty="0"/>
              <a:t>Nutzereigenschaften</a:t>
            </a:r>
          </a:p>
          <a:p>
            <a:r>
              <a:rPr lang="de-DE" dirty="0"/>
              <a:t>Die bei der Entwicklung von IS zu beachtenden und zu modellierenden Personen zeichnen sich durch folgende Eigenschaften aus </a:t>
            </a:r>
          </a:p>
          <a:p>
            <a:pPr lvl="1"/>
            <a:r>
              <a:rPr lang="de-DE" dirty="0"/>
              <a:t>Motive </a:t>
            </a:r>
          </a:p>
          <a:p>
            <a:pPr lvl="1"/>
            <a:r>
              <a:rPr lang="de-DE" dirty="0"/>
              <a:t>Präferenzen </a:t>
            </a:r>
          </a:p>
          <a:p>
            <a:pPr lvl="1"/>
            <a:r>
              <a:rPr lang="de-DE" dirty="0"/>
              <a:t>Nutzungsgewohnheiten</a:t>
            </a:r>
          </a:p>
          <a:p>
            <a:pPr lvl="1"/>
            <a:r>
              <a:rPr lang="de-DE" dirty="0"/>
              <a:t>Wissen </a:t>
            </a:r>
          </a:p>
          <a:p>
            <a:pPr lvl="1"/>
            <a:r>
              <a:rPr lang="de-DE" dirty="0"/>
              <a:t>Kenntnisse und/ oder Fähigkeiten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1C3181-A71E-FE44-B58F-53624EE0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2FFB233-2DC8-5043-9513-8B5A0ABFC1F1}"/>
              </a:ext>
            </a:extLst>
          </p:cNvPr>
          <p:cNvSpPr/>
          <p:nvPr/>
        </p:nvSpPr>
        <p:spPr>
          <a:xfrm>
            <a:off x="1378800" y="1341562"/>
            <a:ext cx="9432000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Um Informationssysteme an die Eigenschaften bestimmter Typen von Nutzerrollen anzupassen, müssen diese im Voraus festgelegt und bei der Systementwicklung berücksichtigt werden</a:t>
            </a:r>
          </a:p>
        </p:txBody>
      </p:sp>
    </p:spTree>
    <p:extLst>
      <p:ext uri="{BB962C8B-B14F-4D97-AF65-F5344CB8AC3E}">
        <p14:creationId xmlns:p14="http://schemas.microsoft.com/office/powerpoint/2010/main" val="3204566323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vorlage Uni MA final gesendet-ne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Uni MA final gesendet-neu</Template>
  <TotalTime>0</TotalTime>
  <Words>2263</Words>
  <Application>Microsoft Macintosh PowerPoint</Application>
  <PresentationFormat>Benutzerdefiniert</PresentationFormat>
  <Paragraphs>293</Paragraphs>
  <Slides>42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5" baseType="lpstr">
      <vt:lpstr>Arial</vt:lpstr>
      <vt:lpstr>Calibri</vt:lpstr>
      <vt:lpstr>Präsentationsvorlage Uni MA final gesendet-neu</vt:lpstr>
      <vt:lpstr>Kapitel 10 Typisierung von Informationssystemen </vt:lpstr>
      <vt:lpstr>Lernziele</vt:lpstr>
      <vt:lpstr>Typisierungsansätze</vt:lpstr>
      <vt:lpstr>Typisierungsansätze</vt:lpstr>
      <vt:lpstr>Typisierungsmerkmal Mensch</vt:lpstr>
      <vt:lpstr>Typisierungsmerkmal Mensch</vt:lpstr>
      <vt:lpstr>Typisierungsmerkmal Mensch</vt:lpstr>
      <vt:lpstr>Beispiel – Die Rollen Sachbearbeiterin und Leiterin einer Personalabteilung</vt:lpstr>
      <vt:lpstr>Typisierungsmerkmal Mensch</vt:lpstr>
      <vt:lpstr>Typisierungsmerkmal Mensch</vt:lpstr>
      <vt:lpstr>Typisierungsmerkmal Mensch</vt:lpstr>
      <vt:lpstr>Beispiel – Abonnementsystem für Verkehrsbetriebe</vt:lpstr>
      <vt:lpstr>Typisierungsmerkmal Mensch</vt:lpstr>
      <vt:lpstr>Typisierungsmerkmal Mensch</vt:lpstr>
      <vt:lpstr>Typisierungsmerkmal Mensch</vt:lpstr>
      <vt:lpstr>Typisierungsmerkmal Mensch</vt:lpstr>
      <vt:lpstr>Typisierungsmerkmal Mensch</vt:lpstr>
      <vt:lpstr>Typisierungsmerkmal Aufgabe</vt:lpstr>
      <vt:lpstr>Typisierungsmerkmal Aufgabe</vt:lpstr>
      <vt:lpstr>Typisierungsmerkmal Aufgabe</vt:lpstr>
      <vt:lpstr>Typisierungsmerkmal Aufgabe</vt:lpstr>
      <vt:lpstr>Typisierungsmerkmal Aufgabe</vt:lpstr>
      <vt:lpstr>Typisierungsmerkmal Aufgabe</vt:lpstr>
      <vt:lpstr>Typisierungsmerkmal Aufgabe</vt:lpstr>
      <vt:lpstr>Typisierungsmerkmal Aufgabe</vt:lpstr>
      <vt:lpstr>Typisierungsmerkmal Aufgabe</vt:lpstr>
      <vt:lpstr>Funktionsmodell</vt:lpstr>
      <vt:lpstr>Typisierungsmerkmal Aufgabe</vt:lpstr>
      <vt:lpstr>Intra- und interorganisationale Systeme</vt:lpstr>
      <vt:lpstr>Typisierungsmerkmal Aufgabe</vt:lpstr>
      <vt:lpstr>Handels-H-Modell</vt:lpstr>
      <vt:lpstr>Typisierungsmerkmal Aufgabe</vt:lpstr>
      <vt:lpstr>Typisierungsmerkmal Technik</vt:lpstr>
      <vt:lpstr>Typisierungsmerkmal Technik</vt:lpstr>
      <vt:lpstr>Hardware, Systemsoftware und Anwendungssoftware</vt:lpstr>
      <vt:lpstr>Typisierung anhand der Phasen im Informationsverhalten</vt:lpstr>
      <vt:lpstr>Informationswahrnehmung</vt:lpstr>
      <vt:lpstr>Informationssammlung</vt:lpstr>
      <vt:lpstr>Informationsstrukturierung und -organisation</vt:lpstr>
      <vt:lpstr>Informationssuche</vt:lpstr>
      <vt:lpstr>Informationspflege</vt:lpstr>
      <vt:lpstr>Literaturverzeichnis – Kapitel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Tilman Haferbeck</cp:lastModifiedBy>
  <cp:revision>98</cp:revision>
  <dcterms:created xsi:type="dcterms:W3CDTF">2018-06-20T22:10:41Z</dcterms:created>
  <dcterms:modified xsi:type="dcterms:W3CDTF">2024-07-12T11:05:17Z</dcterms:modified>
</cp:coreProperties>
</file>