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88" r:id="rId2"/>
    <p:sldId id="264" r:id="rId3"/>
    <p:sldId id="432" r:id="rId4"/>
    <p:sldId id="433" r:id="rId5"/>
    <p:sldId id="434" r:id="rId6"/>
    <p:sldId id="435" r:id="rId7"/>
    <p:sldId id="436" r:id="rId8"/>
    <p:sldId id="437" r:id="rId9"/>
    <p:sldId id="438" r:id="rId10"/>
    <p:sldId id="439" r:id="rId11"/>
    <p:sldId id="440" r:id="rId12"/>
    <p:sldId id="441" r:id="rId13"/>
    <p:sldId id="442" r:id="rId14"/>
    <p:sldId id="443" r:id="rId15"/>
    <p:sldId id="444" r:id="rId16"/>
    <p:sldId id="445" r:id="rId17"/>
    <p:sldId id="446" r:id="rId18"/>
    <p:sldId id="447" r:id="rId19"/>
    <p:sldId id="448" r:id="rId20"/>
    <p:sldId id="449" r:id="rId21"/>
    <p:sldId id="450" r:id="rId22"/>
    <p:sldId id="451" r:id="rId23"/>
    <p:sldId id="452" r:id="rId24"/>
    <p:sldId id="453" r:id="rId25"/>
    <p:sldId id="454" r:id="rId26"/>
    <p:sldId id="455" r:id="rId27"/>
    <p:sldId id="456" r:id="rId28"/>
    <p:sldId id="457" r:id="rId29"/>
    <p:sldId id="458" r:id="rId30"/>
    <p:sldId id="459" r:id="rId31"/>
    <p:sldId id="460" r:id="rId32"/>
    <p:sldId id="461" r:id="rId33"/>
    <p:sldId id="462" r:id="rId34"/>
    <p:sldId id="463" r:id="rId35"/>
    <p:sldId id="464" r:id="rId36"/>
    <p:sldId id="465" r:id="rId37"/>
    <p:sldId id="466" r:id="rId38"/>
    <p:sldId id="467" r:id="rId39"/>
    <p:sldId id="468" r:id="rId40"/>
    <p:sldId id="469" r:id="rId41"/>
    <p:sldId id="470" r:id="rId42"/>
    <p:sldId id="471" r:id="rId43"/>
    <p:sldId id="472" r:id="rId44"/>
    <p:sldId id="473" r:id="rId45"/>
    <p:sldId id="474" r:id="rId46"/>
    <p:sldId id="377" r:id="rId47"/>
    <p:sldId id="378" r:id="rId48"/>
  </p:sldIdLst>
  <p:sldSz cx="12195175" cy="6859588"/>
  <p:notesSz cx="6858000" cy="9144000"/>
  <p:defaultText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C3138C-E647-621B-BEB0-92DBA3725E34}" name="Armin Heinzl" initials="AH" userId="S::aheinzl@ad.uni-mannheim.de::79e329d9-e78e-439f-b2c7-e2f3e151b257" providerId="AD"/>
  <p188:author id="{2E1018AF-A003-24E6-8AD5-8E6A3A4B54BF}" name="Tilman Haferbeck" initials="TH" userId="ccd9da5b7e3744a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6"/>
    <a:srgbClr val="A7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4923" autoAdjust="0"/>
  </p:normalViewPr>
  <p:slideViewPr>
    <p:cSldViewPr showGuides="1">
      <p:cViewPr varScale="1">
        <p:scale>
          <a:sx n="102" d="100"/>
          <a:sy n="102" d="100"/>
        </p:scale>
        <p:origin x="1096" y="176"/>
      </p:cViewPr>
      <p:guideLst>
        <p:guide orient="horz" pos="2161"/>
        <p:guide pos="384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5E5F9-7C68-440D-8F93-DD9A6ECD879E}" type="datetimeFigureOut">
              <a:rPr lang="de-DE" smtClean="0"/>
              <a:t>12.07.24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23BDED-7A90-4264-A83B-2E080B95BFE9}" type="slidenum">
              <a:rPr lang="de-DE" smtClean="0"/>
              <a:t>‹Nr.›</a:t>
            </a:fld>
            <a:endParaRPr lang="de-DE"/>
          </a:p>
        </p:txBody>
      </p:sp>
    </p:spTree>
    <p:extLst>
      <p:ext uri="{BB962C8B-B14F-4D97-AF65-F5344CB8AC3E}">
        <p14:creationId xmlns:p14="http://schemas.microsoft.com/office/powerpoint/2010/main" val="3313416903"/>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2"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7"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1" algn="l" defTabSz="914305" rtl="0" eaLnBrk="1" latinLnBrk="0" hangingPunct="1">
      <a:defRPr sz="1200" kern="1200">
        <a:solidFill>
          <a:schemeClr val="tx1"/>
        </a:solidFill>
        <a:latin typeface="+mn-lt"/>
        <a:ea typeface="+mn-ea"/>
        <a:cs typeface="+mn-cs"/>
      </a:defRPr>
    </a:lvl6pPr>
    <a:lvl7pPr marL="2742914" algn="l" defTabSz="914305" rtl="0" eaLnBrk="1" latinLnBrk="0" hangingPunct="1">
      <a:defRPr sz="1200" kern="1200">
        <a:solidFill>
          <a:schemeClr val="tx1"/>
        </a:solidFill>
        <a:latin typeface="+mn-lt"/>
        <a:ea typeface="+mn-ea"/>
        <a:cs typeface="+mn-cs"/>
      </a:defRPr>
    </a:lvl7pPr>
    <a:lvl8pPr marL="3200066" algn="l" defTabSz="914305" rtl="0" eaLnBrk="1" latinLnBrk="0" hangingPunct="1">
      <a:defRPr sz="1200" kern="1200">
        <a:solidFill>
          <a:schemeClr val="tx1"/>
        </a:solidFill>
        <a:latin typeface="+mn-lt"/>
        <a:ea typeface="+mn-ea"/>
        <a:cs typeface="+mn-cs"/>
      </a:defRPr>
    </a:lvl8pPr>
    <a:lvl9pPr marL="3657219"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23BDED-7A90-4264-A83B-2E080B95BFE9}" type="slidenum">
              <a:rPr lang="de-DE" smtClean="0"/>
              <a:t>12</a:t>
            </a:fld>
            <a:endParaRPr lang="de-DE"/>
          </a:p>
        </p:txBody>
      </p:sp>
    </p:spTree>
    <p:extLst>
      <p:ext uri="{BB962C8B-B14F-4D97-AF65-F5344CB8AC3E}">
        <p14:creationId xmlns:p14="http://schemas.microsoft.com/office/powerpoint/2010/main" val="387702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23BDED-7A90-4264-A83B-2E080B95BFE9}" type="slidenum">
              <a:rPr lang="de-DE" smtClean="0"/>
              <a:t>41</a:t>
            </a:fld>
            <a:endParaRPr lang="de-DE"/>
          </a:p>
        </p:txBody>
      </p:sp>
    </p:spTree>
    <p:extLst>
      <p:ext uri="{BB962C8B-B14F-4D97-AF65-F5344CB8AC3E}">
        <p14:creationId xmlns:p14="http://schemas.microsoft.com/office/powerpoint/2010/main" val="42936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23BDED-7A90-4264-A83B-2E080B95BFE9}" type="slidenum">
              <a:rPr lang="de-DE" smtClean="0"/>
              <a:t>46</a:t>
            </a:fld>
            <a:endParaRPr lang="de-DE"/>
          </a:p>
        </p:txBody>
      </p:sp>
    </p:spTree>
    <p:extLst>
      <p:ext uri="{BB962C8B-B14F-4D97-AF65-F5344CB8AC3E}">
        <p14:creationId xmlns:p14="http://schemas.microsoft.com/office/powerpoint/2010/main" val="362079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
        <p:nvSpPr>
          <p:cNvPr id="9" name="Bildplatzhalter 8">
            <a:extLst>
              <a:ext uri="{FF2B5EF4-FFF2-40B4-BE49-F238E27FC236}">
                <a16:creationId xmlns:a16="http://schemas.microsoft.com/office/drawing/2014/main" id="{DFE737B8-A299-4B4B-9E40-3B1979F57BC1}"/>
              </a:ext>
            </a:extLst>
          </p:cNvPr>
          <p:cNvSpPr>
            <a:spLocks noGrp="1"/>
          </p:cNvSpPr>
          <p:nvPr>
            <p:ph type="pic" sz="quarter" idx="13"/>
          </p:nvPr>
        </p:nvSpPr>
        <p:spPr>
          <a:xfrm>
            <a:off x="0" y="2090238"/>
            <a:ext cx="12195175" cy="3689350"/>
          </a:xfrm>
        </p:spPr>
        <p:txBody>
          <a:bodyPr/>
          <a:lstStyle/>
          <a:p>
            <a:endParaRPr lang="de-DE"/>
          </a:p>
        </p:txBody>
      </p:sp>
    </p:spTree>
    <p:extLst>
      <p:ext uri="{BB962C8B-B14F-4D97-AF65-F5344CB8AC3E}">
        <p14:creationId xmlns:p14="http://schemas.microsoft.com/office/powerpoint/2010/main" val="176007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in beliebig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Tree>
    <p:extLst>
      <p:ext uri="{BB962C8B-B14F-4D97-AF65-F5344CB8AC3E}">
        <p14:creationId xmlns:p14="http://schemas.microsoft.com/office/powerpoint/2010/main" val="22744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mit Titel">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
        <p:nvSpPr>
          <p:cNvPr id="10" name="Bildplatzhalter 2"/>
          <p:cNvSpPr>
            <a:spLocks noGrp="1"/>
          </p:cNvSpPr>
          <p:nvPr>
            <p:ph type="pic" idx="13"/>
          </p:nvPr>
        </p:nvSpPr>
        <p:spPr>
          <a:xfrm>
            <a:off x="1378800" y="2178000"/>
            <a:ext cx="943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8866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ohne Bild/Abschnitts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3588" y="2713213"/>
            <a:ext cx="10368000" cy="468108"/>
          </a:xfrm>
        </p:spPr>
        <p:txBody>
          <a:bodyPr/>
          <a:lstStyle>
            <a:lvl1pPr algn="ctr">
              <a:defRPr/>
            </a:lvl1pPr>
          </a:lstStyle>
          <a:p>
            <a:r>
              <a:rPr lang="de-DE" dirty="0"/>
              <a:t>Titelmasterformat durch Klicken bearbeiten</a:t>
            </a:r>
            <a:br>
              <a:rPr lang="de-DE" dirty="0"/>
            </a:br>
            <a:endParaRPr lang="de-DE" dirty="0"/>
          </a:p>
        </p:txBody>
      </p:sp>
      <p:sp>
        <p:nvSpPr>
          <p:cNvPr id="3" name="Untertitel 2"/>
          <p:cNvSpPr>
            <a:spLocks noGrp="1"/>
          </p:cNvSpPr>
          <p:nvPr>
            <p:ph type="subTitle" idx="1"/>
          </p:nvPr>
        </p:nvSpPr>
        <p:spPr>
          <a:xfrm>
            <a:off x="1831588" y="3569886"/>
            <a:ext cx="8532000" cy="396092"/>
          </a:xfrm>
        </p:spPr>
        <p:txBody>
          <a:bodyPr/>
          <a:lstStyle>
            <a:lvl1pPr marL="0" indent="0" algn="ctr">
              <a:buNone/>
              <a:defRPr>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11951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Zwei Beliebige Inhalte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13788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4" name="Inhaltsplatzhalter 3"/>
          <p:cNvSpPr>
            <a:spLocks noGrp="1"/>
          </p:cNvSpPr>
          <p:nvPr>
            <p:ph sz="half" idx="2"/>
          </p:nvPr>
        </p:nvSpPr>
        <p:spPr>
          <a:xfrm>
            <a:off x="1378800" y="2548067"/>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3324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6" name="Inhaltsplatzhalter 5"/>
          <p:cNvSpPr>
            <a:spLocks noGrp="1"/>
          </p:cNvSpPr>
          <p:nvPr>
            <p:ph sz="quarter" idx="4"/>
          </p:nvPr>
        </p:nvSpPr>
        <p:spPr>
          <a:xfrm>
            <a:off x="6332400" y="2547278"/>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oliennummernplatzhalter 8"/>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401443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4482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6332400" y="2178000"/>
            <a:ext cx="448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26859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mit Bild 2: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6228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8082225" y="2178000"/>
            <a:ext cx="2736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354936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it Bild 1: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9" name="Textplatzhalter 8">
            <a:extLst>
              <a:ext uri="{FF2B5EF4-FFF2-40B4-BE49-F238E27FC236}">
                <a16:creationId xmlns:a16="http://schemas.microsoft.com/office/drawing/2014/main" id="{D8E9CA1B-9CFF-8044-9D8E-BD13AEAA129F}"/>
              </a:ext>
            </a:extLst>
          </p:cNvPr>
          <p:cNvSpPr>
            <a:spLocks noGrp="1"/>
          </p:cNvSpPr>
          <p:nvPr>
            <p:ph type="body" sz="quarter" idx="13"/>
          </p:nvPr>
        </p:nvSpPr>
        <p:spPr>
          <a:xfrm>
            <a:off x="8113811" y="2205658"/>
            <a:ext cx="3528392" cy="36728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B5E0CCFB-7037-994F-A1D5-0AE0B441240D}"/>
              </a:ext>
            </a:extLst>
          </p:cNvPr>
          <p:cNvSpPr>
            <a:spLocks noGrp="1"/>
          </p:cNvSpPr>
          <p:nvPr>
            <p:ph type="pic" sz="quarter" idx="14"/>
          </p:nvPr>
        </p:nvSpPr>
        <p:spPr>
          <a:xfrm>
            <a:off x="1379538" y="2205658"/>
            <a:ext cx="6230217" cy="3672855"/>
          </a:xfrm>
        </p:spPr>
        <p:txBody>
          <a:bodyPr/>
          <a:lstStyle/>
          <a:p>
            <a:endParaRPr lang="de-DE"/>
          </a:p>
        </p:txBody>
      </p:sp>
    </p:spTree>
    <p:extLst>
      <p:ext uri="{BB962C8B-B14F-4D97-AF65-F5344CB8AC3E}">
        <p14:creationId xmlns:p14="http://schemas.microsoft.com/office/powerpoint/2010/main" val="208522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378800" y="612001"/>
            <a:ext cx="6457681" cy="1248289"/>
          </a:xfrm>
          <a:prstGeom prst="rect">
            <a:avLst/>
          </a:prstGeom>
        </p:spPr>
        <p:txBody>
          <a:bodyPr vert="horz" lIns="0" tIns="0" rIns="0" bIns="0" rtlCol="0" anchor="t">
            <a:noAutofit/>
          </a:bodyPr>
          <a:lstStyle/>
          <a:p>
            <a:r>
              <a:rPr lang="de-DE" dirty="0"/>
              <a:t>Titelmasterformat durch Klicken bearbeiten</a:t>
            </a:r>
          </a:p>
        </p:txBody>
      </p:sp>
      <p:sp>
        <p:nvSpPr>
          <p:cNvPr id="3" name="Textplatzhalter 2"/>
          <p:cNvSpPr>
            <a:spLocks noGrp="1"/>
          </p:cNvSpPr>
          <p:nvPr>
            <p:ph type="body" idx="1"/>
          </p:nvPr>
        </p:nvSpPr>
        <p:spPr>
          <a:xfrm>
            <a:off x="1378800" y="2178000"/>
            <a:ext cx="9432000" cy="3690000"/>
          </a:xfrm>
          <a:prstGeom prst="rect">
            <a:avLst/>
          </a:prstGeom>
        </p:spPr>
        <p:txBody>
          <a:bodyPr vert="horz" lIns="0" tIns="0" rIns="0" bIns="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9417601" y="6314401"/>
            <a:ext cx="1406313" cy="180042"/>
          </a:xfrm>
          <a:prstGeom prst="rect">
            <a:avLst/>
          </a:prstGeom>
        </p:spPr>
        <p:txBody>
          <a:bodyPr vert="horz" lIns="0" tIns="0" rIns="0" bIns="0" rtlCol="0" anchor="t">
            <a:noAutofit/>
          </a:bodyPr>
          <a:lstStyle>
            <a:lvl1pPr algn="r">
              <a:defRPr sz="1200">
                <a:solidFill>
                  <a:srgbClr val="003056"/>
                </a:solidFill>
              </a:defRPr>
            </a:lvl1pPr>
          </a:lstStyle>
          <a:p>
            <a:fld id="{FC0CC166-4E39-43B8-AB91-BDD1C4C9E224}" type="slidenum">
              <a:rPr lang="de-DE" smtClean="0"/>
              <a:pPr/>
              <a:t>‹Nr.›</a:t>
            </a:fld>
            <a:endParaRPr lang="de-DE" dirty="0"/>
          </a:p>
        </p:txBody>
      </p:sp>
    </p:spTree>
    <p:extLst>
      <p:ext uri="{BB962C8B-B14F-4D97-AF65-F5344CB8AC3E}">
        <p14:creationId xmlns:p14="http://schemas.microsoft.com/office/powerpoint/2010/main" val="197652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3" r:id="rId5"/>
    <p:sldLayoutId id="2147483652" r:id="rId6"/>
    <p:sldLayoutId id="2147483662" r:id="rId7"/>
    <p:sldLayoutId id="2147483663" r:id="rId8"/>
  </p:sldLayoutIdLst>
  <p:hf hdr="0"/>
  <p:txStyles>
    <p:titleStyle>
      <a:lvl1pPr algn="l" defTabSz="914305" rtl="0" eaLnBrk="1" latinLnBrk="0" hangingPunct="1">
        <a:spcBef>
          <a:spcPct val="0"/>
        </a:spcBef>
        <a:buNone/>
        <a:defRPr sz="3000" b="1" kern="1200" baseline="0">
          <a:solidFill>
            <a:srgbClr val="003056"/>
          </a:solidFill>
          <a:latin typeface="+mj-lt"/>
          <a:ea typeface="+mj-ea"/>
          <a:cs typeface="+mj-cs"/>
        </a:defRPr>
      </a:lvl1pPr>
    </p:titleStyle>
    <p:body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B89C7-313F-F15B-D3F4-5072B376EB62}"/>
              </a:ext>
            </a:extLst>
          </p:cNvPr>
          <p:cNvSpPr>
            <a:spLocks noGrp="1"/>
          </p:cNvSpPr>
          <p:nvPr>
            <p:ph type="ctrTitle"/>
          </p:nvPr>
        </p:nvSpPr>
        <p:spPr>
          <a:xfrm>
            <a:off x="5593530" y="2713213"/>
            <a:ext cx="5688057" cy="468108"/>
          </a:xfrm>
        </p:spPr>
        <p:txBody>
          <a:bodyPr anchor="t">
            <a:noAutofit/>
          </a:bodyPr>
          <a:lstStyle/>
          <a:p>
            <a:r>
              <a:rPr lang="de-DE" dirty="0"/>
              <a:t>Kapitel 9 </a:t>
            </a:r>
            <a:br>
              <a:rPr lang="de-DE" dirty="0"/>
            </a:br>
            <a:r>
              <a:rPr lang="de-DE" dirty="0"/>
              <a:t>Mensch</a:t>
            </a:r>
            <a:endParaRPr lang="en-US" dirty="0"/>
          </a:p>
        </p:txBody>
      </p:sp>
      <p:sp>
        <p:nvSpPr>
          <p:cNvPr id="6" name="Foliennummernplatzhalter 5">
            <a:extLst>
              <a:ext uri="{FF2B5EF4-FFF2-40B4-BE49-F238E27FC236}">
                <a16:creationId xmlns:a16="http://schemas.microsoft.com/office/drawing/2014/main" id="{A261D2F0-EE95-C66A-FC53-291D5E3F5812}"/>
              </a:ext>
            </a:extLst>
          </p:cNvPr>
          <p:cNvSpPr>
            <a:spLocks noGrp="1"/>
          </p:cNvSpPr>
          <p:nvPr>
            <p:ph type="sldNum" sz="quarter" idx="12"/>
          </p:nvPr>
        </p:nvSpPr>
        <p:spPr/>
        <p:txBody>
          <a:bodyPr anchor="t">
            <a:normAutofit/>
          </a:bodyPr>
          <a:lstStyle/>
          <a:p>
            <a:pPr>
              <a:lnSpc>
                <a:spcPct val="90000"/>
              </a:lnSpc>
              <a:spcAft>
                <a:spcPts val="600"/>
              </a:spcAft>
            </a:pPr>
            <a:fld id="{FC0CC166-4E39-43B8-AB91-BDD1C4C9E224}" type="slidenum">
              <a:rPr lang="de-DE" smtClean="0"/>
              <a:pPr>
                <a:lnSpc>
                  <a:spcPct val="90000"/>
                </a:lnSpc>
                <a:spcAft>
                  <a:spcPts val="600"/>
                </a:spcAft>
              </a:pPr>
              <a:t>1</a:t>
            </a:fld>
            <a:endParaRPr lang="de-DE"/>
          </a:p>
        </p:txBody>
      </p:sp>
      <p:pic>
        <p:nvPicPr>
          <p:cNvPr id="3" name="Picture 2">
            <a:extLst>
              <a:ext uri="{FF2B5EF4-FFF2-40B4-BE49-F238E27FC236}">
                <a16:creationId xmlns:a16="http://schemas.microsoft.com/office/drawing/2014/main" id="{22652EF6-4851-5372-A231-4C9CD3C48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80" y="1462868"/>
            <a:ext cx="2766713" cy="39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122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717B8-ABE7-9F4D-9E00-07A75F54A5F4}"/>
              </a:ext>
            </a:extLst>
          </p:cNvPr>
          <p:cNvSpPr>
            <a:spLocks noGrp="1"/>
          </p:cNvSpPr>
          <p:nvPr>
            <p:ph type="title"/>
          </p:nvPr>
        </p:nvSpPr>
        <p:spPr/>
        <p:txBody>
          <a:bodyPr/>
          <a:lstStyle/>
          <a:p>
            <a:r>
              <a:rPr lang="de-DE" dirty="0"/>
              <a:t>Nutzerschnittstelle</a:t>
            </a:r>
          </a:p>
        </p:txBody>
      </p:sp>
      <p:sp>
        <p:nvSpPr>
          <p:cNvPr id="3" name="Inhaltsplatzhalter 2">
            <a:extLst>
              <a:ext uri="{FF2B5EF4-FFF2-40B4-BE49-F238E27FC236}">
                <a16:creationId xmlns:a16="http://schemas.microsoft.com/office/drawing/2014/main" id="{FE75BE5E-75E9-954E-95A0-6949030CB093}"/>
              </a:ext>
            </a:extLst>
          </p:cNvPr>
          <p:cNvSpPr>
            <a:spLocks noGrp="1"/>
          </p:cNvSpPr>
          <p:nvPr>
            <p:ph idx="1"/>
          </p:nvPr>
        </p:nvSpPr>
        <p:spPr/>
        <p:txBody>
          <a:bodyPr/>
          <a:lstStyle/>
          <a:p>
            <a:r>
              <a:rPr lang="de-DE" dirty="0"/>
              <a:t>In aktuellen Nutzerschnittstellen werden verschiedenste Arten der Ein- und Ausgabe unterstützt</a:t>
            </a:r>
          </a:p>
          <a:p>
            <a:r>
              <a:rPr lang="de-DE" dirty="0"/>
              <a:t>Die Modalität bezieht sich dabei auf die Art des Kommunikationskanals, der verwendet wird, um Daten aus- bzw. einzugeben </a:t>
            </a:r>
          </a:p>
          <a:p>
            <a:endParaRPr lang="de-DE" dirty="0"/>
          </a:p>
        </p:txBody>
      </p:sp>
      <p:sp>
        <p:nvSpPr>
          <p:cNvPr id="4" name="Foliennummernplatzhalter 3">
            <a:extLst>
              <a:ext uri="{FF2B5EF4-FFF2-40B4-BE49-F238E27FC236}">
                <a16:creationId xmlns:a16="http://schemas.microsoft.com/office/drawing/2014/main" id="{6A86FB05-6418-A64C-A381-18454A0D5637}"/>
              </a:ext>
            </a:extLst>
          </p:cNvPr>
          <p:cNvSpPr>
            <a:spLocks noGrp="1"/>
          </p:cNvSpPr>
          <p:nvPr>
            <p:ph type="sldNum" sz="quarter" idx="12"/>
          </p:nvPr>
        </p:nvSpPr>
        <p:spPr/>
        <p:txBody>
          <a:bodyPr/>
          <a:lstStyle/>
          <a:p>
            <a:fld id="{FC0CC166-4E39-43B8-AB91-BDD1C4C9E224}" type="slidenum">
              <a:rPr lang="de-DE" smtClean="0"/>
              <a:t>10</a:t>
            </a:fld>
            <a:endParaRPr lang="de-DE" dirty="0"/>
          </a:p>
        </p:txBody>
      </p:sp>
      <p:sp>
        <p:nvSpPr>
          <p:cNvPr id="5" name="Rechteck: abgerundete Ecken 4">
            <a:extLst>
              <a:ext uri="{FF2B5EF4-FFF2-40B4-BE49-F238E27FC236}">
                <a16:creationId xmlns:a16="http://schemas.microsoft.com/office/drawing/2014/main" id="{4DDC6657-FD1D-3E46-BBCF-CD25CBCFCB1F}"/>
              </a:ext>
            </a:extLst>
          </p:cNvPr>
          <p:cNvSpPr/>
          <p:nvPr/>
        </p:nvSpPr>
        <p:spPr>
          <a:xfrm>
            <a:off x="1382684" y="3933850"/>
            <a:ext cx="9251407"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Unterschiedliche Ein- und Ausgabearten ermöglichen es den Nutzerinnen, Daten über ihre Sinne zu erfassen, über Effektoren weiterzuleiten und im Gehirn zu verarbeiten</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01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4C166-6518-F04C-88AA-7CF60DC81162}"/>
              </a:ext>
            </a:extLst>
          </p:cNvPr>
          <p:cNvSpPr>
            <a:spLocks noGrp="1"/>
          </p:cNvSpPr>
          <p:nvPr>
            <p:ph type="title"/>
          </p:nvPr>
        </p:nvSpPr>
        <p:spPr>
          <a:xfrm>
            <a:off x="1378800" y="612001"/>
            <a:ext cx="8391195" cy="1248289"/>
          </a:xfrm>
        </p:spPr>
        <p:txBody>
          <a:bodyPr/>
          <a:lstStyle/>
          <a:p>
            <a:r>
              <a:rPr lang="de-DE" dirty="0"/>
              <a:t>Nutzerschnittstelle - Hardware und exemplarische Ein-/Ausgabemodalitäten</a:t>
            </a:r>
          </a:p>
        </p:txBody>
      </p:sp>
      <p:pic>
        <p:nvPicPr>
          <p:cNvPr id="6" name="Inhaltsplatzhalter 5" descr="Ein Bild, das Text, Screenshot, Zahl, Quittung enthält.&#10;&#10;Automatisch generierte Beschreibung">
            <a:extLst>
              <a:ext uri="{FF2B5EF4-FFF2-40B4-BE49-F238E27FC236}">
                <a16:creationId xmlns:a16="http://schemas.microsoft.com/office/drawing/2014/main" id="{8CB4BDC7-BF7C-A54B-A479-4C3493645F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65" y="1989633"/>
            <a:ext cx="11667053" cy="4257953"/>
          </a:xfrm>
        </p:spPr>
      </p:pic>
      <p:sp>
        <p:nvSpPr>
          <p:cNvPr id="4" name="Foliennummernplatzhalter 3">
            <a:extLst>
              <a:ext uri="{FF2B5EF4-FFF2-40B4-BE49-F238E27FC236}">
                <a16:creationId xmlns:a16="http://schemas.microsoft.com/office/drawing/2014/main" id="{8F80BC10-C1A9-944A-9191-F9AB24504A66}"/>
              </a:ext>
            </a:extLst>
          </p:cNvPr>
          <p:cNvSpPr>
            <a:spLocks noGrp="1"/>
          </p:cNvSpPr>
          <p:nvPr>
            <p:ph type="sldNum" sz="quarter" idx="12"/>
          </p:nvPr>
        </p:nvSpPr>
        <p:spPr/>
        <p:txBody>
          <a:bodyPr/>
          <a:lstStyle/>
          <a:p>
            <a:fld id="{FC0CC166-4E39-43B8-AB91-BDD1C4C9E224}" type="slidenum">
              <a:rPr lang="de-DE" smtClean="0"/>
              <a:t>11</a:t>
            </a:fld>
            <a:endParaRPr lang="de-DE" dirty="0"/>
          </a:p>
        </p:txBody>
      </p:sp>
    </p:spTree>
    <p:extLst>
      <p:ext uri="{BB962C8B-B14F-4D97-AF65-F5344CB8AC3E}">
        <p14:creationId xmlns:p14="http://schemas.microsoft.com/office/powerpoint/2010/main" val="210924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01F7F-B5B0-A04A-A3C8-9465A3CB0F1F}"/>
              </a:ext>
            </a:extLst>
          </p:cNvPr>
          <p:cNvSpPr>
            <a:spLocks noGrp="1"/>
          </p:cNvSpPr>
          <p:nvPr>
            <p:ph type="title"/>
          </p:nvPr>
        </p:nvSpPr>
        <p:spPr/>
        <p:txBody>
          <a:bodyPr/>
          <a:lstStyle/>
          <a:p>
            <a:r>
              <a:rPr lang="de-DE" dirty="0"/>
              <a:t>Nutzerschnittstelle</a:t>
            </a:r>
          </a:p>
        </p:txBody>
      </p:sp>
      <p:sp>
        <p:nvSpPr>
          <p:cNvPr id="3" name="Inhaltsplatzhalter 2">
            <a:extLst>
              <a:ext uri="{FF2B5EF4-FFF2-40B4-BE49-F238E27FC236}">
                <a16:creationId xmlns:a16="http://schemas.microsoft.com/office/drawing/2014/main" id="{916AA4D8-CC62-0E4B-9354-AF12B33906BF}"/>
              </a:ext>
            </a:extLst>
          </p:cNvPr>
          <p:cNvSpPr>
            <a:spLocks noGrp="1"/>
          </p:cNvSpPr>
          <p:nvPr>
            <p:ph idx="1"/>
          </p:nvPr>
        </p:nvSpPr>
        <p:spPr>
          <a:xfrm>
            <a:off x="1378800" y="2781722"/>
            <a:ext cx="9432000" cy="3712721"/>
          </a:xfrm>
        </p:spPr>
        <p:txBody>
          <a:bodyPr/>
          <a:lstStyle/>
          <a:p>
            <a:r>
              <a:rPr lang="de-DE" dirty="0"/>
              <a:t>Nutzerschnittstelle ist der </a:t>
            </a:r>
            <a:r>
              <a:rPr lang="de-DE" dirty="0">
                <a:solidFill>
                  <a:srgbClr val="C00000"/>
                </a:solidFill>
              </a:rPr>
              <a:t>Übergang zwischen der systemunterstützten Sachaufgabe </a:t>
            </a:r>
            <a:r>
              <a:rPr lang="de-DE" dirty="0"/>
              <a:t>und und </a:t>
            </a:r>
            <a:r>
              <a:rPr lang="de-DE" dirty="0">
                <a:solidFill>
                  <a:srgbClr val="C00000"/>
                </a:solidFill>
              </a:rPr>
              <a:t>anderen Sachaufgaben </a:t>
            </a:r>
            <a:r>
              <a:rPr lang="de-DE" dirty="0"/>
              <a:t>des Aufgabensystems</a:t>
            </a:r>
          </a:p>
          <a:p>
            <a:r>
              <a:rPr lang="de-DE" dirty="0"/>
              <a:t>Nutzerin muss </a:t>
            </a:r>
            <a:r>
              <a:rPr lang="de-DE" dirty="0">
                <a:solidFill>
                  <a:srgbClr val="C00000"/>
                </a:solidFill>
              </a:rPr>
              <a:t>zwei Rollen </a:t>
            </a:r>
            <a:r>
              <a:rPr lang="de-DE" dirty="0"/>
              <a:t>zur Aufgabenerfüllung übernehmen </a:t>
            </a:r>
          </a:p>
          <a:p>
            <a:pPr lvl="1"/>
            <a:r>
              <a:rPr lang="de-DE" dirty="0"/>
              <a:t>Rolle der Sachbearbeiterin, in der die Sachaufgabe durchgeführt wird </a:t>
            </a:r>
          </a:p>
          <a:p>
            <a:pPr lvl="1"/>
            <a:r>
              <a:rPr lang="de-DE" dirty="0"/>
              <a:t>Rolle der Nutzerin eines Techniksystems, in der die Interaktionsaufgabe durchgeführt wird</a:t>
            </a:r>
          </a:p>
          <a:p>
            <a:r>
              <a:rPr lang="de-DE" dirty="0"/>
              <a:t>Sachaufgabe kann nur erfüllt werden, wenn die Interaktionsaufgabe bewältigt wird </a:t>
            </a:r>
          </a:p>
          <a:p>
            <a:r>
              <a:rPr lang="de-DE" dirty="0"/>
              <a:t>Die Gestaltung der Nutzerschnittstelle impliziert das Gestalten von Arbeitsläufen</a:t>
            </a:r>
          </a:p>
        </p:txBody>
      </p:sp>
      <p:sp>
        <p:nvSpPr>
          <p:cNvPr id="4" name="Foliennummernplatzhalter 3">
            <a:extLst>
              <a:ext uri="{FF2B5EF4-FFF2-40B4-BE49-F238E27FC236}">
                <a16:creationId xmlns:a16="http://schemas.microsoft.com/office/drawing/2014/main" id="{92DE1961-783D-4D45-91D9-5BA2552DA1E5}"/>
              </a:ext>
            </a:extLst>
          </p:cNvPr>
          <p:cNvSpPr>
            <a:spLocks noGrp="1"/>
          </p:cNvSpPr>
          <p:nvPr>
            <p:ph type="sldNum" sz="quarter" idx="12"/>
          </p:nvPr>
        </p:nvSpPr>
        <p:spPr/>
        <p:txBody>
          <a:bodyPr/>
          <a:lstStyle/>
          <a:p>
            <a:fld id="{FC0CC166-4E39-43B8-AB91-BDD1C4C9E224}" type="slidenum">
              <a:rPr lang="de-DE" smtClean="0"/>
              <a:t>12</a:t>
            </a:fld>
            <a:endParaRPr lang="de-DE" dirty="0"/>
          </a:p>
        </p:txBody>
      </p:sp>
      <p:sp>
        <p:nvSpPr>
          <p:cNvPr id="5" name="Rechteck: abgerundete Ecken 4">
            <a:extLst>
              <a:ext uri="{FF2B5EF4-FFF2-40B4-BE49-F238E27FC236}">
                <a16:creationId xmlns:a16="http://schemas.microsoft.com/office/drawing/2014/main" id="{4875AAB0-90C4-9544-9C88-24725B86E6FB}"/>
              </a:ext>
            </a:extLst>
          </p:cNvPr>
          <p:cNvSpPr/>
          <p:nvPr/>
        </p:nvSpPr>
        <p:spPr>
          <a:xfrm>
            <a:off x="1382684" y="1197546"/>
            <a:ext cx="9251407" cy="14401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Mit der </a:t>
            </a:r>
            <a:r>
              <a:rPr lang="de-DE" sz="2400" b="1" dirty="0">
                <a:ea typeface="Times New Roman" panose="02020603050405020304" pitchFamily="18" charset="0"/>
                <a:cs typeface="Times New Roman" panose="02020603050405020304" pitchFamily="18" charset="0"/>
              </a:rPr>
              <a:t>Nutzerschnittstelle</a:t>
            </a:r>
            <a:r>
              <a:rPr lang="de-DE" sz="2400" dirty="0">
                <a:ea typeface="Times New Roman" panose="02020603050405020304" pitchFamily="18" charset="0"/>
                <a:cs typeface="Times New Roman" panose="02020603050405020304" pitchFamily="18" charset="0"/>
              </a:rPr>
              <a:t> wird die </a:t>
            </a:r>
            <a:r>
              <a:rPr lang="de-DE" sz="2400" b="1" dirty="0">
                <a:ea typeface="Times New Roman" panose="02020603050405020304" pitchFamily="18" charset="0"/>
                <a:cs typeface="Times New Roman" panose="02020603050405020304" pitchFamily="18" charset="0"/>
              </a:rPr>
              <a:t>Interaktionsaufgabe</a:t>
            </a:r>
            <a:r>
              <a:rPr lang="de-DE" sz="2400" dirty="0">
                <a:ea typeface="Times New Roman" panose="02020603050405020304" pitchFamily="18" charset="0"/>
                <a:cs typeface="Times New Roman" panose="02020603050405020304" pitchFamily="18" charset="0"/>
              </a:rPr>
              <a:t> abgebildet, die immer dann entsteht, wenn eine betriebliche Aufgabe (die Sachaufgabe) mit Hilfe von </a:t>
            </a:r>
            <a:r>
              <a:rPr lang="de-DE" sz="2400" dirty="0" err="1">
                <a:ea typeface="Times New Roman" panose="02020603050405020304" pitchFamily="18" charset="0"/>
                <a:cs typeface="Times New Roman" panose="02020603050405020304" pitchFamily="18" charset="0"/>
              </a:rPr>
              <a:t>IuK</a:t>
            </a:r>
            <a:r>
              <a:rPr lang="de-DE" sz="2400" dirty="0">
                <a:ea typeface="Times New Roman" panose="02020603050405020304" pitchFamily="18" charset="0"/>
                <a:cs typeface="Times New Roman" panose="02020603050405020304" pitchFamily="18" charset="0"/>
              </a:rPr>
              <a:t>-Technik unterstützt werden soll und die Bearbeitung der Sachaufgabe im Dialog erfolgt</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324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7AA2A-BB37-224B-A580-8340C3B27750}"/>
              </a:ext>
            </a:extLst>
          </p:cNvPr>
          <p:cNvSpPr>
            <a:spLocks noGrp="1"/>
          </p:cNvSpPr>
          <p:nvPr>
            <p:ph type="title"/>
          </p:nvPr>
        </p:nvSpPr>
        <p:spPr/>
        <p:txBody>
          <a:bodyPr/>
          <a:lstStyle/>
          <a:p>
            <a:r>
              <a:rPr lang="de-DE" dirty="0"/>
              <a:t>Nutzerschnittstelle</a:t>
            </a:r>
          </a:p>
        </p:txBody>
      </p:sp>
      <p:sp>
        <p:nvSpPr>
          <p:cNvPr id="3" name="Inhaltsplatzhalter 2">
            <a:extLst>
              <a:ext uri="{FF2B5EF4-FFF2-40B4-BE49-F238E27FC236}">
                <a16:creationId xmlns:a16="http://schemas.microsoft.com/office/drawing/2014/main" id="{7A7BC278-F57F-8744-8798-22875127A1B0}"/>
              </a:ext>
            </a:extLst>
          </p:cNvPr>
          <p:cNvSpPr>
            <a:spLocks noGrp="1"/>
          </p:cNvSpPr>
          <p:nvPr>
            <p:ph idx="1"/>
          </p:nvPr>
        </p:nvSpPr>
        <p:spPr>
          <a:xfrm>
            <a:off x="1378800" y="3231635"/>
            <a:ext cx="9432000" cy="2790447"/>
          </a:xfrm>
        </p:spPr>
        <p:txBody>
          <a:bodyPr/>
          <a:lstStyle/>
          <a:p>
            <a:r>
              <a:rPr lang="de-DE" dirty="0"/>
              <a:t>Ausgangslage: Denken und Handeln orientieren sich an mentalen Zielen</a:t>
            </a:r>
          </a:p>
          <a:p>
            <a:r>
              <a:rPr lang="de-DE" dirty="0"/>
              <a:t>Die Erfassung der Umwelt durch den Menschen sowie die Gedanken des Menschen sind durch seine kognitive Struktur geprägt</a:t>
            </a:r>
          </a:p>
          <a:p>
            <a:pPr lvl="1"/>
            <a:r>
              <a:rPr lang="de-DE" dirty="0"/>
              <a:t>Die Bezeichnung </a:t>
            </a:r>
            <a:r>
              <a:rPr lang="de-DE" dirty="0">
                <a:solidFill>
                  <a:srgbClr val="C00000"/>
                </a:solidFill>
              </a:rPr>
              <a:t>kognitiv</a:t>
            </a:r>
            <a:r>
              <a:rPr lang="de-DE" dirty="0"/>
              <a:t> wird zur </a:t>
            </a:r>
            <a:r>
              <a:rPr lang="de-DE" dirty="0">
                <a:solidFill>
                  <a:srgbClr val="C00000"/>
                </a:solidFill>
              </a:rPr>
              <a:t>Begrenzung der Bereiche des Wahrnehmens, Denkens und Vorstellens</a:t>
            </a:r>
            <a:r>
              <a:rPr lang="de-DE" dirty="0"/>
              <a:t> verwendet</a:t>
            </a:r>
          </a:p>
          <a:p>
            <a:pPr lvl="1"/>
            <a:r>
              <a:rPr lang="de-DE" dirty="0"/>
              <a:t>Abgrenzung von anderen mentalen Zuständen, die als affektiv bezeichnet werden </a:t>
            </a:r>
            <a:br>
              <a:rPr lang="de-DE" dirty="0"/>
            </a:br>
            <a:r>
              <a:rPr lang="de-DE" dirty="0"/>
              <a:t>(Bsp.: Gemütsregungen, Stimmungen, Gefühlen und Emotionen)</a:t>
            </a:r>
          </a:p>
        </p:txBody>
      </p:sp>
      <p:sp>
        <p:nvSpPr>
          <p:cNvPr id="4" name="Foliennummernplatzhalter 3">
            <a:extLst>
              <a:ext uri="{FF2B5EF4-FFF2-40B4-BE49-F238E27FC236}">
                <a16:creationId xmlns:a16="http://schemas.microsoft.com/office/drawing/2014/main" id="{0A398D64-8096-8A43-A363-8B53C2858D84}"/>
              </a:ext>
            </a:extLst>
          </p:cNvPr>
          <p:cNvSpPr>
            <a:spLocks noGrp="1"/>
          </p:cNvSpPr>
          <p:nvPr>
            <p:ph type="sldNum" sz="quarter" idx="12"/>
          </p:nvPr>
        </p:nvSpPr>
        <p:spPr/>
        <p:txBody>
          <a:bodyPr/>
          <a:lstStyle/>
          <a:p>
            <a:fld id="{FC0CC166-4E39-43B8-AB91-BDD1C4C9E224}" type="slidenum">
              <a:rPr lang="de-DE" smtClean="0"/>
              <a:t>13</a:t>
            </a:fld>
            <a:endParaRPr lang="de-DE" dirty="0"/>
          </a:p>
        </p:txBody>
      </p:sp>
      <p:sp>
        <p:nvSpPr>
          <p:cNvPr id="5" name="Rechteck: abgerundete Ecken 4">
            <a:extLst>
              <a:ext uri="{FF2B5EF4-FFF2-40B4-BE49-F238E27FC236}">
                <a16:creationId xmlns:a16="http://schemas.microsoft.com/office/drawing/2014/main" id="{B9626F76-6A71-064B-A43D-AB7AF33627DF}"/>
              </a:ext>
            </a:extLst>
          </p:cNvPr>
          <p:cNvSpPr/>
          <p:nvPr/>
        </p:nvSpPr>
        <p:spPr>
          <a:xfrm>
            <a:off x="1382684" y="1575178"/>
            <a:ext cx="9251407" cy="14945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Ziel der Forschung ist es, Erklärungen zu liefern, welche die Gestaltung der Nutzerschnittstelle so ermöglichen, dass sie am Nutzerverhalten, d.h. am tatsächlichen oder erwarteten Denken und Handeln der Nutzerinnen, ausgerichtet ist</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26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0CAE7A-88F8-1F4E-A12D-43F687DAE24B}"/>
              </a:ext>
            </a:extLst>
          </p:cNvPr>
          <p:cNvSpPr>
            <a:spLocks noGrp="1"/>
          </p:cNvSpPr>
          <p:nvPr>
            <p:ph type="title"/>
          </p:nvPr>
        </p:nvSpPr>
        <p:spPr/>
        <p:txBody>
          <a:bodyPr/>
          <a:lstStyle/>
          <a:p>
            <a:r>
              <a:rPr lang="de-DE" dirty="0"/>
              <a:t>Nutzerschnittstelle</a:t>
            </a:r>
          </a:p>
        </p:txBody>
      </p:sp>
      <p:sp>
        <p:nvSpPr>
          <p:cNvPr id="3" name="Inhaltsplatzhalter 2">
            <a:extLst>
              <a:ext uri="{FF2B5EF4-FFF2-40B4-BE49-F238E27FC236}">
                <a16:creationId xmlns:a16="http://schemas.microsoft.com/office/drawing/2014/main" id="{41EC98E6-FB75-1F46-AF57-E571669019F9}"/>
              </a:ext>
            </a:extLst>
          </p:cNvPr>
          <p:cNvSpPr>
            <a:spLocks noGrp="1"/>
          </p:cNvSpPr>
          <p:nvPr>
            <p:ph idx="1"/>
          </p:nvPr>
        </p:nvSpPr>
        <p:spPr>
          <a:xfrm>
            <a:off x="1378800" y="1917626"/>
            <a:ext cx="9432000" cy="1683842"/>
          </a:xfrm>
        </p:spPr>
        <p:txBody>
          <a:bodyPr/>
          <a:lstStyle/>
          <a:p>
            <a:r>
              <a:rPr lang="de-DE" dirty="0"/>
              <a:t>Bausteine dieser auch als semantisches Gedächtnis bezeichneten Struktur sind Begriffe und Begriffssysteme</a:t>
            </a:r>
          </a:p>
          <a:p>
            <a:r>
              <a:rPr lang="de-DE" dirty="0"/>
              <a:t>Jede kognitiv verarbeitete Information durchläuft diese Struktur als eine Art zentrale Instanz</a:t>
            </a:r>
          </a:p>
        </p:txBody>
      </p:sp>
      <p:sp>
        <p:nvSpPr>
          <p:cNvPr id="4" name="Foliennummernplatzhalter 3">
            <a:extLst>
              <a:ext uri="{FF2B5EF4-FFF2-40B4-BE49-F238E27FC236}">
                <a16:creationId xmlns:a16="http://schemas.microsoft.com/office/drawing/2014/main" id="{A5EA8B04-3C7B-DA42-A164-5482B191D638}"/>
              </a:ext>
            </a:extLst>
          </p:cNvPr>
          <p:cNvSpPr>
            <a:spLocks noGrp="1"/>
          </p:cNvSpPr>
          <p:nvPr>
            <p:ph type="sldNum" sz="quarter" idx="12"/>
          </p:nvPr>
        </p:nvSpPr>
        <p:spPr/>
        <p:txBody>
          <a:bodyPr/>
          <a:lstStyle/>
          <a:p>
            <a:fld id="{FC0CC166-4E39-43B8-AB91-BDD1C4C9E224}" type="slidenum">
              <a:rPr lang="de-DE" smtClean="0"/>
              <a:t>14</a:t>
            </a:fld>
            <a:endParaRPr lang="de-DE" dirty="0"/>
          </a:p>
        </p:txBody>
      </p:sp>
      <p:sp>
        <p:nvSpPr>
          <p:cNvPr id="5" name="Rechteck: abgerundete Ecken 4">
            <a:extLst>
              <a:ext uri="{FF2B5EF4-FFF2-40B4-BE49-F238E27FC236}">
                <a16:creationId xmlns:a16="http://schemas.microsoft.com/office/drawing/2014/main" id="{B4F72E81-C196-1643-A8B6-28CCBCF326AE}"/>
              </a:ext>
            </a:extLst>
          </p:cNvPr>
          <p:cNvSpPr/>
          <p:nvPr/>
        </p:nvSpPr>
        <p:spPr>
          <a:xfrm>
            <a:off x="1382684" y="3591402"/>
            <a:ext cx="9251407" cy="12785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 Nutzerschnittstelle soll so gestaltet werden, dass sie den Vorstellungen entspricht, die sich Benutzerinnen mental („im Kopf“) entwickelt haben oder während des Dialogs entwickeln</a:t>
            </a:r>
            <a:endParaRPr lang="de-DE" sz="2400" b="1" dirty="0">
              <a:effectLst/>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83A33471-21C0-D043-99D9-994553E133FB}"/>
              </a:ext>
            </a:extLst>
          </p:cNvPr>
          <p:cNvSpPr txBox="1">
            <a:spLocks/>
          </p:cNvSpPr>
          <p:nvPr/>
        </p:nvSpPr>
        <p:spPr>
          <a:xfrm>
            <a:off x="1380369" y="5013970"/>
            <a:ext cx="9432000" cy="1008112"/>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Die Forschung zu mentalen Modellen wird vor allem von der Kognitionspsychologie beeinflusst </a:t>
            </a:r>
          </a:p>
        </p:txBody>
      </p:sp>
    </p:spTree>
    <p:extLst>
      <p:ext uri="{BB962C8B-B14F-4D97-AF65-F5344CB8AC3E}">
        <p14:creationId xmlns:p14="http://schemas.microsoft.com/office/powerpoint/2010/main" val="658750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6817B-ED44-B74D-8245-EA027B9FBFBA}"/>
              </a:ext>
            </a:extLst>
          </p:cNvPr>
          <p:cNvSpPr>
            <a:spLocks noGrp="1"/>
          </p:cNvSpPr>
          <p:nvPr>
            <p:ph type="title"/>
          </p:nvPr>
        </p:nvSpPr>
        <p:spPr/>
        <p:txBody>
          <a:bodyPr/>
          <a:lstStyle/>
          <a:p>
            <a:r>
              <a:rPr lang="de-DE" dirty="0"/>
              <a:t>Prinzipien zur Gestaltung von Nutzerschnittstellen</a:t>
            </a:r>
          </a:p>
        </p:txBody>
      </p:sp>
      <p:sp>
        <p:nvSpPr>
          <p:cNvPr id="3" name="Inhaltsplatzhalter 2">
            <a:extLst>
              <a:ext uri="{FF2B5EF4-FFF2-40B4-BE49-F238E27FC236}">
                <a16:creationId xmlns:a16="http://schemas.microsoft.com/office/drawing/2014/main" id="{68F5D2DE-0E33-E24E-9CFB-43227221F957}"/>
              </a:ext>
            </a:extLst>
          </p:cNvPr>
          <p:cNvSpPr>
            <a:spLocks noGrp="1"/>
          </p:cNvSpPr>
          <p:nvPr>
            <p:ph idx="1"/>
          </p:nvPr>
        </p:nvSpPr>
        <p:spPr>
          <a:xfrm>
            <a:off x="1378800" y="2925738"/>
            <a:ext cx="9432000" cy="2821299"/>
          </a:xfrm>
        </p:spPr>
        <p:txBody>
          <a:bodyPr/>
          <a:lstStyle/>
          <a:p>
            <a:r>
              <a:rPr lang="de-DE" dirty="0"/>
              <a:t>Sechs grundlegende Gestaltungsprinzipien nach </a:t>
            </a:r>
            <a:r>
              <a:rPr lang="de-DE" i="1" dirty="0"/>
              <a:t>Norman</a:t>
            </a:r>
          </a:p>
          <a:p>
            <a:pPr lvl="1"/>
            <a:r>
              <a:rPr lang="de-DE" dirty="0"/>
              <a:t>Ermöglichung </a:t>
            </a:r>
          </a:p>
          <a:p>
            <a:pPr lvl="1"/>
            <a:r>
              <a:rPr lang="de-DE" dirty="0"/>
              <a:t>Sichtbarkeit </a:t>
            </a:r>
          </a:p>
          <a:p>
            <a:pPr lvl="1"/>
            <a:r>
              <a:rPr lang="de-DE" dirty="0"/>
              <a:t>Einschränkungen</a:t>
            </a:r>
          </a:p>
          <a:p>
            <a:pPr lvl="1"/>
            <a:r>
              <a:rPr lang="de-DE" dirty="0"/>
              <a:t>Rückkoppelung</a:t>
            </a:r>
          </a:p>
          <a:p>
            <a:pPr lvl="1"/>
            <a:r>
              <a:rPr lang="de-DE" dirty="0"/>
              <a:t>Abbildungen</a:t>
            </a:r>
          </a:p>
          <a:p>
            <a:pPr lvl="1"/>
            <a:r>
              <a:rPr lang="de-DE" dirty="0"/>
              <a:t>Durchgängigkeit</a:t>
            </a:r>
          </a:p>
        </p:txBody>
      </p:sp>
      <p:sp>
        <p:nvSpPr>
          <p:cNvPr id="4" name="Foliennummernplatzhalter 3">
            <a:extLst>
              <a:ext uri="{FF2B5EF4-FFF2-40B4-BE49-F238E27FC236}">
                <a16:creationId xmlns:a16="http://schemas.microsoft.com/office/drawing/2014/main" id="{910D2368-7155-B94C-94CA-87F86CDD64C6}"/>
              </a:ext>
            </a:extLst>
          </p:cNvPr>
          <p:cNvSpPr>
            <a:spLocks noGrp="1"/>
          </p:cNvSpPr>
          <p:nvPr>
            <p:ph type="sldNum" sz="quarter" idx="12"/>
          </p:nvPr>
        </p:nvSpPr>
        <p:spPr/>
        <p:txBody>
          <a:bodyPr/>
          <a:lstStyle/>
          <a:p>
            <a:fld id="{FC0CC166-4E39-43B8-AB91-BDD1C4C9E224}" type="slidenum">
              <a:rPr lang="de-DE" smtClean="0"/>
              <a:t>15</a:t>
            </a:fld>
            <a:endParaRPr lang="de-DE" dirty="0"/>
          </a:p>
        </p:txBody>
      </p:sp>
      <p:sp>
        <p:nvSpPr>
          <p:cNvPr id="5" name="Rechteck: abgerundete Ecken 4">
            <a:extLst>
              <a:ext uri="{FF2B5EF4-FFF2-40B4-BE49-F238E27FC236}">
                <a16:creationId xmlns:a16="http://schemas.microsoft.com/office/drawing/2014/main" id="{7C98939E-4F09-FD45-B324-E0A906DC3EBE}"/>
              </a:ext>
            </a:extLst>
          </p:cNvPr>
          <p:cNvSpPr/>
          <p:nvPr/>
        </p:nvSpPr>
        <p:spPr>
          <a:xfrm>
            <a:off x="1382684" y="1863210"/>
            <a:ext cx="9251407" cy="8465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Prinzipien stellen grundsätzliche Regeln zur Gestaltung von Nutzerschnittstellen auf der Basis ergonomischer Erkenntnisse bereit</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26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11C78-ADBE-1345-B822-4A17F37F6E42}"/>
              </a:ext>
            </a:extLst>
          </p:cNvPr>
          <p:cNvSpPr>
            <a:spLocks noGrp="1"/>
          </p:cNvSpPr>
          <p:nvPr>
            <p:ph type="title"/>
          </p:nvPr>
        </p:nvSpPr>
        <p:spPr/>
        <p:txBody>
          <a:bodyPr/>
          <a:lstStyle/>
          <a:p>
            <a:r>
              <a:rPr lang="de-DE" dirty="0"/>
              <a:t>Prinzipien zur Gestaltung von Nutzerschnittstellen</a:t>
            </a:r>
          </a:p>
        </p:txBody>
      </p:sp>
      <p:sp>
        <p:nvSpPr>
          <p:cNvPr id="3" name="Inhaltsplatzhalter 2">
            <a:extLst>
              <a:ext uri="{FF2B5EF4-FFF2-40B4-BE49-F238E27FC236}">
                <a16:creationId xmlns:a16="http://schemas.microsoft.com/office/drawing/2014/main" id="{231E4464-3BE6-9E4A-9B34-8F5B52DD905F}"/>
              </a:ext>
            </a:extLst>
          </p:cNvPr>
          <p:cNvSpPr>
            <a:spLocks noGrp="1"/>
          </p:cNvSpPr>
          <p:nvPr>
            <p:ph idx="1"/>
          </p:nvPr>
        </p:nvSpPr>
        <p:spPr>
          <a:xfrm>
            <a:off x="1378800" y="1629594"/>
            <a:ext cx="9432000" cy="2043882"/>
          </a:xfrm>
        </p:spPr>
        <p:txBody>
          <a:bodyPr/>
          <a:lstStyle/>
          <a:p>
            <a:r>
              <a:rPr lang="de-DE" dirty="0"/>
              <a:t>Aus den genannten Prinzipien können nur vage konkrete Gestaltungsregeln abgeleitet werden </a:t>
            </a:r>
          </a:p>
          <a:p>
            <a:r>
              <a:rPr lang="de-DE" dirty="0">
                <a:solidFill>
                  <a:srgbClr val="C00000"/>
                </a:solidFill>
              </a:rPr>
              <a:t>Nutzerinnen unterscheiden </a:t>
            </a:r>
            <a:r>
              <a:rPr lang="de-DE" dirty="0"/>
              <a:t>sich voneinander in ihren </a:t>
            </a:r>
            <a:r>
              <a:rPr lang="de-DE" dirty="0">
                <a:solidFill>
                  <a:srgbClr val="C00000"/>
                </a:solidFill>
              </a:rPr>
              <a:t>Kenntnissen, Fähigkeiten, Fertigkeiten und Gewohnheiten </a:t>
            </a:r>
          </a:p>
          <a:p>
            <a:pPr lvl="1"/>
            <a:r>
              <a:rPr lang="de-DE" dirty="0"/>
              <a:t>Sie verändern auch ihr eigenes Verhalten</a:t>
            </a:r>
          </a:p>
          <a:p>
            <a:endParaRPr lang="de-DE" dirty="0"/>
          </a:p>
        </p:txBody>
      </p:sp>
      <p:sp>
        <p:nvSpPr>
          <p:cNvPr id="4" name="Foliennummernplatzhalter 3">
            <a:extLst>
              <a:ext uri="{FF2B5EF4-FFF2-40B4-BE49-F238E27FC236}">
                <a16:creationId xmlns:a16="http://schemas.microsoft.com/office/drawing/2014/main" id="{697E4E9F-20A0-0B48-9B30-3D7F89985A52}"/>
              </a:ext>
            </a:extLst>
          </p:cNvPr>
          <p:cNvSpPr>
            <a:spLocks noGrp="1"/>
          </p:cNvSpPr>
          <p:nvPr>
            <p:ph type="sldNum" sz="quarter" idx="12"/>
          </p:nvPr>
        </p:nvSpPr>
        <p:spPr/>
        <p:txBody>
          <a:bodyPr/>
          <a:lstStyle/>
          <a:p>
            <a:fld id="{FC0CC166-4E39-43B8-AB91-BDD1C4C9E224}" type="slidenum">
              <a:rPr lang="de-DE" smtClean="0"/>
              <a:t>16</a:t>
            </a:fld>
            <a:endParaRPr lang="de-DE" dirty="0"/>
          </a:p>
        </p:txBody>
      </p:sp>
      <p:sp>
        <p:nvSpPr>
          <p:cNvPr id="5" name="Rechteck: abgerundete Ecken 4">
            <a:extLst>
              <a:ext uri="{FF2B5EF4-FFF2-40B4-BE49-F238E27FC236}">
                <a16:creationId xmlns:a16="http://schemas.microsoft.com/office/drawing/2014/main" id="{E3243503-D603-A34E-97B4-60D5139AE7B0}"/>
              </a:ext>
            </a:extLst>
          </p:cNvPr>
          <p:cNvSpPr/>
          <p:nvPr/>
        </p:nvSpPr>
        <p:spPr>
          <a:xfrm>
            <a:off x="1382684" y="3663409"/>
            <a:ext cx="9251407" cy="10996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Diese Unterschiede bei einzelnen Individuen und zwischen Individuen begründen die Forderung nach einem </a:t>
            </a:r>
            <a:r>
              <a:rPr lang="de-DE" sz="2400" b="1" dirty="0">
                <a:ea typeface="Times New Roman" panose="02020603050405020304" pitchFamily="18" charset="0"/>
                <a:cs typeface="Times New Roman" panose="02020603050405020304" pitchFamily="18" charset="0"/>
              </a:rPr>
              <a:t>differenziell-dynamischen Gestalten der Nutzerschnittstelle</a:t>
            </a:r>
            <a:endParaRPr lang="de-DE" sz="2400" b="1" dirty="0">
              <a:effectLst/>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7C34D90E-792F-DA44-A4DA-3AAAF276D567}"/>
              </a:ext>
            </a:extLst>
          </p:cNvPr>
          <p:cNvSpPr txBox="1">
            <a:spLocks/>
          </p:cNvSpPr>
          <p:nvPr/>
        </p:nvSpPr>
        <p:spPr>
          <a:xfrm>
            <a:off x="1377375" y="4858480"/>
            <a:ext cx="9432000" cy="1248289"/>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solidFill>
                  <a:srgbClr val="C00000"/>
                </a:solidFill>
              </a:rPr>
              <a:t>Differenzielles Gestalten </a:t>
            </a:r>
            <a:r>
              <a:rPr lang="de-DE" dirty="0"/>
              <a:t>bedeutet, auf die Unterschiede zwischen Nutzerinnen einzugehen </a:t>
            </a:r>
          </a:p>
          <a:p>
            <a:r>
              <a:rPr lang="de-DE" dirty="0">
                <a:solidFill>
                  <a:srgbClr val="C00000"/>
                </a:solidFill>
              </a:rPr>
              <a:t>Dynamisches Gestalten</a:t>
            </a:r>
            <a:r>
              <a:rPr lang="de-DE" dirty="0"/>
              <a:t> heißt, auf unterschiedliches Verhalten jeder einzelnen Nutzerin im Zeitablauf einzugehen</a:t>
            </a:r>
          </a:p>
        </p:txBody>
      </p:sp>
    </p:spTree>
    <p:extLst>
      <p:ext uri="{BB962C8B-B14F-4D97-AF65-F5344CB8AC3E}">
        <p14:creationId xmlns:p14="http://schemas.microsoft.com/office/powerpoint/2010/main" val="180316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A18B84-D15B-6C40-AC26-A860537BA9C5}"/>
              </a:ext>
            </a:extLst>
          </p:cNvPr>
          <p:cNvSpPr>
            <a:spLocks noGrp="1"/>
          </p:cNvSpPr>
          <p:nvPr>
            <p:ph type="title"/>
          </p:nvPr>
        </p:nvSpPr>
        <p:spPr/>
        <p:txBody>
          <a:bodyPr/>
          <a:lstStyle/>
          <a:p>
            <a:r>
              <a:rPr lang="de-DE" dirty="0"/>
              <a:t>Prinzipien zur Gestaltung von Nutzerschnittstellen</a:t>
            </a:r>
          </a:p>
        </p:txBody>
      </p:sp>
      <p:sp>
        <p:nvSpPr>
          <p:cNvPr id="3" name="Inhaltsplatzhalter 2">
            <a:extLst>
              <a:ext uri="{FF2B5EF4-FFF2-40B4-BE49-F238E27FC236}">
                <a16:creationId xmlns:a16="http://schemas.microsoft.com/office/drawing/2014/main" id="{9397868D-EDC2-8649-98F0-320E55DC004C}"/>
              </a:ext>
            </a:extLst>
          </p:cNvPr>
          <p:cNvSpPr>
            <a:spLocks noGrp="1"/>
          </p:cNvSpPr>
          <p:nvPr>
            <p:ph idx="1"/>
          </p:nvPr>
        </p:nvSpPr>
        <p:spPr>
          <a:xfrm>
            <a:off x="1378800" y="3258120"/>
            <a:ext cx="9432000" cy="2763962"/>
          </a:xfrm>
        </p:spPr>
        <p:txBody>
          <a:bodyPr/>
          <a:lstStyle/>
          <a:p>
            <a:r>
              <a:rPr lang="de-DE" dirty="0"/>
              <a:t>Möglicherweise gelten für grundlegend andere Sachaufgaben andere Prinzipien </a:t>
            </a:r>
          </a:p>
          <a:p>
            <a:r>
              <a:rPr lang="de-DE" dirty="0"/>
              <a:t>Für </a:t>
            </a:r>
            <a:r>
              <a:rPr lang="de-DE" dirty="0" err="1"/>
              <a:t>kollaborative</a:t>
            </a:r>
            <a:r>
              <a:rPr lang="de-DE" dirty="0"/>
              <a:t> Software („Groupware“) gelten andere Prinzipien als für Einzelanwendungen </a:t>
            </a:r>
          </a:p>
          <a:p>
            <a:pPr lvl="1"/>
            <a:r>
              <a:rPr lang="de-DE" dirty="0"/>
              <a:t>Die durch Groupware unterstütze Sachaufgabe im kooperativen Arbeiten unterscheidet sich grundlegend von der bei Einzelanwendungen typischen Sachaufgabe</a:t>
            </a:r>
          </a:p>
        </p:txBody>
      </p:sp>
      <p:sp>
        <p:nvSpPr>
          <p:cNvPr id="4" name="Foliennummernplatzhalter 3">
            <a:extLst>
              <a:ext uri="{FF2B5EF4-FFF2-40B4-BE49-F238E27FC236}">
                <a16:creationId xmlns:a16="http://schemas.microsoft.com/office/drawing/2014/main" id="{EC6EC951-51FF-B84E-AD95-4A700498DB76}"/>
              </a:ext>
            </a:extLst>
          </p:cNvPr>
          <p:cNvSpPr>
            <a:spLocks noGrp="1"/>
          </p:cNvSpPr>
          <p:nvPr>
            <p:ph type="sldNum" sz="quarter" idx="12"/>
          </p:nvPr>
        </p:nvSpPr>
        <p:spPr/>
        <p:txBody>
          <a:bodyPr/>
          <a:lstStyle/>
          <a:p>
            <a:fld id="{FC0CC166-4E39-43B8-AB91-BDD1C4C9E224}" type="slidenum">
              <a:rPr lang="de-DE" smtClean="0"/>
              <a:t>17</a:t>
            </a:fld>
            <a:endParaRPr lang="de-DE" dirty="0"/>
          </a:p>
        </p:txBody>
      </p:sp>
      <p:sp>
        <p:nvSpPr>
          <p:cNvPr id="5" name="Rechteck: abgerundete Ecken 4">
            <a:extLst>
              <a:ext uri="{FF2B5EF4-FFF2-40B4-BE49-F238E27FC236}">
                <a16:creationId xmlns:a16="http://schemas.microsoft.com/office/drawing/2014/main" id="{719389D7-DC66-7746-8985-FF171A5A8815}"/>
              </a:ext>
            </a:extLst>
          </p:cNvPr>
          <p:cNvSpPr/>
          <p:nvPr/>
        </p:nvSpPr>
        <p:spPr>
          <a:xfrm>
            <a:off x="1382684" y="1989634"/>
            <a:ext cx="9251407"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Allgemeine Prinzipien der Gestaltung von Nutzerschnittstellen sind auch deshalb nur vage, weil sie die Unterschiedlichkeit der Sachaufgaben nicht ausreichend beachten</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2106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52F78-0151-E34D-B405-853E703D6FF8}"/>
              </a:ext>
            </a:extLst>
          </p:cNvPr>
          <p:cNvSpPr>
            <a:spLocks noGrp="1"/>
          </p:cNvSpPr>
          <p:nvPr>
            <p:ph type="title"/>
          </p:nvPr>
        </p:nvSpPr>
        <p:spPr/>
        <p:txBody>
          <a:bodyPr/>
          <a:lstStyle/>
          <a:p>
            <a:r>
              <a:rPr lang="de-DE" dirty="0"/>
              <a:t>Beispiel – </a:t>
            </a:r>
            <a:r>
              <a:rPr lang="de-DE" dirty="0" err="1"/>
              <a:t>IuK</a:t>
            </a:r>
            <a:r>
              <a:rPr lang="de-DE" dirty="0"/>
              <a:t>-Technik für die virtuelle Zusammenarbeit</a:t>
            </a:r>
          </a:p>
        </p:txBody>
      </p:sp>
      <p:sp>
        <p:nvSpPr>
          <p:cNvPr id="3" name="Inhaltsplatzhalter 2">
            <a:extLst>
              <a:ext uri="{FF2B5EF4-FFF2-40B4-BE49-F238E27FC236}">
                <a16:creationId xmlns:a16="http://schemas.microsoft.com/office/drawing/2014/main" id="{2FF00777-2378-2849-A843-BCB5AA5E653D}"/>
              </a:ext>
            </a:extLst>
          </p:cNvPr>
          <p:cNvSpPr>
            <a:spLocks noGrp="1"/>
          </p:cNvSpPr>
          <p:nvPr>
            <p:ph idx="1"/>
          </p:nvPr>
        </p:nvSpPr>
        <p:spPr>
          <a:xfrm>
            <a:off x="1378800" y="1701601"/>
            <a:ext cx="9432000" cy="4612799"/>
          </a:xfrm>
        </p:spPr>
        <p:txBody>
          <a:bodyPr/>
          <a:lstStyle/>
          <a:p>
            <a:r>
              <a:rPr lang="de-DE" dirty="0" err="1"/>
              <a:t>IuK</a:t>
            </a:r>
            <a:r>
              <a:rPr lang="de-DE" dirty="0"/>
              <a:t>-Technik hat in den letzten Jahren an Bedeutung gewonnen </a:t>
            </a:r>
          </a:p>
          <a:p>
            <a:r>
              <a:rPr lang="de-DE" dirty="0"/>
              <a:t>Bei der Gestaltung von </a:t>
            </a:r>
            <a:r>
              <a:rPr lang="de-DE" dirty="0" err="1"/>
              <a:t>IuK</a:t>
            </a:r>
            <a:r>
              <a:rPr lang="de-DE" dirty="0"/>
              <a:t>-Technik, die konkret die Kollaboration zwischen Menschen verbessern soll, muss die Nutzerschnittstelle spezifischen Prinzipien folgen</a:t>
            </a:r>
          </a:p>
          <a:p>
            <a:r>
              <a:rPr lang="de-DE" dirty="0"/>
              <a:t>Kooperation ist ein sozialer Prozess zwischen mehreren Aufgabenträgerinnen zur Erreichung gemeinsamer Ziele und Arbeitsergebnisse</a:t>
            </a:r>
          </a:p>
          <a:p>
            <a:r>
              <a:rPr lang="de-DE" dirty="0"/>
              <a:t>Bei einem hohen Ausmaß der Übereinstimmung der zu verfolgenden Ziele ist eine gemeinsame Zielerreichung besser möglich als ohne Deckungsgleichheit bei den Zielen</a:t>
            </a:r>
          </a:p>
          <a:p>
            <a:r>
              <a:rPr lang="de-DE" dirty="0"/>
              <a:t>Besondere Hervorhebung der Zielidentität der Nutzerschnittstelle</a:t>
            </a:r>
          </a:p>
        </p:txBody>
      </p:sp>
      <p:sp>
        <p:nvSpPr>
          <p:cNvPr id="4" name="Foliennummernplatzhalter 3">
            <a:extLst>
              <a:ext uri="{FF2B5EF4-FFF2-40B4-BE49-F238E27FC236}">
                <a16:creationId xmlns:a16="http://schemas.microsoft.com/office/drawing/2014/main" id="{6328A54D-8D97-CB49-9067-36322BDCD54A}"/>
              </a:ext>
            </a:extLst>
          </p:cNvPr>
          <p:cNvSpPr>
            <a:spLocks noGrp="1"/>
          </p:cNvSpPr>
          <p:nvPr>
            <p:ph type="sldNum" sz="quarter" idx="12"/>
          </p:nvPr>
        </p:nvSpPr>
        <p:spPr/>
        <p:txBody>
          <a:bodyPr/>
          <a:lstStyle/>
          <a:p>
            <a:fld id="{FC0CC166-4E39-43B8-AB91-BDD1C4C9E224}" type="slidenum">
              <a:rPr lang="de-DE" smtClean="0"/>
              <a:t>18</a:t>
            </a:fld>
            <a:endParaRPr lang="de-DE" dirty="0"/>
          </a:p>
        </p:txBody>
      </p:sp>
    </p:spTree>
    <p:extLst>
      <p:ext uri="{BB962C8B-B14F-4D97-AF65-F5344CB8AC3E}">
        <p14:creationId xmlns:p14="http://schemas.microsoft.com/office/powerpoint/2010/main" val="788909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1823C-0845-9C47-A366-97079219236F}"/>
              </a:ext>
            </a:extLst>
          </p:cNvPr>
          <p:cNvSpPr>
            <a:spLocks noGrp="1"/>
          </p:cNvSpPr>
          <p:nvPr>
            <p:ph type="title"/>
          </p:nvPr>
        </p:nvSpPr>
        <p:spPr/>
        <p:txBody>
          <a:bodyPr/>
          <a:lstStyle/>
          <a:p>
            <a:r>
              <a:rPr lang="de-DE" dirty="0"/>
              <a:t>Prinzipien zur Gestaltung von Nutzerschnittstellen</a:t>
            </a:r>
          </a:p>
        </p:txBody>
      </p:sp>
      <p:sp>
        <p:nvSpPr>
          <p:cNvPr id="3" name="Inhaltsplatzhalter 2">
            <a:extLst>
              <a:ext uri="{FF2B5EF4-FFF2-40B4-BE49-F238E27FC236}">
                <a16:creationId xmlns:a16="http://schemas.microsoft.com/office/drawing/2014/main" id="{7D4C9B5C-F028-6046-B6E2-56C574737D5F}"/>
              </a:ext>
            </a:extLst>
          </p:cNvPr>
          <p:cNvSpPr>
            <a:spLocks noGrp="1"/>
          </p:cNvSpPr>
          <p:nvPr>
            <p:ph idx="1"/>
          </p:nvPr>
        </p:nvSpPr>
        <p:spPr>
          <a:xfrm>
            <a:off x="1378800" y="3042096"/>
            <a:ext cx="9432000" cy="2475930"/>
          </a:xfrm>
        </p:spPr>
        <p:txBody>
          <a:bodyPr/>
          <a:lstStyle/>
          <a:p>
            <a:r>
              <a:rPr lang="de-DE" dirty="0"/>
              <a:t>Gestaltungsprinzipien können immer nur für Vorhandenes oder zumindest für Absehbares entwickelt werden</a:t>
            </a:r>
          </a:p>
          <a:p>
            <a:r>
              <a:rPr lang="de-DE" dirty="0"/>
              <a:t>Gestaltungsprinzipien können angeben, </a:t>
            </a:r>
            <a:r>
              <a:rPr lang="de-DE" dirty="0">
                <a:solidFill>
                  <a:srgbClr val="C00000"/>
                </a:solidFill>
              </a:rPr>
              <a:t>wie etwas funktionieren könnte</a:t>
            </a:r>
            <a:r>
              <a:rPr lang="de-DE" dirty="0"/>
              <a:t>, nicht aber, wie es funktionieren muss</a:t>
            </a:r>
          </a:p>
          <a:p>
            <a:r>
              <a:rPr lang="de-DE" dirty="0">
                <a:solidFill>
                  <a:srgbClr val="C00000"/>
                </a:solidFill>
              </a:rPr>
              <a:t>Normen für Gestaltungsprinzipien </a:t>
            </a:r>
            <a:r>
              <a:rPr lang="de-DE" dirty="0"/>
              <a:t>können daher nur berücksichtigen, wie etwas (besser) funktionieren könnte, wenn sie beachtet würden</a:t>
            </a:r>
          </a:p>
        </p:txBody>
      </p:sp>
      <p:sp>
        <p:nvSpPr>
          <p:cNvPr id="4" name="Foliennummernplatzhalter 3">
            <a:extLst>
              <a:ext uri="{FF2B5EF4-FFF2-40B4-BE49-F238E27FC236}">
                <a16:creationId xmlns:a16="http://schemas.microsoft.com/office/drawing/2014/main" id="{CAFE8143-02F7-1C4E-A78C-96702BF279C5}"/>
              </a:ext>
            </a:extLst>
          </p:cNvPr>
          <p:cNvSpPr>
            <a:spLocks noGrp="1"/>
          </p:cNvSpPr>
          <p:nvPr>
            <p:ph type="sldNum" sz="quarter" idx="12"/>
          </p:nvPr>
        </p:nvSpPr>
        <p:spPr/>
        <p:txBody>
          <a:bodyPr/>
          <a:lstStyle/>
          <a:p>
            <a:fld id="{FC0CC166-4E39-43B8-AB91-BDD1C4C9E224}" type="slidenum">
              <a:rPr lang="de-DE" smtClean="0"/>
              <a:t>19</a:t>
            </a:fld>
            <a:endParaRPr lang="de-DE" dirty="0"/>
          </a:p>
        </p:txBody>
      </p:sp>
      <p:sp>
        <p:nvSpPr>
          <p:cNvPr id="5" name="Rechteck: abgerundete Ecken 4">
            <a:extLst>
              <a:ext uri="{FF2B5EF4-FFF2-40B4-BE49-F238E27FC236}">
                <a16:creationId xmlns:a16="http://schemas.microsoft.com/office/drawing/2014/main" id="{568FF8C4-9922-BF43-BD0E-8F6435F0E896}"/>
              </a:ext>
            </a:extLst>
          </p:cNvPr>
          <p:cNvSpPr/>
          <p:nvPr/>
        </p:nvSpPr>
        <p:spPr>
          <a:xfrm>
            <a:off x="1382684" y="1989634"/>
            <a:ext cx="9251407" cy="9361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Letztendlich können </a:t>
            </a:r>
            <a:r>
              <a:rPr lang="de-DE" sz="2400" b="1" dirty="0">
                <a:ea typeface="Times New Roman" panose="02020603050405020304" pitchFamily="18" charset="0"/>
                <a:cs typeface="Times New Roman" panose="02020603050405020304" pitchFamily="18" charset="0"/>
              </a:rPr>
              <a:t>aus Prinzipien abgeleitete Gestaltungsregeln nie vollständig</a:t>
            </a:r>
            <a:r>
              <a:rPr lang="de-DE" sz="2400" dirty="0">
                <a:ea typeface="Times New Roman" panose="02020603050405020304" pitchFamily="18" charset="0"/>
                <a:cs typeface="Times New Roman" panose="02020603050405020304" pitchFamily="18" charset="0"/>
              </a:rPr>
              <a:t> sein, da sich die technischen Möglichkeiten weiterentwickeln</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622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5F625-F53C-43E2-44C4-025F9068B697}"/>
              </a:ext>
            </a:extLst>
          </p:cNvPr>
          <p:cNvSpPr>
            <a:spLocks noGrp="1"/>
          </p:cNvSpPr>
          <p:nvPr>
            <p:ph type="title"/>
          </p:nvPr>
        </p:nvSpPr>
        <p:spPr/>
        <p:txBody>
          <a:bodyPr/>
          <a:lstStyle/>
          <a:p>
            <a:r>
              <a:rPr lang="de-DE" dirty="0"/>
              <a:t>Lernziele</a:t>
            </a:r>
            <a:endParaRPr lang="en-US" dirty="0"/>
          </a:p>
        </p:txBody>
      </p:sp>
      <p:sp>
        <p:nvSpPr>
          <p:cNvPr id="3" name="Inhaltsplatzhalter 2">
            <a:extLst>
              <a:ext uri="{FF2B5EF4-FFF2-40B4-BE49-F238E27FC236}">
                <a16:creationId xmlns:a16="http://schemas.microsoft.com/office/drawing/2014/main" id="{C10ADEDE-F0FB-6A7C-639C-CB65DA513650}"/>
              </a:ext>
            </a:extLst>
          </p:cNvPr>
          <p:cNvSpPr>
            <a:spLocks noGrp="1"/>
          </p:cNvSpPr>
          <p:nvPr>
            <p:ph idx="1"/>
          </p:nvPr>
        </p:nvSpPr>
        <p:spPr>
          <a:xfrm>
            <a:off x="1390675" y="1485578"/>
            <a:ext cx="9759347" cy="4392488"/>
          </a:xfrm>
        </p:spPr>
        <p:txBody>
          <a:bodyPr/>
          <a:lstStyle/>
          <a:p>
            <a:r>
              <a:rPr lang="de-DE" sz="2000" dirty="0"/>
              <a:t>Sie verstehen, dass Menschen verschiedene Rollen bei der Entwicklung, Einführung, Nutzung sowie beim Management von Informationssystemen, Informationsinfrastrukturen und der Informationsfunktion wahrnehmen können</a:t>
            </a:r>
          </a:p>
          <a:p>
            <a:r>
              <a:rPr lang="de-DE" sz="2000" dirty="0"/>
              <a:t>Sie verstehen die zentrale Bedeutung der wechselseitigen Beziehungen zwischen Menschen, Aufgabe und Informationstechnik in der Wirtschaftsinformatik</a:t>
            </a:r>
          </a:p>
          <a:p>
            <a:r>
              <a:rPr lang="de-DE" sz="2000" dirty="0"/>
              <a:t>Sie erkennen die Bedeutung der Gestaltung von Nutzerschnittstellen und können grundlegende Prinzipien der Gestaltung von Nutzerschnittstellen sowie Gesetze der Gestaltpsychologie artikulieren.</a:t>
            </a:r>
          </a:p>
          <a:p>
            <a:r>
              <a:rPr lang="de-DE" sz="2000" dirty="0"/>
              <a:t>Sie kennen zentrale Normen im Kontext der Gestaltung von Nutzerschnittstellen </a:t>
            </a:r>
          </a:p>
          <a:p>
            <a:r>
              <a:rPr lang="de-DE" sz="2000" dirty="0"/>
              <a:t>Sie können Gebrauchstauglichkeit und Nutzererlebnis entsprechend ISO 9241 definieren</a:t>
            </a:r>
          </a:p>
          <a:p>
            <a:r>
              <a:rPr lang="de-DE" sz="2000" dirty="0"/>
              <a:t>Sie erkennen den  Nutzerarbeitsplatz als weiteres Erklärungs- und Gestaltungsobjekte der Wirtschaftsinformatik</a:t>
            </a:r>
          </a:p>
          <a:p>
            <a:r>
              <a:rPr lang="de-DE" sz="2000" dirty="0"/>
              <a:t>Sie können das Konzept der Nutzermitwirkung bzw. Nutzerbeteiligung erläutern</a:t>
            </a:r>
          </a:p>
        </p:txBody>
      </p:sp>
      <p:sp>
        <p:nvSpPr>
          <p:cNvPr id="6" name="Foliennummernplatzhalter 5">
            <a:extLst>
              <a:ext uri="{FF2B5EF4-FFF2-40B4-BE49-F238E27FC236}">
                <a16:creationId xmlns:a16="http://schemas.microsoft.com/office/drawing/2014/main" id="{2A90A4F9-B0FF-1733-51F7-C8E6AC191CB3}"/>
              </a:ext>
            </a:extLst>
          </p:cNvPr>
          <p:cNvSpPr>
            <a:spLocks noGrp="1"/>
          </p:cNvSpPr>
          <p:nvPr>
            <p:ph type="sldNum" sz="quarter" idx="12"/>
          </p:nvPr>
        </p:nvSpPr>
        <p:spPr/>
        <p:txBody>
          <a:bodyPr/>
          <a:lstStyle/>
          <a:p>
            <a:fld id="{FC0CC166-4E39-43B8-AB91-BDD1C4C9E224}" type="slidenum">
              <a:rPr lang="de-DE" smtClean="0"/>
              <a:t>2</a:t>
            </a:fld>
            <a:endParaRPr lang="de-DE" dirty="0"/>
          </a:p>
        </p:txBody>
      </p:sp>
    </p:spTree>
    <p:extLst>
      <p:ext uri="{BB962C8B-B14F-4D97-AF65-F5344CB8AC3E}">
        <p14:creationId xmlns:p14="http://schemas.microsoft.com/office/powerpoint/2010/main" val="128916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B0003-1C91-BB47-B048-784C0B2C4797}"/>
              </a:ext>
            </a:extLst>
          </p:cNvPr>
          <p:cNvSpPr>
            <a:spLocks noGrp="1"/>
          </p:cNvSpPr>
          <p:nvPr>
            <p:ph type="title"/>
          </p:nvPr>
        </p:nvSpPr>
        <p:spPr/>
        <p:txBody>
          <a:bodyPr/>
          <a:lstStyle/>
          <a:p>
            <a:r>
              <a:rPr lang="de-DE" dirty="0"/>
              <a:t>Gesetze der Gestaltpsychologie</a:t>
            </a:r>
          </a:p>
        </p:txBody>
      </p:sp>
      <p:sp>
        <p:nvSpPr>
          <p:cNvPr id="3" name="Inhaltsplatzhalter 2">
            <a:extLst>
              <a:ext uri="{FF2B5EF4-FFF2-40B4-BE49-F238E27FC236}">
                <a16:creationId xmlns:a16="http://schemas.microsoft.com/office/drawing/2014/main" id="{EFBFBD48-5A43-4B4A-96E9-F9697C0C7FE4}"/>
              </a:ext>
            </a:extLst>
          </p:cNvPr>
          <p:cNvSpPr>
            <a:spLocks noGrp="1"/>
          </p:cNvSpPr>
          <p:nvPr>
            <p:ph idx="1"/>
          </p:nvPr>
        </p:nvSpPr>
        <p:spPr>
          <a:xfrm>
            <a:off x="1378800" y="3042096"/>
            <a:ext cx="9432000" cy="2979986"/>
          </a:xfrm>
        </p:spPr>
        <p:txBody>
          <a:bodyPr/>
          <a:lstStyle/>
          <a:p>
            <a:r>
              <a:rPr lang="de-DE" dirty="0"/>
              <a:t>Die Gestaltpsychologie orientiert sich an der Erkenntnis, dass die Wahrnehmung Qualitäten enthält, die sich nicht aus der Anordnung einfach Sinnesqualitäten ergeben</a:t>
            </a:r>
          </a:p>
          <a:p>
            <a:r>
              <a:rPr lang="de-DE" dirty="0"/>
              <a:t>Sinnesqualitäten beschreiben dabei die </a:t>
            </a:r>
            <a:r>
              <a:rPr lang="de-DE" dirty="0">
                <a:solidFill>
                  <a:srgbClr val="C00000"/>
                </a:solidFill>
              </a:rPr>
              <a:t>verschiedenen Empfindungen innerhalb einer Sinnesmodalität</a:t>
            </a:r>
          </a:p>
          <a:p>
            <a:pPr lvl="1"/>
            <a:r>
              <a:rPr lang="de-DE" dirty="0"/>
              <a:t>So können z.B. in der Modalität "Sehen" die Qualitäten Helligkeit, Farbe, Form und Bewegung unterschieden werden, die z.T. wiederum in Qualitäten eingeteilt werden können, z.B. Farbe in die Farbqualitäten Blau, Gelb, Rot, Grün</a:t>
            </a:r>
          </a:p>
        </p:txBody>
      </p:sp>
      <p:sp>
        <p:nvSpPr>
          <p:cNvPr id="4" name="Foliennummernplatzhalter 3">
            <a:extLst>
              <a:ext uri="{FF2B5EF4-FFF2-40B4-BE49-F238E27FC236}">
                <a16:creationId xmlns:a16="http://schemas.microsoft.com/office/drawing/2014/main" id="{5A1DCA9A-B8CE-0F41-9FEF-78543CE2A3D9}"/>
              </a:ext>
            </a:extLst>
          </p:cNvPr>
          <p:cNvSpPr>
            <a:spLocks noGrp="1"/>
          </p:cNvSpPr>
          <p:nvPr>
            <p:ph type="sldNum" sz="quarter" idx="12"/>
          </p:nvPr>
        </p:nvSpPr>
        <p:spPr/>
        <p:txBody>
          <a:bodyPr/>
          <a:lstStyle/>
          <a:p>
            <a:fld id="{FC0CC166-4E39-43B8-AB91-BDD1C4C9E224}" type="slidenum">
              <a:rPr lang="de-DE" smtClean="0"/>
              <a:t>20</a:t>
            </a:fld>
            <a:endParaRPr lang="de-DE" dirty="0"/>
          </a:p>
        </p:txBody>
      </p:sp>
      <p:sp>
        <p:nvSpPr>
          <p:cNvPr id="5" name="Rechteck: abgerundete Ecken 4">
            <a:extLst>
              <a:ext uri="{FF2B5EF4-FFF2-40B4-BE49-F238E27FC236}">
                <a16:creationId xmlns:a16="http://schemas.microsoft.com/office/drawing/2014/main" id="{EC9570FC-DD12-0344-8464-D32B6B890550}"/>
              </a:ext>
            </a:extLst>
          </p:cNvPr>
          <p:cNvSpPr/>
          <p:nvPr/>
        </p:nvSpPr>
        <p:spPr>
          <a:xfrm>
            <a:off x="1382684" y="1461425"/>
            <a:ext cx="9251407" cy="14643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Als </a:t>
            </a:r>
            <a:r>
              <a:rPr lang="de-DE" sz="2400" b="1" dirty="0">
                <a:ea typeface="Times New Roman" panose="02020603050405020304" pitchFamily="18" charset="0"/>
                <a:cs typeface="Times New Roman" panose="02020603050405020304" pitchFamily="18" charset="0"/>
              </a:rPr>
              <a:t>Gestaltpsychologie</a:t>
            </a:r>
            <a:r>
              <a:rPr lang="de-DE" sz="2400" dirty="0">
                <a:ea typeface="Times New Roman" panose="02020603050405020304" pitchFamily="18" charset="0"/>
                <a:cs typeface="Times New Roman" panose="02020603050405020304" pitchFamily="18" charset="0"/>
              </a:rPr>
              <a:t> wird eine Richtung innerhalb der Psychologie bezeichnet, die die </a:t>
            </a:r>
            <a:r>
              <a:rPr lang="de-DE" sz="2400" b="1" dirty="0">
                <a:ea typeface="Times New Roman" panose="02020603050405020304" pitchFamily="18" charset="0"/>
                <a:cs typeface="Times New Roman" panose="02020603050405020304" pitchFamily="18" charset="0"/>
              </a:rPr>
              <a:t>menschliche Wahrnehmung als Fähigkeit</a:t>
            </a:r>
            <a:r>
              <a:rPr lang="de-DE" sz="2400" dirty="0">
                <a:ea typeface="Times New Roman" panose="02020603050405020304" pitchFamily="18" charset="0"/>
                <a:cs typeface="Times New Roman" panose="02020603050405020304" pitchFamily="18" charset="0"/>
              </a:rPr>
              <a:t> beschreibt, Strukturen und Ordnungsprinzipien in Sinneseindrücken auszumachen</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029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4DE4F-B6AC-4C41-8A96-597D3E582BE3}"/>
              </a:ext>
            </a:extLst>
          </p:cNvPr>
          <p:cNvSpPr>
            <a:spLocks noGrp="1"/>
          </p:cNvSpPr>
          <p:nvPr>
            <p:ph type="title"/>
          </p:nvPr>
        </p:nvSpPr>
        <p:spPr/>
        <p:txBody>
          <a:bodyPr/>
          <a:lstStyle/>
          <a:p>
            <a:r>
              <a:rPr lang="de-DE" dirty="0"/>
              <a:t>Gesetze der Gestaltpsychologie</a:t>
            </a:r>
          </a:p>
        </p:txBody>
      </p:sp>
      <p:sp>
        <p:nvSpPr>
          <p:cNvPr id="3" name="Inhaltsplatzhalter 2">
            <a:extLst>
              <a:ext uri="{FF2B5EF4-FFF2-40B4-BE49-F238E27FC236}">
                <a16:creationId xmlns:a16="http://schemas.microsoft.com/office/drawing/2014/main" id="{C4450D36-C6A2-AB4D-846F-B18AC78F6491}"/>
              </a:ext>
            </a:extLst>
          </p:cNvPr>
          <p:cNvSpPr>
            <a:spLocks noGrp="1"/>
          </p:cNvSpPr>
          <p:nvPr>
            <p:ph idx="1"/>
          </p:nvPr>
        </p:nvSpPr>
        <p:spPr>
          <a:xfrm>
            <a:off x="1378800" y="2853730"/>
            <a:ext cx="9432000" cy="3312368"/>
          </a:xfrm>
        </p:spPr>
        <p:txBody>
          <a:bodyPr/>
          <a:lstStyle/>
          <a:p>
            <a:r>
              <a:rPr lang="de-DE" dirty="0"/>
              <a:t>Unter Ausnutzung der strukturell informationstragenden Figurenelemente, können </a:t>
            </a:r>
            <a:r>
              <a:rPr lang="de-DE" dirty="0">
                <a:solidFill>
                  <a:srgbClr val="C00000"/>
                </a:solidFill>
              </a:rPr>
              <a:t>redundante Figuren weggelassen </a:t>
            </a:r>
            <a:r>
              <a:rPr lang="de-DE" dirty="0"/>
              <a:t>werden</a:t>
            </a:r>
          </a:p>
          <a:p>
            <a:r>
              <a:rPr lang="de-DE" dirty="0"/>
              <a:t>Die </a:t>
            </a:r>
            <a:r>
              <a:rPr lang="de-DE" dirty="0">
                <a:solidFill>
                  <a:srgbClr val="C00000"/>
                </a:solidFill>
              </a:rPr>
              <a:t>informationstragenden Figuren </a:t>
            </a:r>
            <a:r>
              <a:rPr lang="de-DE" dirty="0"/>
              <a:t>bestimmen das Objekt so weit, damit man sich ein vollständiges Bild von dem Objekt machen kann </a:t>
            </a:r>
          </a:p>
          <a:p>
            <a:pPr lvl="1"/>
            <a:r>
              <a:rPr lang="de-DE" dirty="0"/>
              <a:t>Voraussetzung, dass sich die </a:t>
            </a:r>
            <a:r>
              <a:rPr lang="de-DE" dirty="0">
                <a:solidFill>
                  <a:srgbClr val="C00000"/>
                </a:solidFill>
              </a:rPr>
              <a:t>Figur deutlich vom Hintergrund abhebt</a:t>
            </a:r>
            <a:r>
              <a:rPr lang="de-DE" dirty="0"/>
              <a:t> und </a:t>
            </a:r>
            <a:r>
              <a:rPr lang="de-DE" dirty="0">
                <a:solidFill>
                  <a:srgbClr val="C00000"/>
                </a:solidFill>
              </a:rPr>
              <a:t>nicht zu komplex</a:t>
            </a:r>
            <a:r>
              <a:rPr lang="de-DE" dirty="0"/>
              <a:t> ist</a:t>
            </a:r>
          </a:p>
          <a:p>
            <a:r>
              <a:rPr lang="de-DE" dirty="0"/>
              <a:t>Die wichtigsten Gestaltgesetze betreffen die</a:t>
            </a:r>
          </a:p>
          <a:p>
            <a:pPr lvl="1"/>
            <a:r>
              <a:rPr lang="de-DE" dirty="0"/>
              <a:t>Nähe </a:t>
            </a:r>
          </a:p>
          <a:p>
            <a:pPr lvl="1"/>
            <a:r>
              <a:rPr lang="de-DE" dirty="0"/>
              <a:t>Symmetrie</a:t>
            </a:r>
          </a:p>
          <a:p>
            <a:pPr lvl="1"/>
            <a:r>
              <a:rPr lang="de-DE" dirty="0"/>
              <a:t>Gleichartigkeit</a:t>
            </a:r>
          </a:p>
        </p:txBody>
      </p:sp>
      <p:sp>
        <p:nvSpPr>
          <p:cNvPr id="4" name="Foliennummernplatzhalter 3">
            <a:extLst>
              <a:ext uri="{FF2B5EF4-FFF2-40B4-BE49-F238E27FC236}">
                <a16:creationId xmlns:a16="http://schemas.microsoft.com/office/drawing/2014/main" id="{5CC43DEE-F575-0940-BCA4-FEB4DA525340}"/>
              </a:ext>
            </a:extLst>
          </p:cNvPr>
          <p:cNvSpPr>
            <a:spLocks noGrp="1"/>
          </p:cNvSpPr>
          <p:nvPr>
            <p:ph type="sldNum" sz="quarter" idx="12"/>
          </p:nvPr>
        </p:nvSpPr>
        <p:spPr/>
        <p:txBody>
          <a:bodyPr/>
          <a:lstStyle/>
          <a:p>
            <a:fld id="{FC0CC166-4E39-43B8-AB91-BDD1C4C9E224}" type="slidenum">
              <a:rPr lang="de-DE" smtClean="0"/>
              <a:t>21</a:t>
            </a:fld>
            <a:endParaRPr lang="de-DE" dirty="0"/>
          </a:p>
        </p:txBody>
      </p:sp>
      <p:sp>
        <p:nvSpPr>
          <p:cNvPr id="5" name="Rechteck: abgerundete Ecken 4">
            <a:extLst>
              <a:ext uri="{FF2B5EF4-FFF2-40B4-BE49-F238E27FC236}">
                <a16:creationId xmlns:a16="http://schemas.microsoft.com/office/drawing/2014/main" id="{E201C60A-5240-F845-91F1-9D85E2E8696E}"/>
              </a:ext>
            </a:extLst>
          </p:cNvPr>
          <p:cNvSpPr/>
          <p:nvPr/>
        </p:nvSpPr>
        <p:spPr>
          <a:xfrm>
            <a:off x="1382684" y="1341562"/>
            <a:ext cx="9251407" cy="14643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a typeface="Times New Roman" panose="02020603050405020304" pitchFamily="18" charset="0"/>
                <a:cs typeface="Times New Roman" panose="02020603050405020304" pitchFamily="18" charset="0"/>
              </a:rPr>
              <a:t>Visuelle Objekte </a:t>
            </a:r>
            <a:r>
              <a:rPr lang="de-DE" sz="2400" dirty="0">
                <a:ea typeface="Times New Roman" panose="02020603050405020304" pitchFamily="18" charset="0"/>
                <a:cs typeface="Times New Roman" panose="02020603050405020304" pitchFamily="18" charset="0"/>
              </a:rPr>
              <a:t>werden vom Menschen typischerweise </a:t>
            </a:r>
            <a:r>
              <a:rPr lang="de-DE" sz="2400" b="1" dirty="0">
                <a:ea typeface="Times New Roman" panose="02020603050405020304" pitchFamily="18" charset="0"/>
                <a:cs typeface="Times New Roman" panose="02020603050405020304" pitchFamily="18" charset="0"/>
              </a:rPr>
              <a:t>nicht</a:t>
            </a:r>
            <a:r>
              <a:rPr lang="de-DE" sz="2400" dirty="0">
                <a:ea typeface="Times New Roman" panose="02020603050405020304" pitchFamily="18" charset="0"/>
                <a:cs typeface="Times New Roman" panose="02020603050405020304" pitchFamily="18" charset="0"/>
              </a:rPr>
              <a:t> als eine </a:t>
            </a:r>
            <a:r>
              <a:rPr lang="de-DE" sz="2400" b="1" dirty="0">
                <a:ea typeface="Times New Roman" panose="02020603050405020304" pitchFamily="18" charset="0"/>
                <a:cs typeface="Times New Roman" panose="02020603050405020304" pitchFamily="18" charset="0"/>
              </a:rPr>
              <a:t>Menge von Einzelobjekten </a:t>
            </a:r>
            <a:r>
              <a:rPr lang="de-DE" sz="2400" dirty="0">
                <a:ea typeface="Times New Roman" panose="02020603050405020304" pitchFamily="18" charset="0"/>
                <a:cs typeface="Times New Roman" panose="02020603050405020304" pitchFamily="18" charset="0"/>
              </a:rPr>
              <a:t>wahrgenommen, sondern nach bestimmten Prinzipien zu Figuren zusammengesetzt erlebt</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095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3DF34-51BD-C241-A712-727C462C785C}"/>
              </a:ext>
            </a:extLst>
          </p:cNvPr>
          <p:cNvSpPr>
            <a:spLocks noGrp="1"/>
          </p:cNvSpPr>
          <p:nvPr>
            <p:ph type="title"/>
          </p:nvPr>
        </p:nvSpPr>
        <p:spPr/>
        <p:txBody>
          <a:bodyPr/>
          <a:lstStyle/>
          <a:p>
            <a:r>
              <a:rPr lang="de-DE" dirty="0"/>
              <a:t>Gesetze der Gestaltpsychologie</a:t>
            </a:r>
          </a:p>
        </p:txBody>
      </p:sp>
      <p:sp>
        <p:nvSpPr>
          <p:cNvPr id="3" name="Inhaltsplatzhalter 2">
            <a:extLst>
              <a:ext uri="{FF2B5EF4-FFF2-40B4-BE49-F238E27FC236}">
                <a16:creationId xmlns:a16="http://schemas.microsoft.com/office/drawing/2014/main" id="{7E52F62D-EA6C-E642-BB14-B0ADB3F02242}"/>
              </a:ext>
            </a:extLst>
          </p:cNvPr>
          <p:cNvSpPr>
            <a:spLocks noGrp="1"/>
          </p:cNvSpPr>
          <p:nvPr>
            <p:ph idx="1"/>
          </p:nvPr>
        </p:nvSpPr>
        <p:spPr>
          <a:xfrm>
            <a:off x="1418652" y="4744075"/>
            <a:ext cx="2806727" cy="1350016"/>
          </a:xfrm>
        </p:spPr>
        <p:txBody>
          <a:bodyPr/>
          <a:lstStyle/>
          <a:p>
            <a:pPr marL="0" indent="0">
              <a:buNone/>
            </a:pPr>
            <a:r>
              <a:rPr lang="de-DE" sz="2200" dirty="0"/>
              <a:t>Gestaltgesetz der </a:t>
            </a:r>
            <a:r>
              <a:rPr lang="de-DE" sz="2200" dirty="0">
                <a:solidFill>
                  <a:srgbClr val="C00000"/>
                </a:solidFill>
              </a:rPr>
              <a:t>Nähe</a:t>
            </a:r>
          </a:p>
          <a:p>
            <a:pPr marL="0" indent="0">
              <a:buNone/>
            </a:pPr>
            <a:r>
              <a:rPr lang="de-DE" sz="1800" dirty="0"/>
              <a:t>Figurenelemente, die nahe beieinander angeordnet sind, werden als Block empfunden</a:t>
            </a:r>
          </a:p>
        </p:txBody>
      </p:sp>
      <p:sp>
        <p:nvSpPr>
          <p:cNvPr id="4" name="Foliennummernplatzhalter 3">
            <a:extLst>
              <a:ext uri="{FF2B5EF4-FFF2-40B4-BE49-F238E27FC236}">
                <a16:creationId xmlns:a16="http://schemas.microsoft.com/office/drawing/2014/main" id="{B4650CAE-1ADC-1A47-8573-7B81787766A8}"/>
              </a:ext>
            </a:extLst>
          </p:cNvPr>
          <p:cNvSpPr>
            <a:spLocks noGrp="1"/>
          </p:cNvSpPr>
          <p:nvPr>
            <p:ph type="sldNum" sz="quarter" idx="12"/>
          </p:nvPr>
        </p:nvSpPr>
        <p:spPr/>
        <p:txBody>
          <a:bodyPr/>
          <a:lstStyle/>
          <a:p>
            <a:fld id="{FC0CC166-4E39-43B8-AB91-BDD1C4C9E224}" type="slidenum">
              <a:rPr lang="de-DE" smtClean="0"/>
              <a:t>22</a:t>
            </a:fld>
            <a:endParaRPr lang="de-DE" dirty="0"/>
          </a:p>
        </p:txBody>
      </p:sp>
      <p:pic>
        <p:nvPicPr>
          <p:cNvPr id="6" name="Grafik 5" descr="Ein Bild, das Screenshot, Kreis enthält.&#10;&#10;Automatisch generierte Beschreibung">
            <a:extLst>
              <a:ext uri="{FF2B5EF4-FFF2-40B4-BE49-F238E27FC236}">
                <a16:creationId xmlns:a16="http://schemas.microsoft.com/office/drawing/2014/main" id="{309CCEEF-0887-0643-8D8B-18CA72CF3218}"/>
              </a:ext>
            </a:extLst>
          </p:cNvPr>
          <p:cNvPicPr>
            <a:picLocks noChangeAspect="1"/>
          </p:cNvPicPr>
          <p:nvPr/>
        </p:nvPicPr>
        <p:blipFill rotWithShape="1">
          <a:blip r:embed="rId2">
            <a:extLst>
              <a:ext uri="{28A0092B-C50C-407E-A947-70E740481C1C}">
                <a14:useLocalDpi xmlns:a14="http://schemas.microsoft.com/office/drawing/2010/main" val="0"/>
              </a:ext>
            </a:extLst>
          </a:blip>
          <a:srcRect r="70364"/>
          <a:stretch/>
        </p:blipFill>
        <p:spPr>
          <a:xfrm>
            <a:off x="1427009" y="1236145"/>
            <a:ext cx="2203742" cy="3369421"/>
          </a:xfrm>
          <a:prstGeom prst="rect">
            <a:avLst/>
          </a:prstGeom>
        </p:spPr>
      </p:pic>
      <p:sp>
        <p:nvSpPr>
          <p:cNvPr id="7" name="Inhaltsplatzhalter 2">
            <a:extLst>
              <a:ext uri="{FF2B5EF4-FFF2-40B4-BE49-F238E27FC236}">
                <a16:creationId xmlns:a16="http://schemas.microsoft.com/office/drawing/2014/main" id="{15AE83F8-37E6-F146-9456-D90CDD3E28EA}"/>
              </a:ext>
            </a:extLst>
          </p:cNvPr>
          <p:cNvSpPr txBox="1">
            <a:spLocks/>
          </p:cNvSpPr>
          <p:nvPr/>
        </p:nvSpPr>
        <p:spPr>
          <a:xfrm>
            <a:off x="4657427" y="4744074"/>
            <a:ext cx="3002115" cy="1708835"/>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2200" dirty="0"/>
              <a:t>Gestaltgesetz der </a:t>
            </a:r>
            <a:r>
              <a:rPr lang="de-DE" sz="2200" dirty="0">
                <a:solidFill>
                  <a:srgbClr val="C00000"/>
                </a:solidFill>
              </a:rPr>
              <a:t>Nähe und der Symmetrie</a:t>
            </a:r>
          </a:p>
          <a:p>
            <a:pPr marL="0" indent="0">
              <a:buNone/>
            </a:pPr>
            <a:r>
              <a:rPr lang="de-DE" sz="1800" dirty="0"/>
              <a:t>Blockbildung wird durch symmetrisch angeordnete Figurenelemente verstärkt</a:t>
            </a:r>
          </a:p>
        </p:txBody>
      </p:sp>
      <p:sp>
        <p:nvSpPr>
          <p:cNvPr id="8" name="Inhaltsplatzhalter 2">
            <a:extLst>
              <a:ext uri="{FF2B5EF4-FFF2-40B4-BE49-F238E27FC236}">
                <a16:creationId xmlns:a16="http://schemas.microsoft.com/office/drawing/2014/main" id="{05477079-37D2-4C43-A4F7-3609D69D7BEB}"/>
              </a:ext>
            </a:extLst>
          </p:cNvPr>
          <p:cNvSpPr txBox="1">
            <a:spLocks/>
          </p:cNvSpPr>
          <p:nvPr/>
        </p:nvSpPr>
        <p:spPr>
          <a:xfrm>
            <a:off x="7951231" y="4744074"/>
            <a:ext cx="3690972" cy="1944216"/>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2200" dirty="0"/>
              <a:t>Gestaltgesetz der </a:t>
            </a:r>
            <a:r>
              <a:rPr lang="de-DE" sz="2200" dirty="0">
                <a:solidFill>
                  <a:srgbClr val="C00000"/>
                </a:solidFill>
              </a:rPr>
              <a:t>Nähe, Symmetrie und Gleichartigkeit</a:t>
            </a:r>
          </a:p>
          <a:p>
            <a:pPr marL="0" indent="0">
              <a:buNone/>
            </a:pPr>
            <a:r>
              <a:rPr lang="de-DE" sz="1800" dirty="0"/>
              <a:t>Die symmetrischen Blöcke bilden durch die Anordnung gleichartiger Elemente „prägnante Figuren“</a:t>
            </a:r>
          </a:p>
        </p:txBody>
      </p:sp>
      <p:pic>
        <p:nvPicPr>
          <p:cNvPr id="9" name="Grafik 8" descr="Ein Bild, das Screenshot, Kreis enthält.&#10;&#10;Automatisch generierte Beschreibung">
            <a:extLst>
              <a:ext uri="{FF2B5EF4-FFF2-40B4-BE49-F238E27FC236}">
                <a16:creationId xmlns:a16="http://schemas.microsoft.com/office/drawing/2014/main" id="{CD124880-D937-034B-B9E7-1A5738597407}"/>
              </a:ext>
            </a:extLst>
          </p:cNvPr>
          <p:cNvPicPr>
            <a:picLocks noChangeAspect="1"/>
          </p:cNvPicPr>
          <p:nvPr/>
        </p:nvPicPr>
        <p:blipFill rotWithShape="1">
          <a:blip r:embed="rId2">
            <a:extLst>
              <a:ext uri="{28A0092B-C50C-407E-A947-70E740481C1C}">
                <a14:useLocalDpi xmlns:a14="http://schemas.microsoft.com/office/drawing/2010/main" val="0"/>
              </a:ext>
            </a:extLst>
          </a:blip>
          <a:srcRect l="34196" r="34817"/>
          <a:stretch/>
        </p:blipFill>
        <p:spPr>
          <a:xfrm>
            <a:off x="4710871" y="1236144"/>
            <a:ext cx="2304256" cy="3369421"/>
          </a:xfrm>
          <a:prstGeom prst="rect">
            <a:avLst/>
          </a:prstGeom>
        </p:spPr>
      </p:pic>
      <p:pic>
        <p:nvPicPr>
          <p:cNvPr id="10" name="Grafik 9" descr="Ein Bild, das Screenshot, Kreis enthält.&#10;&#10;Automatisch generierte Beschreibung">
            <a:extLst>
              <a:ext uri="{FF2B5EF4-FFF2-40B4-BE49-F238E27FC236}">
                <a16:creationId xmlns:a16="http://schemas.microsoft.com/office/drawing/2014/main" id="{B3AD1507-36D5-C244-BDE4-B5F3F95C7ECE}"/>
              </a:ext>
            </a:extLst>
          </p:cNvPr>
          <p:cNvPicPr>
            <a:picLocks noChangeAspect="1"/>
          </p:cNvPicPr>
          <p:nvPr/>
        </p:nvPicPr>
        <p:blipFill rotWithShape="1">
          <a:blip r:embed="rId2">
            <a:extLst>
              <a:ext uri="{28A0092B-C50C-407E-A947-70E740481C1C}">
                <a14:useLocalDpi xmlns:a14="http://schemas.microsoft.com/office/drawing/2010/main" val="0"/>
              </a:ext>
            </a:extLst>
          </a:blip>
          <a:srcRect l="69057" r="-1982"/>
          <a:stretch/>
        </p:blipFill>
        <p:spPr>
          <a:xfrm>
            <a:off x="8239263" y="1236144"/>
            <a:ext cx="2448272" cy="3369421"/>
          </a:xfrm>
          <a:prstGeom prst="rect">
            <a:avLst/>
          </a:prstGeom>
        </p:spPr>
      </p:pic>
    </p:spTree>
    <p:extLst>
      <p:ext uri="{BB962C8B-B14F-4D97-AF65-F5344CB8AC3E}">
        <p14:creationId xmlns:p14="http://schemas.microsoft.com/office/powerpoint/2010/main" val="702976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A7F87-1049-5D43-AC90-8007AE4FC8D9}"/>
              </a:ext>
            </a:extLst>
          </p:cNvPr>
          <p:cNvSpPr>
            <a:spLocks noGrp="1"/>
          </p:cNvSpPr>
          <p:nvPr>
            <p:ph type="title"/>
          </p:nvPr>
        </p:nvSpPr>
        <p:spPr/>
        <p:txBody>
          <a:bodyPr/>
          <a:lstStyle/>
          <a:p>
            <a:r>
              <a:rPr lang="de-DE" dirty="0"/>
              <a:t>Gesetze der Gestaltpsychologie</a:t>
            </a:r>
          </a:p>
        </p:txBody>
      </p:sp>
      <p:sp>
        <p:nvSpPr>
          <p:cNvPr id="3" name="Inhaltsplatzhalter 2">
            <a:extLst>
              <a:ext uri="{FF2B5EF4-FFF2-40B4-BE49-F238E27FC236}">
                <a16:creationId xmlns:a16="http://schemas.microsoft.com/office/drawing/2014/main" id="{BEEB2506-938D-E246-B8EA-74D0908257BE}"/>
              </a:ext>
            </a:extLst>
          </p:cNvPr>
          <p:cNvSpPr>
            <a:spLocks noGrp="1"/>
          </p:cNvSpPr>
          <p:nvPr>
            <p:ph idx="1"/>
          </p:nvPr>
        </p:nvSpPr>
        <p:spPr>
          <a:xfrm>
            <a:off x="1378800" y="3429794"/>
            <a:ext cx="9432000" cy="1683842"/>
          </a:xfrm>
        </p:spPr>
        <p:txBody>
          <a:bodyPr/>
          <a:lstStyle/>
          <a:p>
            <a:r>
              <a:rPr lang="de-DE" dirty="0">
                <a:solidFill>
                  <a:srgbClr val="C00000"/>
                </a:solidFill>
              </a:rPr>
              <a:t>Zusammengehörige Informationen </a:t>
            </a:r>
            <a:r>
              <a:rPr lang="de-DE" dirty="0"/>
              <a:t>sollten </a:t>
            </a:r>
            <a:r>
              <a:rPr lang="de-DE" dirty="0">
                <a:solidFill>
                  <a:srgbClr val="C00000"/>
                </a:solidFill>
              </a:rPr>
              <a:t>nahe beieinander </a:t>
            </a:r>
            <a:r>
              <a:rPr lang="de-DE" dirty="0"/>
              <a:t>liegen und eine </a:t>
            </a:r>
            <a:r>
              <a:rPr lang="de-DE" dirty="0">
                <a:solidFill>
                  <a:srgbClr val="C00000"/>
                </a:solidFill>
              </a:rPr>
              <a:t>symmetrische Figur </a:t>
            </a:r>
            <a:r>
              <a:rPr lang="de-DE" dirty="0"/>
              <a:t>bilden</a:t>
            </a:r>
          </a:p>
          <a:p>
            <a:r>
              <a:rPr lang="de-DE" dirty="0"/>
              <a:t>Innerhalb einer </a:t>
            </a:r>
            <a:r>
              <a:rPr lang="de-DE" dirty="0">
                <a:solidFill>
                  <a:srgbClr val="C00000"/>
                </a:solidFill>
              </a:rPr>
              <a:t>symmetrischen Figur </a:t>
            </a:r>
            <a:r>
              <a:rPr lang="de-DE" dirty="0"/>
              <a:t>sollten möglichst </a:t>
            </a:r>
            <a:r>
              <a:rPr lang="de-DE" dirty="0">
                <a:solidFill>
                  <a:srgbClr val="C00000"/>
                </a:solidFill>
              </a:rPr>
              <a:t>ähnlich aussehende Informationen</a:t>
            </a:r>
            <a:r>
              <a:rPr lang="de-DE" dirty="0"/>
              <a:t> vorkommen</a:t>
            </a:r>
          </a:p>
        </p:txBody>
      </p:sp>
      <p:sp>
        <p:nvSpPr>
          <p:cNvPr id="4" name="Foliennummernplatzhalter 3">
            <a:extLst>
              <a:ext uri="{FF2B5EF4-FFF2-40B4-BE49-F238E27FC236}">
                <a16:creationId xmlns:a16="http://schemas.microsoft.com/office/drawing/2014/main" id="{373DF48C-E54B-AE4D-9578-C9D91FB697D6}"/>
              </a:ext>
            </a:extLst>
          </p:cNvPr>
          <p:cNvSpPr>
            <a:spLocks noGrp="1"/>
          </p:cNvSpPr>
          <p:nvPr>
            <p:ph type="sldNum" sz="quarter" idx="12"/>
          </p:nvPr>
        </p:nvSpPr>
        <p:spPr/>
        <p:txBody>
          <a:bodyPr/>
          <a:lstStyle/>
          <a:p>
            <a:fld id="{FC0CC166-4E39-43B8-AB91-BDD1C4C9E224}" type="slidenum">
              <a:rPr lang="de-DE" smtClean="0"/>
              <a:t>23</a:t>
            </a:fld>
            <a:endParaRPr lang="de-DE" dirty="0"/>
          </a:p>
        </p:txBody>
      </p:sp>
      <p:sp>
        <p:nvSpPr>
          <p:cNvPr id="5" name="Rechteck: abgerundete Ecken 4">
            <a:extLst>
              <a:ext uri="{FF2B5EF4-FFF2-40B4-BE49-F238E27FC236}">
                <a16:creationId xmlns:a16="http://schemas.microsoft.com/office/drawing/2014/main" id="{3B7401C2-B0D9-7E4B-ABB0-E305FDF646D9}"/>
              </a:ext>
            </a:extLst>
          </p:cNvPr>
          <p:cNvSpPr/>
          <p:nvPr/>
        </p:nvSpPr>
        <p:spPr>
          <a:xfrm>
            <a:off x="1382684" y="1989634"/>
            <a:ext cx="9251407" cy="13681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Die Berücksichtigung der Gestaltgesetze führt zu übersichtlichen, gut strukturierten Benutzungsschnittstellen, deren Informationen vom Menschen einfach aufgenommen werden können</a:t>
            </a:r>
          </a:p>
        </p:txBody>
      </p:sp>
    </p:spTree>
    <p:extLst>
      <p:ext uri="{BB962C8B-B14F-4D97-AF65-F5344CB8AC3E}">
        <p14:creationId xmlns:p14="http://schemas.microsoft.com/office/powerpoint/2010/main" val="2154790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8E33DA-F927-DC4D-8714-AACAC249E7C0}"/>
              </a:ext>
            </a:extLst>
          </p:cNvPr>
          <p:cNvSpPr>
            <a:spLocks noGrp="1"/>
          </p:cNvSpPr>
          <p:nvPr>
            <p:ph type="title"/>
          </p:nvPr>
        </p:nvSpPr>
        <p:spPr/>
        <p:txBody>
          <a:bodyPr/>
          <a:lstStyle/>
          <a:p>
            <a:r>
              <a:rPr lang="de-DE" dirty="0"/>
              <a:t>Gesetze der Gestaltpsychologie</a:t>
            </a:r>
          </a:p>
        </p:txBody>
      </p:sp>
      <p:sp>
        <p:nvSpPr>
          <p:cNvPr id="3" name="Inhaltsplatzhalter 2">
            <a:extLst>
              <a:ext uri="{FF2B5EF4-FFF2-40B4-BE49-F238E27FC236}">
                <a16:creationId xmlns:a16="http://schemas.microsoft.com/office/drawing/2014/main" id="{AD067FD1-90AA-2246-8F73-C8D2929C92EE}"/>
              </a:ext>
            </a:extLst>
          </p:cNvPr>
          <p:cNvSpPr>
            <a:spLocks noGrp="1"/>
          </p:cNvSpPr>
          <p:nvPr>
            <p:ph idx="1"/>
          </p:nvPr>
        </p:nvSpPr>
        <p:spPr>
          <a:xfrm>
            <a:off x="1378800" y="1269554"/>
            <a:ext cx="9432000" cy="720080"/>
          </a:xfrm>
        </p:spPr>
        <p:txBody>
          <a:bodyPr/>
          <a:lstStyle/>
          <a:p>
            <a:r>
              <a:rPr lang="de-DE" dirty="0"/>
              <a:t>Neben der Wahrnehmung von visuellen Objekten spielen </a:t>
            </a:r>
            <a:r>
              <a:rPr lang="de-DE" dirty="0">
                <a:solidFill>
                  <a:schemeClr val="accent2"/>
                </a:solidFill>
              </a:rPr>
              <a:t>Farben</a:t>
            </a:r>
            <a:r>
              <a:rPr lang="de-DE" dirty="0"/>
              <a:t> eine bedeutende Rolle </a:t>
            </a:r>
          </a:p>
        </p:txBody>
      </p:sp>
      <p:sp>
        <p:nvSpPr>
          <p:cNvPr id="4" name="Foliennummernplatzhalter 3">
            <a:extLst>
              <a:ext uri="{FF2B5EF4-FFF2-40B4-BE49-F238E27FC236}">
                <a16:creationId xmlns:a16="http://schemas.microsoft.com/office/drawing/2014/main" id="{6D6E10EF-9241-5047-9B45-05D6FA8B5FF8}"/>
              </a:ext>
            </a:extLst>
          </p:cNvPr>
          <p:cNvSpPr>
            <a:spLocks noGrp="1"/>
          </p:cNvSpPr>
          <p:nvPr>
            <p:ph type="sldNum" sz="quarter" idx="12"/>
          </p:nvPr>
        </p:nvSpPr>
        <p:spPr/>
        <p:txBody>
          <a:bodyPr/>
          <a:lstStyle/>
          <a:p>
            <a:fld id="{FC0CC166-4E39-43B8-AB91-BDD1C4C9E224}" type="slidenum">
              <a:rPr lang="de-DE" smtClean="0"/>
              <a:t>24</a:t>
            </a:fld>
            <a:endParaRPr lang="de-DE" dirty="0"/>
          </a:p>
        </p:txBody>
      </p:sp>
      <p:sp>
        <p:nvSpPr>
          <p:cNvPr id="5" name="Rechteck: abgerundete Ecken 4">
            <a:extLst>
              <a:ext uri="{FF2B5EF4-FFF2-40B4-BE49-F238E27FC236}">
                <a16:creationId xmlns:a16="http://schemas.microsoft.com/office/drawing/2014/main" id="{872F4B2B-09DC-6041-BF2B-0D5A4E625002}"/>
              </a:ext>
            </a:extLst>
          </p:cNvPr>
          <p:cNvSpPr/>
          <p:nvPr/>
        </p:nvSpPr>
        <p:spPr>
          <a:xfrm>
            <a:off x="1382684" y="2061642"/>
            <a:ext cx="9251407"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Der </a:t>
            </a:r>
            <a:r>
              <a:rPr lang="de-DE" sz="2400" b="1" dirty="0">
                <a:effectLst/>
                <a:ea typeface="Times New Roman" panose="02020603050405020304" pitchFamily="18" charset="0"/>
                <a:cs typeface="Times New Roman" panose="02020603050405020304" pitchFamily="18" charset="0"/>
              </a:rPr>
              <a:t>falsche oder übertrieben Einsatz von Farben </a:t>
            </a:r>
            <a:r>
              <a:rPr lang="de-DE" sz="2400" dirty="0">
                <a:effectLst/>
                <a:ea typeface="Times New Roman" panose="02020603050405020304" pitchFamily="18" charset="0"/>
                <a:cs typeface="Times New Roman" panose="02020603050405020304" pitchFamily="18" charset="0"/>
              </a:rPr>
              <a:t>kann die Wahrnehmung von Benutzerinnen stören, manchmal sogar </a:t>
            </a:r>
            <a:r>
              <a:rPr lang="de-DE" sz="2400" dirty="0">
                <a:ea typeface="Times New Roman" panose="02020603050405020304" pitchFamily="18" charset="0"/>
                <a:cs typeface="Times New Roman" panose="02020603050405020304" pitchFamily="18" charset="0"/>
              </a:rPr>
              <a:t>dazu führen, dass eine Benutzbarkeit von Programmen nahezu unmöglich wird</a:t>
            </a:r>
            <a:endParaRPr lang="de-DE" sz="2400" dirty="0">
              <a:effectLst/>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8E621C42-91F1-9949-AC63-60F50A9BCB41}"/>
              </a:ext>
            </a:extLst>
          </p:cNvPr>
          <p:cNvSpPr txBox="1">
            <a:spLocks/>
          </p:cNvSpPr>
          <p:nvPr/>
        </p:nvSpPr>
        <p:spPr>
          <a:xfrm>
            <a:off x="1378800" y="3213770"/>
            <a:ext cx="9432000" cy="306975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Folgende Erkenntnisse sollten bei der Gestaltung von Nutzerschnittstellen beachtet werden:</a:t>
            </a:r>
          </a:p>
          <a:p>
            <a:pPr lvl="1"/>
            <a:r>
              <a:rPr lang="de-DE" dirty="0">
                <a:solidFill>
                  <a:srgbClr val="C00000"/>
                </a:solidFill>
              </a:rPr>
              <a:t>Farbe nicht </a:t>
            </a:r>
            <a:r>
              <a:rPr lang="de-DE" dirty="0"/>
              <a:t>als </a:t>
            </a:r>
            <a:r>
              <a:rPr lang="de-DE" dirty="0">
                <a:solidFill>
                  <a:srgbClr val="C00000"/>
                </a:solidFill>
              </a:rPr>
              <a:t>einzigen Informationsträger </a:t>
            </a:r>
            <a:r>
              <a:rPr lang="de-DE" dirty="0"/>
              <a:t>einsetzen </a:t>
            </a:r>
          </a:p>
          <a:p>
            <a:pPr lvl="2"/>
            <a:r>
              <a:rPr lang="de-DE" dirty="0"/>
              <a:t>4% aller Menschen sind in ihrer Farbwahrnehmung beeinträchtigt </a:t>
            </a:r>
          </a:p>
          <a:p>
            <a:pPr lvl="2"/>
            <a:r>
              <a:rPr lang="de-DE" dirty="0"/>
              <a:t>Bei Verknüpfung von Farben mit Bedeutung sind viele nicht imstande, sich mehr als vier Bedeutungskombinationen zu merken </a:t>
            </a:r>
          </a:p>
          <a:p>
            <a:pPr lvl="1"/>
            <a:r>
              <a:rPr lang="de-DE" dirty="0">
                <a:solidFill>
                  <a:srgbClr val="C00000"/>
                </a:solidFill>
              </a:rPr>
              <a:t>Farben</a:t>
            </a:r>
            <a:r>
              <a:rPr lang="de-DE" dirty="0"/>
              <a:t> für die Text- und Hintergrunddarstellung sollten ein </a:t>
            </a:r>
            <a:r>
              <a:rPr lang="de-DE" dirty="0">
                <a:solidFill>
                  <a:srgbClr val="C00000"/>
                </a:solidFill>
              </a:rPr>
              <a:t>ausreichend großes Kontrastbildungspotential </a:t>
            </a:r>
            <a:r>
              <a:rPr lang="de-DE" dirty="0"/>
              <a:t>haben </a:t>
            </a:r>
          </a:p>
          <a:p>
            <a:pPr lvl="1"/>
            <a:r>
              <a:rPr lang="de-DE" dirty="0"/>
              <a:t>Die Einfärbung von Interaktionselementen sollte sich </a:t>
            </a:r>
            <a:r>
              <a:rPr lang="de-DE" dirty="0">
                <a:solidFill>
                  <a:srgbClr val="C00000"/>
                </a:solidFill>
              </a:rPr>
              <a:t>an bekannte Farbcodes halten</a:t>
            </a:r>
          </a:p>
        </p:txBody>
      </p:sp>
    </p:spTree>
    <p:extLst>
      <p:ext uri="{BB962C8B-B14F-4D97-AF65-F5344CB8AC3E}">
        <p14:creationId xmlns:p14="http://schemas.microsoft.com/office/powerpoint/2010/main" val="294313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85644-7F0D-F541-A1FF-3681832F1B6E}"/>
              </a:ext>
            </a:extLst>
          </p:cNvPr>
          <p:cNvSpPr>
            <a:spLocks noGrp="1"/>
          </p:cNvSpPr>
          <p:nvPr>
            <p:ph type="title"/>
          </p:nvPr>
        </p:nvSpPr>
        <p:spPr/>
        <p:txBody>
          <a:bodyPr/>
          <a:lstStyle/>
          <a:p>
            <a:r>
              <a:rPr lang="de-DE" dirty="0"/>
              <a:t>Normen</a:t>
            </a:r>
          </a:p>
        </p:txBody>
      </p:sp>
      <p:sp>
        <p:nvSpPr>
          <p:cNvPr id="3" name="Inhaltsplatzhalter 2">
            <a:extLst>
              <a:ext uri="{FF2B5EF4-FFF2-40B4-BE49-F238E27FC236}">
                <a16:creationId xmlns:a16="http://schemas.microsoft.com/office/drawing/2014/main" id="{4CB2ED39-794B-0041-9248-B400D77AE043}"/>
              </a:ext>
            </a:extLst>
          </p:cNvPr>
          <p:cNvSpPr>
            <a:spLocks noGrp="1"/>
          </p:cNvSpPr>
          <p:nvPr>
            <p:ph idx="1"/>
          </p:nvPr>
        </p:nvSpPr>
        <p:spPr>
          <a:xfrm>
            <a:off x="1378800" y="2457139"/>
            <a:ext cx="9432000" cy="3492935"/>
          </a:xfrm>
        </p:spPr>
        <p:txBody>
          <a:bodyPr/>
          <a:lstStyle/>
          <a:p>
            <a:r>
              <a:rPr lang="de-DE" dirty="0"/>
              <a:t>Eine einschlägige Norm für die Gestaltung von Nutzerschnittstellen ist ISO 9241 Teil 10</a:t>
            </a:r>
          </a:p>
          <a:p>
            <a:pPr lvl="1"/>
            <a:r>
              <a:rPr lang="de-DE" dirty="0"/>
              <a:t>Grundsatz der Aufgabenangemessenheit </a:t>
            </a:r>
          </a:p>
          <a:p>
            <a:pPr lvl="1"/>
            <a:r>
              <a:rPr lang="de-DE" dirty="0"/>
              <a:t>Grundsatz der Selbstbeschreibungsfähigkeit </a:t>
            </a:r>
          </a:p>
          <a:p>
            <a:pPr lvl="1"/>
            <a:r>
              <a:rPr lang="de-DE" dirty="0"/>
              <a:t>Grundsatz der Steuerbarkeit</a:t>
            </a:r>
          </a:p>
          <a:p>
            <a:pPr lvl="1"/>
            <a:r>
              <a:rPr lang="de-DE" dirty="0"/>
              <a:t>Grundsatz der Erwartungskonformität </a:t>
            </a:r>
          </a:p>
          <a:p>
            <a:pPr lvl="1"/>
            <a:r>
              <a:rPr lang="de-DE" dirty="0"/>
              <a:t>Grundsatz der Fehlertoleranz</a:t>
            </a:r>
          </a:p>
          <a:p>
            <a:pPr lvl="1"/>
            <a:r>
              <a:rPr lang="de-DE" dirty="0"/>
              <a:t>Grundsatz der Individualisierbarkeit</a:t>
            </a:r>
          </a:p>
          <a:p>
            <a:pPr lvl="1"/>
            <a:r>
              <a:rPr lang="de-DE" dirty="0"/>
              <a:t>Grundsatz der Lernförderlichkeit</a:t>
            </a:r>
          </a:p>
        </p:txBody>
      </p:sp>
      <p:sp>
        <p:nvSpPr>
          <p:cNvPr id="4" name="Foliennummernplatzhalter 3">
            <a:extLst>
              <a:ext uri="{FF2B5EF4-FFF2-40B4-BE49-F238E27FC236}">
                <a16:creationId xmlns:a16="http://schemas.microsoft.com/office/drawing/2014/main" id="{1CEAC2FB-D84D-BC46-98F5-33E45C8632D6}"/>
              </a:ext>
            </a:extLst>
          </p:cNvPr>
          <p:cNvSpPr>
            <a:spLocks noGrp="1"/>
          </p:cNvSpPr>
          <p:nvPr>
            <p:ph type="sldNum" sz="quarter" idx="12"/>
          </p:nvPr>
        </p:nvSpPr>
        <p:spPr/>
        <p:txBody>
          <a:bodyPr/>
          <a:lstStyle/>
          <a:p>
            <a:fld id="{FC0CC166-4E39-43B8-AB91-BDD1C4C9E224}" type="slidenum">
              <a:rPr lang="de-DE" smtClean="0"/>
              <a:t>25</a:t>
            </a:fld>
            <a:endParaRPr lang="de-DE" dirty="0"/>
          </a:p>
        </p:txBody>
      </p:sp>
      <p:sp>
        <p:nvSpPr>
          <p:cNvPr id="5" name="Rechteck: abgerundete Ecken 4">
            <a:extLst>
              <a:ext uri="{FF2B5EF4-FFF2-40B4-BE49-F238E27FC236}">
                <a16:creationId xmlns:a16="http://schemas.microsoft.com/office/drawing/2014/main" id="{ABD48C05-02AB-1E42-8BAC-61302890334F}"/>
              </a:ext>
            </a:extLst>
          </p:cNvPr>
          <p:cNvSpPr/>
          <p:nvPr/>
        </p:nvSpPr>
        <p:spPr>
          <a:xfrm>
            <a:off x="1382684" y="1682643"/>
            <a:ext cx="9251407" cy="64807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Normen (von lat. </a:t>
            </a:r>
            <a:r>
              <a:rPr lang="de-DE" sz="2400" dirty="0" err="1">
                <a:effectLst/>
                <a:ea typeface="Times New Roman" panose="02020603050405020304" pitchFamily="18" charset="0"/>
                <a:cs typeface="Times New Roman" panose="02020603050405020304" pitchFamily="18" charset="0"/>
              </a:rPr>
              <a:t>norma</a:t>
            </a:r>
            <a:r>
              <a:rPr lang="de-DE" sz="2400" dirty="0">
                <a:effectLst/>
                <a:ea typeface="Times New Roman" panose="02020603050405020304" pitchFamily="18" charset="0"/>
                <a:cs typeface="Times New Roman" panose="02020603050405020304" pitchFamily="18" charset="0"/>
              </a:rPr>
              <a:t> = Regel) beschreiben Handlungsanweisungen</a:t>
            </a:r>
          </a:p>
        </p:txBody>
      </p:sp>
    </p:spTree>
    <p:extLst>
      <p:ext uri="{BB962C8B-B14F-4D97-AF65-F5344CB8AC3E}">
        <p14:creationId xmlns:p14="http://schemas.microsoft.com/office/powerpoint/2010/main" val="1251988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EDB71-3A25-7D44-9AF8-F86989222E42}"/>
              </a:ext>
            </a:extLst>
          </p:cNvPr>
          <p:cNvSpPr>
            <a:spLocks noGrp="1"/>
          </p:cNvSpPr>
          <p:nvPr>
            <p:ph type="title"/>
          </p:nvPr>
        </p:nvSpPr>
        <p:spPr/>
        <p:txBody>
          <a:bodyPr/>
          <a:lstStyle/>
          <a:p>
            <a:r>
              <a:rPr lang="de-DE" dirty="0"/>
              <a:t>Normen</a:t>
            </a:r>
          </a:p>
        </p:txBody>
      </p:sp>
      <p:sp>
        <p:nvSpPr>
          <p:cNvPr id="3" name="Inhaltsplatzhalter 2">
            <a:extLst>
              <a:ext uri="{FF2B5EF4-FFF2-40B4-BE49-F238E27FC236}">
                <a16:creationId xmlns:a16="http://schemas.microsoft.com/office/drawing/2014/main" id="{2E3C2BC5-C4F3-6B4C-AE98-12DC48C7BB30}"/>
              </a:ext>
            </a:extLst>
          </p:cNvPr>
          <p:cNvSpPr>
            <a:spLocks noGrp="1"/>
          </p:cNvSpPr>
          <p:nvPr>
            <p:ph idx="1"/>
          </p:nvPr>
        </p:nvSpPr>
        <p:spPr>
          <a:xfrm>
            <a:off x="1378800" y="1701602"/>
            <a:ext cx="9432000" cy="459706"/>
          </a:xfrm>
        </p:spPr>
        <p:txBody>
          <a:bodyPr/>
          <a:lstStyle/>
          <a:p>
            <a:r>
              <a:rPr lang="de-DE" dirty="0"/>
              <a:t>Das </a:t>
            </a:r>
            <a:r>
              <a:rPr lang="de-DE" dirty="0">
                <a:solidFill>
                  <a:srgbClr val="C00000"/>
                </a:solidFill>
              </a:rPr>
              <a:t>gleichzeitige Verfolgen dieser Grundsätze </a:t>
            </a:r>
            <a:r>
              <a:rPr lang="de-DE" dirty="0"/>
              <a:t>kann zu </a:t>
            </a:r>
            <a:r>
              <a:rPr lang="de-DE" dirty="0">
                <a:solidFill>
                  <a:srgbClr val="C00000"/>
                </a:solidFill>
              </a:rPr>
              <a:t>Konflikten</a:t>
            </a:r>
            <a:r>
              <a:rPr lang="de-DE" dirty="0"/>
              <a:t> führen</a:t>
            </a:r>
          </a:p>
        </p:txBody>
      </p:sp>
      <p:sp>
        <p:nvSpPr>
          <p:cNvPr id="4" name="Foliennummernplatzhalter 3">
            <a:extLst>
              <a:ext uri="{FF2B5EF4-FFF2-40B4-BE49-F238E27FC236}">
                <a16:creationId xmlns:a16="http://schemas.microsoft.com/office/drawing/2014/main" id="{29E3FD95-3749-1243-B5BE-D156C022CDB8}"/>
              </a:ext>
            </a:extLst>
          </p:cNvPr>
          <p:cNvSpPr>
            <a:spLocks noGrp="1"/>
          </p:cNvSpPr>
          <p:nvPr>
            <p:ph type="sldNum" sz="quarter" idx="12"/>
          </p:nvPr>
        </p:nvSpPr>
        <p:spPr/>
        <p:txBody>
          <a:bodyPr/>
          <a:lstStyle/>
          <a:p>
            <a:fld id="{FC0CC166-4E39-43B8-AB91-BDD1C4C9E224}" type="slidenum">
              <a:rPr lang="de-DE" smtClean="0"/>
              <a:t>26</a:t>
            </a:fld>
            <a:endParaRPr lang="de-DE" dirty="0"/>
          </a:p>
        </p:txBody>
      </p:sp>
      <p:sp>
        <p:nvSpPr>
          <p:cNvPr id="5" name="Rechteck: abgerundete Ecken 4">
            <a:extLst>
              <a:ext uri="{FF2B5EF4-FFF2-40B4-BE49-F238E27FC236}">
                <a16:creationId xmlns:a16="http://schemas.microsoft.com/office/drawing/2014/main" id="{F803A8D3-48AF-6242-9630-624FCC4FE749}"/>
              </a:ext>
            </a:extLst>
          </p:cNvPr>
          <p:cNvSpPr/>
          <p:nvPr/>
        </p:nvSpPr>
        <p:spPr>
          <a:xfrm>
            <a:off x="1382684" y="2205658"/>
            <a:ext cx="9251407"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Maßnahmen zur Verbesserung der Steuerbarkeit haben zumeist negative Auswirkungen auf die Selbstbeschreibungsfähigkeit</a:t>
            </a:r>
          </a:p>
        </p:txBody>
      </p:sp>
      <p:sp>
        <p:nvSpPr>
          <p:cNvPr id="6" name="Inhaltsplatzhalter 2">
            <a:extLst>
              <a:ext uri="{FF2B5EF4-FFF2-40B4-BE49-F238E27FC236}">
                <a16:creationId xmlns:a16="http://schemas.microsoft.com/office/drawing/2014/main" id="{0CEB1459-4B3C-4F4F-BBB3-602A590EA1EA}"/>
              </a:ext>
            </a:extLst>
          </p:cNvPr>
          <p:cNvSpPr txBox="1">
            <a:spLocks/>
          </p:cNvSpPr>
          <p:nvPr/>
        </p:nvSpPr>
        <p:spPr>
          <a:xfrm>
            <a:off x="1384454" y="3255256"/>
            <a:ext cx="9432000" cy="2334778"/>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Je mehr eine Benutzerin das System ihren Bedürfnissen anpassen kann, desto uneinheitlicher und unübersichtlicher wird es</a:t>
            </a:r>
          </a:p>
          <a:p>
            <a:r>
              <a:rPr lang="de-DE" dirty="0"/>
              <a:t>Einige Konflikte lassen sich durch </a:t>
            </a:r>
            <a:r>
              <a:rPr lang="de-DE" dirty="0">
                <a:solidFill>
                  <a:srgbClr val="C00000"/>
                </a:solidFill>
              </a:rPr>
              <a:t>geeignete Maßnahmen </a:t>
            </a:r>
            <a:r>
              <a:rPr lang="de-DE" dirty="0"/>
              <a:t>vermeiden oder zumindest verringern</a:t>
            </a:r>
          </a:p>
          <a:p>
            <a:pPr lvl="1"/>
            <a:r>
              <a:rPr lang="de-DE" dirty="0"/>
              <a:t>z.B.: ausgefeilte Hilfesysteme, die sowohl einen Laienmodus als auch einen Expertenmodus zulassen und damit auf den Nutzertyp Rücksicht nehmen</a:t>
            </a:r>
          </a:p>
        </p:txBody>
      </p:sp>
    </p:spTree>
    <p:extLst>
      <p:ext uri="{BB962C8B-B14F-4D97-AF65-F5344CB8AC3E}">
        <p14:creationId xmlns:p14="http://schemas.microsoft.com/office/powerpoint/2010/main" val="54272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09AEB4-07F3-A446-B300-9B81A01AFCFB}"/>
              </a:ext>
            </a:extLst>
          </p:cNvPr>
          <p:cNvSpPr>
            <a:spLocks noGrp="1"/>
          </p:cNvSpPr>
          <p:nvPr>
            <p:ph type="title"/>
          </p:nvPr>
        </p:nvSpPr>
        <p:spPr/>
        <p:txBody>
          <a:bodyPr/>
          <a:lstStyle/>
          <a:p>
            <a:r>
              <a:rPr lang="de-DE" dirty="0"/>
              <a:t>Normen</a:t>
            </a:r>
          </a:p>
        </p:txBody>
      </p:sp>
      <p:sp>
        <p:nvSpPr>
          <p:cNvPr id="3" name="Inhaltsplatzhalter 2">
            <a:extLst>
              <a:ext uri="{FF2B5EF4-FFF2-40B4-BE49-F238E27FC236}">
                <a16:creationId xmlns:a16="http://schemas.microsoft.com/office/drawing/2014/main" id="{1C5C9765-FEAF-9548-9331-E619BF5B0E23}"/>
              </a:ext>
            </a:extLst>
          </p:cNvPr>
          <p:cNvSpPr>
            <a:spLocks noGrp="1"/>
          </p:cNvSpPr>
          <p:nvPr>
            <p:ph idx="1"/>
          </p:nvPr>
        </p:nvSpPr>
        <p:spPr>
          <a:xfrm>
            <a:off x="1378800" y="1197546"/>
            <a:ext cx="9432000" cy="2979986"/>
          </a:xfrm>
        </p:spPr>
        <p:txBody>
          <a:bodyPr/>
          <a:lstStyle/>
          <a:p>
            <a:r>
              <a:rPr lang="de-DE" dirty="0"/>
              <a:t>Eine weitere einschlägige Norm ist ISO 9241 Teil 11, die folgende drei </a:t>
            </a:r>
            <a:r>
              <a:rPr lang="de-DE" dirty="0">
                <a:solidFill>
                  <a:srgbClr val="C00000"/>
                </a:solidFill>
              </a:rPr>
              <a:t>Anforderungen an die Gebrauchstauglichkeit </a:t>
            </a:r>
            <a:r>
              <a:rPr lang="de-DE" dirty="0"/>
              <a:t>formuliert </a:t>
            </a:r>
          </a:p>
          <a:p>
            <a:pPr lvl="1"/>
            <a:r>
              <a:rPr lang="de-DE" dirty="0">
                <a:solidFill>
                  <a:srgbClr val="C00000"/>
                </a:solidFill>
              </a:rPr>
              <a:t>Effektivität</a:t>
            </a:r>
            <a:r>
              <a:rPr lang="de-DE" dirty="0"/>
              <a:t> zur Lösung einer Aufgabe </a:t>
            </a:r>
          </a:p>
          <a:p>
            <a:pPr lvl="1"/>
            <a:r>
              <a:rPr lang="de-DE" dirty="0">
                <a:solidFill>
                  <a:srgbClr val="C00000"/>
                </a:solidFill>
              </a:rPr>
              <a:t>Effizienz</a:t>
            </a:r>
            <a:r>
              <a:rPr lang="de-DE" dirty="0"/>
              <a:t> der Handhabung des Systems bei der Aufgabendurchführung</a:t>
            </a:r>
          </a:p>
          <a:p>
            <a:pPr lvl="1"/>
            <a:r>
              <a:rPr lang="de-DE" dirty="0">
                <a:solidFill>
                  <a:srgbClr val="C00000"/>
                </a:solidFill>
              </a:rPr>
              <a:t>Zufriedenheit</a:t>
            </a:r>
            <a:r>
              <a:rPr lang="de-DE" dirty="0"/>
              <a:t> der Kundin</a:t>
            </a:r>
          </a:p>
          <a:p>
            <a:r>
              <a:rPr lang="de-DE" dirty="0"/>
              <a:t>Diese Norm hat auch </a:t>
            </a:r>
            <a:r>
              <a:rPr lang="de-DE" dirty="0">
                <a:solidFill>
                  <a:srgbClr val="C00000"/>
                </a:solidFill>
              </a:rPr>
              <a:t>definitorischen Charakter</a:t>
            </a:r>
          </a:p>
          <a:p>
            <a:pPr lvl="1"/>
            <a:r>
              <a:rPr lang="de-DE" dirty="0"/>
              <a:t>Etablierte eine weit verbreitete Definition des Begriffes Gebrauchstauglichkeit </a:t>
            </a:r>
            <a:br>
              <a:rPr lang="de-DE" dirty="0"/>
            </a:br>
            <a:r>
              <a:rPr lang="de-DE" dirty="0"/>
              <a:t>(engl. </a:t>
            </a:r>
            <a:r>
              <a:rPr lang="de-DE" dirty="0" err="1"/>
              <a:t>usability</a:t>
            </a:r>
            <a:r>
              <a:rPr lang="de-DE" dirty="0"/>
              <a:t>)</a:t>
            </a:r>
          </a:p>
        </p:txBody>
      </p:sp>
      <p:sp>
        <p:nvSpPr>
          <p:cNvPr id="4" name="Foliennummernplatzhalter 3">
            <a:extLst>
              <a:ext uri="{FF2B5EF4-FFF2-40B4-BE49-F238E27FC236}">
                <a16:creationId xmlns:a16="http://schemas.microsoft.com/office/drawing/2014/main" id="{60E7E406-AE6E-FB4D-92CB-044BB8A9419B}"/>
              </a:ext>
            </a:extLst>
          </p:cNvPr>
          <p:cNvSpPr>
            <a:spLocks noGrp="1"/>
          </p:cNvSpPr>
          <p:nvPr>
            <p:ph type="sldNum" sz="quarter" idx="12"/>
          </p:nvPr>
        </p:nvSpPr>
        <p:spPr/>
        <p:txBody>
          <a:bodyPr/>
          <a:lstStyle/>
          <a:p>
            <a:fld id="{FC0CC166-4E39-43B8-AB91-BDD1C4C9E224}" type="slidenum">
              <a:rPr lang="de-DE" smtClean="0"/>
              <a:t>27</a:t>
            </a:fld>
            <a:endParaRPr lang="de-DE" dirty="0"/>
          </a:p>
        </p:txBody>
      </p:sp>
      <p:sp>
        <p:nvSpPr>
          <p:cNvPr id="5" name="Rechteck: abgerundete Ecken 4">
            <a:extLst>
              <a:ext uri="{FF2B5EF4-FFF2-40B4-BE49-F238E27FC236}">
                <a16:creationId xmlns:a16="http://schemas.microsoft.com/office/drawing/2014/main" id="{02224C89-7F3B-B845-8B74-063EFFC69F29}"/>
              </a:ext>
            </a:extLst>
          </p:cNvPr>
          <p:cNvSpPr/>
          <p:nvPr/>
        </p:nvSpPr>
        <p:spPr>
          <a:xfrm>
            <a:off x="1382684" y="4221882"/>
            <a:ext cx="9251407" cy="19442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Die </a:t>
            </a:r>
            <a:r>
              <a:rPr lang="de-DE" sz="2400" b="1" dirty="0">
                <a:effectLst/>
                <a:ea typeface="Times New Roman" panose="02020603050405020304" pitchFamily="18" charset="0"/>
                <a:cs typeface="Times New Roman" panose="02020603050405020304" pitchFamily="18" charset="0"/>
              </a:rPr>
              <a:t>Gebrauchstauglichkeit (engl. </a:t>
            </a:r>
            <a:r>
              <a:rPr lang="de-DE" sz="2400" b="1" dirty="0" err="1">
                <a:effectLst/>
                <a:ea typeface="Times New Roman" panose="02020603050405020304" pitchFamily="18" charset="0"/>
                <a:cs typeface="Times New Roman" panose="02020603050405020304" pitchFamily="18" charset="0"/>
              </a:rPr>
              <a:t>usability</a:t>
            </a:r>
            <a:r>
              <a:rPr lang="de-DE" sz="2400" b="1" dirty="0">
                <a:effectLst/>
                <a:ea typeface="Times New Roman" panose="02020603050405020304" pitchFamily="18" charset="0"/>
                <a:cs typeface="Times New Roman" panose="02020603050405020304" pitchFamily="18" charset="0"/>
              </a:rPr>
              <a:t>) </a:t>
            </a:r>
            <a:r>
              <a:rPr lang="de-DE" sz="2400" dirty="0">
                <a:effectLst/>
                <a:ea typeface="Times New Roman" panose="02020603050405020304" pitchFamily="18" charset="0"/>
                <a:cs typeface="Times New Roman" panose="02020603050405020304" pitchFamily="18" charset="0"/>
              </a:rPr>
              <a:t>bezeichnet das Ausmaß, in dem ein System, ein Produkt oder eine Dienstleistung durch bestimmte Nutzerinnen in einem bestimmten Nutzungskontext genutzt werden kann, um bestimmte Ziele </a:t>
            </a:r>
            <a:r>
              <a:rPr lang="de-DE" sz="2400" b="1" dirty="0">
                <a:effectLst/>
                <a:ea typeface="Times New Roman" panose="02020603050405020304" pitchFamily="18" charset="0"/>
                <a:cs typeface="Times New Roman" panose="02020603050405020304" pitchFamily="18" charset="0"/>
              </a:rPr>
              <a:t>effektiv, effizient und zufriedenstellend</a:t>
            </a:r>
            <a:r>
              <a:rPr lang="de-DE" sz="2400" dirty="0">
                <a:effectLst/>
                <a:ea typeface="Times New Roman" panose="02020603050405020304" pitchFamily="18" charset="0"/>
                <a:cs typeface="Times New Roman" panose="02020603050405020304" pitchFamily="18" charset="0"/>
              </a:rPr>
              <a:t> zu erreichen</a:t>
            </a:r>
          </a:p>
        </p:txBody>
      </p:sp>
    </p:spTree>
    <p:extLst>
      <p:ext uri="{BB962C8B-B14F-4D97-AF65-F5344CB8AC3E}">
        <p14:creationId xmlns:p14="http://schemas.microsoft.com/office/powerpoint/2010/main" val="92875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05F2F-7243-4E4B-B5A0-F79AD0BA979D}"/>
              </a:ext>
            </a:extLst>
          </p:cNvPr>
          <p:cNvSpPr>
            <a:spLocks noGrp="1"/>
          </p:cNvSpPr>
          <p:nvPr>
            <p:ph type="title"/>
          </p:nvPr>
        </p:nvSpPr>
        <p:spPr/>
        <p:txBody>
          <a:bodyPr/>
          <a:lstStyle/>
          <a:p>
            <a:r>
              <a:rPr lang="de-DE" dirty="0"/>
              <a:t>Normen</a:t>
            </a:r>
          </a:p>
        </p:txBody>
      </p:sp>
      <p:sp>
        <p:nvSpPr>
          <p:cNvPr id="3" name="Inhaltsplatzhalter 2">
            <a:extLst>
              <a:ext uri="{FF2B5EF4-FFF2-40B4-BE49-F238E27FC236}">
                <a16:creationId xmlns:a16="http://schemas.microsoft.com/office/drawing/2014/main" id="{B79ED817-0FA4-1445-A586-49D32126E7E5}"/>
              </a:ext>
            </a:extLst>
          </p:cNvPr>
          <p:cNvSpPr>
            <a:spLocks noGrp="1"/>
          </p:cNvSpPr>
          <p:nvPr>
            <p:ph idx="1"/>
          </p:nvPr>
        </p:nvSpPr>
        <p:spPr>
          <a:xfrm>
            <a:off x="1378800" y="1629594"/>
            <a:ext cx="9432000" cy="2115890"/>
          </a:xfrm>
        </p:spPr>
        <p:txBody>
          <a:bodyPr/>
          <a:lstStyle/>
          <a:p>
            <a:r>
              <a:rPr lang="de-DE" dirty="0"/>
              <a:t>In den letzten Jahren hat sich zusätzlich der Begriff des </a:t>
            </a:r>
            <a:r>
              <a:rPr lang="de-DE" dirty="0">
                <a:solidFill>
                  <a:srgbClr val="C00000"/>
                </a:solidFill>
              </a:rPr>
              <a:t>Nutzererlebnisses </a:t>
            </a:r>
            <a:r>
              <a:rPr lang="de-DE" dirty="0"/>
              <a:t>(engl. </a:t>
            </a:r>
            <a:r>
              <a:rPr lang="de-DE" dirty="0" err="1">
                <a:solidFill>
                  <a:srgbClr val="C00000"/>
                </a:solidFill>
              </a:rPr>
              <a:t>user</a:t>
            </a:r>
            <a:r>
              <a:rPr lang="de-DE" dirty="0">
                <a:solidFill>
                  <a:srgbClr val="C00000"/>
                </a:solidFill>
              </a:rPr>
              <a:t> </a:t>
            </a:r>
            <a:r>
              <a:rPr lang="de-DE" dirty="0" err="1">
                <a:solidFill>
                  <a:srgbClr val="C00000"/>
                </a:solidFill>
              </a:rPr>
              <a:t>experience</a:t>
            </a:r>
            <a:r>
              <a:rPr lang="de-DE" dirty="0"/>
              <a:t>) etabliert</a:t>
            </a:r>
          </a:p>
          <a:p>
            <a:r>
              <a:rPr lang="de-DE" dirty="0"/>
              <a:t>Während bei der Gebrauchstauglichkeit die Vermeidung negativer Erlebnisse während der Nutzung im Fokus steht, liegt der Schwerpunkt bei den Nutzererlebnissen auf der </a:t>
            </a:r>
            <a:r>
              <a:rPr lang="de-DE" dirty="0">
                <a:solidFill>
                  <a:srgbClr val="C00000"/>
                </a:solidFill>
              </a:rPr>
              <a:t>Gestaltung positiver Effekte</a:t>
            </a:r>
          </a:p>
        </p:txBody>
      </p:sp>
      <p:sp>
        <p:nvSpPr>
          <p:cNvPr id="4" name="Foliennummernplatzhalter 3">
            <a:extLst>
              <a:ext uri="{FF2B5EF4-FFF2-40B4-BE49-F238E27FC236}">
                <a16:creationId xmlns:a16="http://schemas.microsoft.com/office/drawing/2014/main" id="{4C0472FE-AD43-784C-B608-048633836524}"/>
              </a:ext>
            </a:extLst>
          </p:cNvPr>
          <p:cNvSpPr>
            <a:spLocks noGrp="1"/>
          </p:cNvSpPr>
          <p:nvPr>
            <p:ph type="sldNum" sz="quarter" idx="12"/>
          </p:nvPr>
        </p:nvSpPr>
        <p:spPr/>
        <p:txBody>
          <a:bodyPr/>
          <a:lstStyle/>
          <a:p>
            <a:fld id="{FC0CC166-4E39-43B8-AB91-BDD1C4C9E224}" type="slidenum">
              <a:rPr lang="de-DE" smtClean="0"/>
              <a:t>28</a:t>
            </a:fld>
            <a:endParaRPr lang="de-DE" dirty="0"/>
          </a:p>
        </p:txBody>
      </p:sp>
      <p:sp>
        <p:nvSpPr>
          <p:cNvPr id="5" name="Rechteck: abgerundete Ecken 4">
            <a:extLst>
              <a:ext uri="{FF2B5EF4-FFF2-40B4-BE49-F238E27FC236}">
                <a16:creationId xmlns:a16="http://schemas.microsoft.com/office/drawing/2014/main" id="{39F98AF3-A711-4D4A-BB3D-189504A3806D}"/>
              </a:ext>
            </a:extLst>
          </p:cNvPr>
          <p:cNvSpPr/>
          <p:nvPr/>
        </p:nvSpPr>
        <p:spPr>
          <a:xfrm>
            <a:off x="1382684" y="3673476"/>
            <a:ext cx="9251407" cy="136815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Das </a:t>
            </a:r>
            <a:r>
              <a:rPr lang="de-DE" sz="2400" b="1" dirty="0">
                <a:effectLst/>
                <a:ea typeface="Times New Roman" panose="02020603050405020304" pitchFamily="18" charset="0"/>
                <a:cs typeface="Times New Roman" panose="02020603050405020304" pitchFamily="18" charset="0"/>
              </a:rPr>
              <a:t>Nutzererlebnis</a:t>
            </a:r>
            <a:r>
              <a:rPr lang="de-DE" sz="2400" dirty="0">
                <a:effectLst/>
                <a:ea typeface="Times New Roman" panose="02020603050405020304" pitchFamily="18" charset="0"/>
                <a:cs typeface="Times New Roman" panose="02020603050405020304" pitchFamily="18" charset="0"/>
              </a:rPr>
              <a:t> (engl. </a:t>
            </a:r>
            <a:r>
              <a:rPr lang="de-DE" sz="2400" dirty="0" err="1">
                <a:effectLst/>
                <a:ea typeface="Times New Roman" panose="02020603050405020304" pitchFamily="18" charset="0"/>
                <a:cs typeface="Times New Roman" panose="02020603050405020304" pitchFamily="18" charset="0"/>
              </a:rPr>
              <a:t>user</a:t>
            </a:r>
            <a:r>
              <a:rPr lang="de-DE" sz="2400" dirty="0">
                <a:effectLst/>
                <a:ea typeface="Times New Roman" panose="02020603050405020304" pitchFamily="18" charset="0"/>
                <a:cs typeface="Times New Roman" panose="02020603050405020304" pitchFamily="18" charset="0"/>
              </a:rPr>
              <a:t> </a:t>
            </a:r>
            <a:r>
              <a:rPr lang="de-DE" sz="2400" dirty="0" err="1">
                <a:effectLst/>
                <a:ea typeface="Times New Roman" panose="02020603050405020304" pitchFamily="18" charset="0"/>
                <a:cs typeface="Times New Roman" panose="02020603050405020304" pitchFamily="18" charset="0"/>
              </a:rPr>
              <a:t>experience</a:t>
            </a:r>
            <a:r>
              <a:rPr lang="de-DE" sz="2400" dirty="0">
                <a:effectLst/>
                <a:ea typeface="Times New Roman" panose="02020603050405020304" pitchFamily="18" charset="0"/>
                <a:cs typeface="Times New Roman" panose="02020603050405020304" pitchFamily="18" charset="0"/>
              </a:rPr>
              <a:t>) beschreibt die Wahrnehmungen und Reaktionen einer Person, die sich bei der Nutzung oder der erwarteten Verwendung eines Produktes ergeben</a:t>
            </a:r>
          </a:p>
        </p:txBody>
      </p:sp>
      <p:sp>
        <p:nvSpPr>
          <p:cNvPr id="6" name="Inhaltsplatzhalter 2">
            <a:extLst>
              <a:ext uri="{FF2B5EF4-FFF2-40B4-BE49-F238E27FC236}">
                <a16:creationId xmlns:a16="http://schemas.microsoft.com/office/drawing/2014/main" id="{01FA59C5-C00A-F343-A185-D42201ED0317}"/>
              </a:ext>
            </a:extLst>
          </p:cNvPr>
          <p:cNvSpPr txBox="1">
            <a:spLocks/>
          </p:cNvSpPr>
          <p:nvPr/>
        </p:nvSpPr>
        <p:spPr>
          <a:xfrm>
            <a:off x="1378800" y="5113636"/>
            <a:ext cx="9432000" cy="37931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Vgl. die Norm ISO 9241 Teil 210</a:t>
            </a:r>
          </a:p>
        </p:txBody>
      </p:sp>
    </p:spTree>
    <p:extLst>
      <p:ext uri="{BB962C8B-B14F-4D97-AF65-F5344CB8AC3E}">
        <p14:creationId xmlns:p14="http://schemas.microsoft.com/office/powerpoint/2010/main" val="67041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A82A6-5569-AD4C-8E16-3AA62A1342B7}"/>
              </a:ext>
            </a:extLst>
          </p:cNvPr>
          <p:cNvSpPr>
            <a:spLocks noGrp="1"/>
          </p:cNvSpPr>
          <p:nvPr>
            <p:ph type="title"/>
          </p:nvPr>
        </p:nvSpPr>
        <p:spPr/>
        <p:txBody>
          <a:bodyPr/>
          <a:lstStyle/>
          <a:p>
            <a:r>
              <a:rPr lang="de-DE" dirty="0"/>
              <a:t>Normen</a:t>
            </a:r>
          </a:p>
        </p:txBody>
      </p:sp>
      <p:sp>
        <p:nvSpPr>
          <p:cNvPr id="3" name="Inhaltsplatzhalter 2">
            <a:extLst>
              <a:ext uri="{FF2B5EF4-FFF2-40B4-BE49-F238E27FC236}">
                <a16:creationId xmlns:a16="http://schemas.microsoft.com/office/drawing/2014/main" id="{8C4E6C78-5007-0A4F-BC81-9CBDF5C8E288}"/>
              </a:ext>
            </a:extLst>
          </p:cNvPr>
          <p:cNvSpPr>
            <a:spLocks noGrp="1"/>
          </p:cNvSpPr>
          <p:nvPr>
            <p:ph idx="1"/>
          </p:nvPr>
        </p:nvSpPr>
        <p:spPr>
          <a:xfrm>
            <a:off x="1378800" y="1197546"/>
            <a:ext cx="9432000" cy="2259906"/>
          </a:xfrm>
        </p:spPr>
        <p:txBody>
          <a:bodyPr/>
          <a:lstStyle/>
          <a:p>
            <a:r>
              <a:rPr lang="de-DE" dirty="0"/>
              <a:t>Der </a:t>
            </a:r>
            <a:r>
              <a:rPr lang="de-DE" dirty="0">
                <a:solidFill>
                  <a:srgbClr val="C00000"/>
                </a:solidFill>
              </a:rPr>
              <a:t>Zusammenhang zwischen Gebrauchstauglichkeit und Nutzererlebnissen </a:t>
            </a:r>
            <a:r>
              <a:rPr lang="de-DE" dirty="0"/>
              <a:t>wird bei einer Betrachtung eines IS entlang der folgenden Phasen ersichtlich </a:t>
            </a:r>
          </a:p>
          <a:p>
            <a:pPr lvl="1"/>
            <a:r>
              <a:rPr lang="de-DE" dirty="0"/>
              <a:t>Vor der Nutzung </a:t>
            </a:r>
          </a:p>
          <a:p>
            <a:pPr lvl="1"/>
            <a:r>
              <a:rPr lang="de-DE" dirty="0"/>
              <a:t>Während der Nutzung </a:t>
            </a:r>
          </a:p>
          <a:p>
            <a:pPr lvl="1"/>
            <a:r>
              <a:rPr lang="de-DE" dirty="0"/>
              <a:t>Nach der Nutzung </a:t>
            </a:r>
          </a:p>
        </p:txBody>
      </p:sp>
      <p:sp>
        <p:nvSpPr>
          <p:cNvPr id="4" name="Foliennummernplatzhalter 3">
            <a:extLst>
              <a:ext uri="{FF2B5EF4-FFF2-40B4-BE49-F238E27FC236}">
                <a16:creationId xmlns:a16="http://schemas.microsoft.com/office/drawing/2014/main" id="{CFB4EA46-1AF9-B74C-9F94-7A873822AC9E}"/>
              </a:ext>
            </a:extLst>
          </p:cNvPr>
          <p:cNvSpPr>
            <a:spLocks noGrp="1"/>
          </p:cNvSpPr>
          <p:nvPr>
            <p:ph type="sldNum" sz="quarter" idx="12"/>
          </p:nvPr>
        </p:nvSpPr>
        <p:spPr/>
        <p:txBody>
          <a:bodyPr/>
          <a:lstStyle/>
          <a:p>
            <a:fld id="{FC0CC166-4E39-43B8-AB91-BDD1C4C9E224}" type="slidenum">
              <a:rPr lang="de-DE" smtClean="0"/>
              <a:t>29</a:t>
            </a:fld>
            <a:endParaRPr lang="de-DE" dirty="0"/>
          </a:p>
        </p:txBody>
      </p:sp>
      <p:sp>
        <p:nvSpPr>
          <p:cNvPr id="5" name="Rechteck: abgerundete Ecken 4">
            <a:extLst>
              <a:ext uri="{FF2B5EF4-FFF2-40B4-BE49-F238E27FC236}">
                <a16:creationId xmlns:a16="http://schemas.microsoft.com/office/drawing/2014/main" id="{5F2C856D-C504-4744-81ED-02BE258991CC}"/>
              </a:ext>
            </a:extLst>
          </p:cNvPr>
          <p:cNvSpPr/>
          <p:nvPr/>
        </p:nvSpPr>
        <p:spPr>
          <a:xfrm>
            <a:off x="1382684" y="3529460"/>
            <a:ext cx="9251407" cy="18445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Während die </a:t>
            </a:r>
            <a:r>
              <a:rPr lang="de-DE" sz="2400" b="1" dirty="0">
                <a:effectLst/>
                <a:ea typeface="Times New Roman" panose="02020603050405020304" pitchFamily="18" charset="0"/>
                <a:cs typeface="Times New Roman" panose="02020603050405020304" pitchFamily="18" charset="0"/>
              </a:rPr>
              <a:t>Gebrauchstauglichkeit</a:t>
            </a:r>
            <a:r>
              <a:rPr lang="de-DE" sz="2400" dirty="0">
                <a:effectLst/>
                <a:ea typeface="Times New Roman" panose="02020603050405020304" pitchFamily="18" charset="0"/>
                <a:cs typeface="Times New Roman" panose="02020603050405020304" pitchFamily="18" charset="0"/>
              </a:rPr>
              <a:t> einen klaren Fokus auf die </a:t>
            </a:r>
            <a:r>
              <a:rPr lang="de-DE" sz="2400" b="1" dirty="0">
                <a:effectLst/>
                <a:ea typeface="Times New Roman" panose="02020603050405020304" pitchFamily="18" charset="0"/>
                <a:cs typeface="Times New Roman" panose="02020603050405020304" pitchFamily="18" charset="0"/>
              </a:rPr>
              <a:t>Nutzung</a:t>
            </a:r>
            <a:r>
              <a:rPr lang="de-DE" sz="2400" dirty="0">
                <a:effectLst/>
                <a:ea typeface="Times New Roman" panose="02020603050405020304" pitchFamily="18" charset="0"/>
                <a:cs typeface="Times New Roman" panose="02020603050405020304" pitchFamily="18" charset="0"/>
              </a:rPr>
              <a:t> hat und sich </a:t>
            </a:r>
            <a:r>
              <a:rPr lang="de-DE" sz="2400" b="1" dirty="0">
                <a:effectLst/>
                <a:ea typeface="Times New Roman" panose="02020603050405020304" pitchFamily="18" charset="0"/>
                <a:cs typeface="Times New Roman" panose="02020603050405020304" pitchFamily="18" charset="0"/>
              </a:rPr>
              <a:t>in einem bestimmten Nutzungskontext </a:t>
            </a:r>
            <a:r>
              <a:rPr lang="de-DE" sz="2400" dirty="0">
                <a:effectLst/>
                <a:ea typeface="Times New Roman" panose="02020603050405020304" pitchFamily="18" charset="0"/>
                <a:cs typeface="Times New Roman" panose="02020603050405020304" pitchFamily="18" charset="0"/>
              </a:rPr>
              <a:t>auf die </a:t>
            </a:r>
            <a:r>
              <a:rPr lang="de-DE" sz="2400" b="1" dirty="0">
                <a:effectLst/>
                <a:ea typeface="Times New Roman" panose="02020603050405020304" pitchFamily="18" charset="0"/>
                <a:cs typeface="Times New Roman" panose="02020603050405020304" pitchFamily="18" charset="0"/>
              </a:rPr>
              <a:t>Aufgabendurchführung</a:t>
            </a:r>
            <a:r>
              <a:rPr lang="de-DE" sz="2400" dirty="0">
                <a:effectLst/>
                <a:ea typeface="Times New Roman" panose="02020603050405020304" pitchFamily="18" charset="0"/>
                <a:cs typeface="Times New Roman" panose="02020603050405020304" pitchFamily="18" charset="0"/>
              </a:rPr>
              <a:t> durch eine </a:t>
            </a:r>
            <a:r>
              <a:rPr lang="de-DE" sz="2400" b="1" dirty="0">
                <a:effectLst/>
                <a:ea typeface="Times New Roman" panose="02020603050405020304" pitchFamily="18" charset="0"/>
                <a:cs typeface="Times New Roman" panose="02020603050405020304" pitchFamily="18" charset="0"/>
              </a:rPr>
              <a:t>bestimmte Nutzerin</a:t>
            </a:r>
            <a:r>
              <a:rPr lang="de-DE" sz="2400" dirty="0">
                <a:effectLst/>
                <a:ea typeface="Times New Roman" panose="02020603050405020304" pitchFamily="18" charset="0"/>
                <a:cs typeface="Times New Roman" panose="02020603050405020304" pitchFamily="18" charset="0"/>
              </a:rPr>
              <a:t> fokussiert, beschreibt das </a:t>
            </a:r>
            <a:r>
              <a:rPr lang="de-DE" sz="2400" b="1" dirty="0">
                <a:effectLst/>
                <a:ea typeface="Times New Roman" panose="02020603050405020304" pitchFamily="18" charset="0"/>
                <a:cs typeface="Times New Roman" panose="02020603050405020304" pitchFamily="18" charset="0"/>
              </a:rPr>
              <a:t>Nutzererlebnis</a:t>
            </a:r>
            <a:r>
              <a:rPr lang="de-DE" sz="2400" dirty="0">
                <a:effectLst/>
                <a:ea typeface="Times New Roman" panose="02020603050405020304" pitchFamily="18" charset="0"/>
                <a:cs typeface="Times New Roman" panose="02020603050405020304" pitchFamily="18" charset="0"/>
              </a:rPr>
              <a:t> </a:t>
            </a:r>
            <a:r>
              <a:rPr lang="de-DE" sz="2400" b="1" dirty="0">
                <a:effectLst/>
                <a:ea typeface="Times New Roman" panose="02020603050405020304" pitchFamily="18" charset="0"/>
                <a:cs typeface="Times New Roman" panose="02020603050405020304" pitchFamily="18" charset="0"/>
              </a:rPr>
              <a:t>ganzheitliche Wahrnehmungen </a:t>
            </a:r>
            <a:r>
              <a:rPr lang="de-DE" sz="2400" dirty="0">
                <a:effectLst/>
                <a:ea typeface="Times New Roman" panose="02020603050405020304" pitchFamily="18" charset="0"/>
                <a:cs typeface="Times New Roman" panose="02020603050405020304" pitchFamily="18" charset="0"/>
              </a:rPr>
              <a:t>und </a:t>
            </a:r>
            <a:r>
              <a:rPr lang="de-DE" sz="2400" b="1" dirty="0">
                <a:effectLst/>
                <a:ea typeface="Times New Roman" panose="02020603050405020304" pitchFamily="18" charset="0"/>
                <a:cs typeface="Times New Roman" panose="02020603050405020304" pitchFamily="18" charset="0"/>
              </a:rPr>
              <a:t>Reaktionen</a:t>
            </a:r>
            <a:r>
              <a:rPr lang="de-DE" sz="2400" dirty="0">
                <a:effectLst/>
                <a:ea typeface="Times New Roman" panose="02020603050405020304" pitchFamily="18" charset="0"/>
                <a:cs typeface="Times New Roman" panose="02020603050405020304" pitchFamily="18" charset="0"/>
              </a:rPr>
              <a:t> von Nutzerinnen aller drei Phasen</a:t>
            </a:r>
          </a:p>
        </p:txBody>
      </p:sp>
      <p:sp>
        <p:nvSpPr>
          <p:cNvPr id="6" name="Inhaltsplatzhalter 2">
            <a:extLst>
              <a:ext uri="{FF2B5EF4-FFF2-40B4-BE49-F238E27FC236}">
                <a16:creationId xmlns:a16="http://schemas.microsoft.com/office/drawing/2014/main" id="{A44ED18E-36B2-804D-869E-72C2346F913E}"/>
              </a:ext>
            </a:extLst>
          </p:cNvPr>
          <p:cNvSpPr txBox="1">
            <a:spLocks/>
          </p:cNvSpPr>
          <p:nvPr/>
        </p:nvSpPr>
        <p:spPr>
          <a:xfrm>
            <a:off x="1378800" y="5454402"/>
            <a:ext cx="9432000" cy="711696"/>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solidFill>
                  <a:srgbClr val="C00000"/>
                </a:solidFill>
              </a:rPr>
              <a:t>Positive Nutzererlebnisse </a:t>
            </a:r>
            <a:r>
              <a:rPr lang="de-DE" dirty="0"/>
              <a:t>sind wünschenswert, da sie u.a. </a:t>
            </a:r>
            <a:r>
              <a:rPr lang="de-DE" dirty="0">
                <a:solidFill>
                  <a:srgbClr val="C00000"/>
                </a:solidFill>
              </a:rPr>
              <a:t>Nutzerinnen</a:t>
            </a:r>
            <a:r>
              <a:rPr lang="de-DE" dirty="0"/>
              <a:t> and Produkte und Dienstleistungen </a:t>
            </a:r>
            <a:r>
              <a:rPr lang="de-DE" dirty="0">
                <a:solidFill>
                  <a:srgbClr val="C00000"/>
                </a:solidFill>
              </a:rPr>
              <a:t>binden</a:t>
            </a:r>
            <a:r>
              <a:rPr lang="de-DE" dirty="0"/>
              <a:t> und die </a:t>
            </a:r>
            <a:r>
              <a:rPr lang="de-DE" dirty="0">
                <a:solidFill>
                  <a:srgbClr val="C00000"/>
                </a:solidFill>
              </a:rPr>
              <a:t>Marke stärken</a:t>
            </a:r>
          </a:p>
        </p:txBody>
      </p:sp>
    </p:spTree>
    <p:extLst>
      <p:ext uri="{BB962C8B-B14F-4D97-AF65-F5344CB8AC3E}">
        <p14:creationId xmlns:p14="http://schemas.microsoft.com/office/powerpoint/2010/main" val="4008230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ABBA2-9A9D-7848-8AC9-E2E5A198CACC}"/>
              </a:ext>
            </a:extLst>
          </p:cNvPr>
          <p:cNvSpPr>
            <a:spLocks noGrp="1"/>
          </p:cNvSpPr>
          <p:nvPr>
            <p:ph type="title"/>
          </p:nvPr>
        </p:nvSpPr>
        <p:spPr/>
        <p:txBody>
          <a:bodyPr/>
          <a:lstStyle/>
          <a:p>
            <a:r>
              <a:rPr lang="de-DE" dirty="0"/>
              <a:t>Der Mensch in MAT-Systemen</a:t>
            </a:r>
          </a:p>
        </p:txBody>
      </p:sp>
      <p:sp>
        <p:nvSpPr>
          <p:cNvPr id="3" name="Inhaltsplatzhalter 2">
            <a:extLst>
              <a:ext uri="{FF2B5EF4-FFF2-40B4-BE49-F238E27FC236}">
                <a16:creationId xmlns:a16="http://schemas.microsoft.com/office/drawing/2014/main" id="{3EDAF662-05EC-7F41-B7C7-54B1D60068B3}"/>
              </a:ext>
            </a:extLst>
          </p:cNvPr>
          <p:cNvSpPr>
            <a:spLocks noGrp="1"/>
          </p:cNvSpPr>
          <p:nvPr>
            <p:ph idx="1"/>
          </p:nvPr>
        </p:nvSpPr>
        <p:spPr>
          <a:xfrm>
            <a:off x="1378800" y="2970088"/>
            <a:ext cx="9432000" cy="3340026"/>
          </a:xfrm>
        </p:spPr>
        <p:txBody>
          <a:bodyPr/>
          <a:lstStyle/>
          <a:p>
            <a:r>
              <a:rPr lang="de-DE" dirty="0"/>
              <a:t>Im Besonderen Fokus der Wirtschaftsinformatik stehen </a:t>
            </a:r>
            <a:r>
              <a:rPr lang="de-DE" dirty="0">
                <a:solidFill>
                  <a:srgbClr val="C00000"/>
                </a:solidFill>
              </a:rPr>
              <a:t>Nutzerinnen</a:t>
            </a:r>
            <a:r>
              <a:rPr lang="de-DE" dirty="0"/>
              <a:t> (synonym: Benutzerinnen)</a:t>
            </a:r>
          </a:p>
          <a:p>
            <a:pPr lvl="1"/>
            <a:r>
              <a:rPr lang="de-DE" dirty="0"/>
              <a:t>Menschen, die zur Erfüllung betrieblicher Aufgaben </a:t>
            </a:r>
            <a:r>
              <a:rPr lang="de-DE" dirty="0" err="1"/>
              <a:t>IuK</a:t>
            </a:r>
            <a:r>
              <a:rPr lang="de-DE" dirty="0"/>
              <a:t>-Technik als Sachmittel verwenden </a:t>
            </a:r>
          </a:p>
          <a:p>
            <a:pPr lvl="1"/>
            <a:r>
              <a:rPr lang="de-DE" dirty="0"/>
              <a:t>Bsp.: eine Kassiererin, die eine Kasse verwendet</a:t>
            </a:r>
          </a:p>
          <a:p>
            <a:r>
              <a:rPr lang="de-DE" dirty="0"/>
              <a:t>Oftmals wird auch der Begriff „</a:t>
            </a:r>
            <a:r>
              <a:rPr lang="de-DE" dirty="0">
                <a:solidFill>
                  <a:srgbClr val="C00000"/>
                </a:solidFill>
              </a:rPr>
              <a:t>Anwenderin</a:t>
            </a:r>
            <a:r>
              <a:rPr lang="de-DE" dirty="0"/>
              <a:t>“ verwendet </a:t>
            </a:r>
          </a:p>
          <a:p>
            <a:pPr lvl="1"/>
            <a:r>
              <a:rPr lang="de-DE" dirty="0"/>
              <a:t>Die konkrete Rolle oder Aufgabe des Menschen bleibt in diesem Begriff unbestimmt </a:t>
            </a:r>
          </a:p>
          <a:p>
            <a:pPr lvl="1"/>
            <a:r>
              <a:rPr lang="de-DE" dirty="0"/>
              <a:t>Bsp.: Anwenderinnen in einem Supermarkt können neben der Kassiererin auch Lagermitarbeiterinnen oder Marktverantwortliche sein</a:t>
            </a:r>
          </a:p>
        </p:txBody>
      </p:sp>
      <p:sp>
        <p:nvSpPr>
          <p:cNvPr id="4" name="Foliennummernplatzhalter 3">
            <a:extLst>
              <a:ext uri="{FF2B5EF4-FFF2-40B4-BE49-F238E27FC236}">
                <a16:creationId xmlns:a16="http://schemas.microsoft.com/office/drawing/2014/main" id="{AAF1DE96-0BFC-854D-9993-8D3EEFE3A570}"/>
              </a:ext>
            </a:extLst>
          </p:cNvPr>
          <p:cNvSpPr>
            <a:spLocks noGrp="1"/>
          </p:cNvSpPr>
          <p:nvPr>
            <p:ph type="sldNum" sz="quarter" idx="12"/>
          </p:nvPr>
        </p:nvSpPr>
        <p:spPr/>
        <p:txBody>
          <a:bodyPr/>
          <a:lstStyle/>
          <a:p>
            <a:fld id="{FC0CC166-4E39-43B8-AB91-BDD1C4C9E224}" type="slidenum">
              <a:rPr lang="de-DE" smtClean="0"/>
              <a:t>3</a:t>
            </a:fld>
            <a:endParaRPr lang="de-DE" dirty="0"/>
          </a:p>
        </p:txBody>
      </p:sp>
      <p:sp>
        <p:nvSpPr>
          <p:cNvPr id="5" name="Rechteck: abgerundete Ecken 4">
            <a:extLst>
              <a:ext uri="{FF2B5EF4-FFF2-40B4-BE49-F238E27FC236}">
                <a16:creationId xmlns:a16="http://schemas.microsoft.com/office/drawing/2014/main" id="{80FA2259-37CE-F64F-978D-0D215D7401F9}"/>
              </a:ext>
            </a:extLst>
          </p:cNvPr>
          <p:cNvSpPr/>
          <p:nvPr/>
        </p:nvSpPr>
        <p:spPr>
          <a:xfrm>
            <a:off x="1378800" y="1533433"/>
            <a:ext cx="9615332"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Der Mensch als Strukturelement in MAT-Systemen spielt eine zentrale Rolle bei der Entwicklung, Einführung, Nutzung sowie beim Management von Informationssystemen</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032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163A3-B424-4442-9AC0-69669593254C}"/>
              </a:ext>
            </a:extLst>
          </p:cNvPr>
          <p:cNvSpPr>
            <a:spLocks noGrp="1"/>
          </p:cNvSpPr>
          <p:nvPr>
            <p:ph type="title"/>
          </p:nvPr>
        </p:nvSpPr>
        <p:spPr/>
        <p:txBody>
          <a:bodyPr/>
          <a:lstStyle/>
          <a:p>
            <a:r>
              <a:rPr lang="de-DE" dirty="0"/>
              <a:t>Normen</a:t>
            </a:r>
          </a:p>
        </p:txBody>
      </p:sp>
      <p:pic>
        <p:nvPicPr>
          <p:cNvPr id="6" name="Inhaltsplatzhalter 5" descr="Ein Bild, das Text, Screenshot, Schrift enthält.&#10;&#10;Automatisch generierte Beschreibung">
            <a:extLst>
              <a:ext uri="{FF2B5EF4-FFF2-40B4-BE49-F238E27FC236}">
                <a16:creationId xmlns:a16="http://schemas.microsoft.com/office/drawing/2014/main" id="{B710D275-4B0A-8842-A744-2D924664E4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151" y="1314547"/>
            <a:ext cx="7848872" cy="5089875"/>
          </a:xfrm>
        </p:spPr>
      </p:pic>
      <p:sp>
        <p:nvSpPr>
          <p:cNvPr id="4" name="Foliennummernplatzhalter 3">
            <a:extLst>
              <a:ext uri="{FF2B5EF4-FFF2-40B4-BE49-F238E27FC236}">
                <a16:creationId xmlns:a16="http://schemas.microsoft.com/office/drawing/2014/main" id="{36F9BA1A-876F-E24B-BCD8-3FED3B17119F}"/>
              </a:ext>
            </a:extLst>
          </p:cNvPr>
          <p:cNvSpPr>
            <a:spLocks noGrp="1"/>
          </p:cNvSpPr>
          <p:nvPr>
            <p:ph type="sldNum" sz="quarter" idx="12"/>
          </p:nvPr>
        </p:nvSpPr>
        <p:spPr/>
        <p:txBody>
          <a:bodyPr/>
          <a:lstStyle/>
          <a:p>
            <a:fld id="{FC0CC166-4E39-43B8-AB91-BDD1C4C9E224}" type="slidenum">
              <a:rPr lang="de-DE" smtClean="0"/>
              <a:t>30</a:t>
            </a:fld>
            <a:endParaRPr lang="de-DE" dirty="0"/>
          </a:p>
        </p:txBody>
      </p:sp>
    </p:spTree>
    <p:extLst>
      <p:ext uri="{BB962C8B-B14F-4D97-AF65-F5344CB8AC3E}">
        <p14:creationId xmlns:p14="http://schemas.microsoft.com/office/powerpoint/2010/main" val="2115488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15531-F2A8-5241-AE4A-4CFC9FD145CA}"/>
              </a:ext>
            </a:extLst>
          </p:cNvPr>
          <p:cNvSpPr>
            <a:spLocks noGrp="1"/>
          </p:cNvSpPr>
          <p:nvPr>
            <p:ph type="title"/>
          </p:nvPr>
        </p:nvSpPr>
        <p:spPr/>
        <p:txBody>
          <a:bodyPr/>
          <a:lstStyle/>
          <a:p>
            <a:r>
              <a:rPr lang="de-DE" dirty="0"/>
              <a:t>Nutzerarbeitsplatz</a:t>
            </a:r>
          </a:p>
        </p:txBody>
      </p:sp>
      <p:sp>
        <p:nvSpPr>
          <p:cNvPr id="3" name="Inhaltsplatzhalter 2">
            <a:extLst>
              <a:ext uri="{FF2B5EF4-FFF2-40B4-BE49-F238E27FC236}">
                <a16:creationId xmlns:a16="http://schemas.microsoft.com/office/drawing/2014/main" id="{D2A596A5-813E-864D-8F86-AB064787A696}"/>
              </a:ext>
            </a:extLst>
          </p:cNvPr>
          <p:cNvSpPr>
            <a:spLocks noGrp="1"/>
          </p:cNvSpPr>
          <p:nvPr>
            <p:ph idx="1"/>
          </p:nvPr>
        </p:nvSpPr>
        <p:spPr>
          <a:xfrm>
            <a:off x="1378800" y="2898080"/>
            <a:ext cx="9432000" cy="2475930"/>
          </a:xfrm>
        </p:spPr>
        <p:txBody>
          <a:bodyPr/>
          <a:lstStyle/>
          <a:p>
            <a:r>
              <a:rPr lang="de-DE" dirty="0"/>
              <a:t>Ziel: Erleichterung der Aufgabenerfüllung</a:t>
            </a:r>
          </a:p>
          <a:p>
            <a:r>
              <a:rPr lang="de-DE" dirty="0"/>
              <a:t>Erzielung der Steigerung von</a:t>
            </a:r>
          </a:p>
          <a:p>
            <a:pPr lvl="1"/>
            <a:r>
              <a:rPr lang="de-DE" dirty="0"/>
              <a:t>persönlichem Wohlbefinden der Nutzerin</a:t>
            </a:r>
          </a:p>
          <a:p>
            <a:pPr lvl="1"/>
            <a:r>
              <a:rPr lang="de-DE" dirty="0"/>
              <a:t>Motivation</a:t>
            </a:r>
          </a:p>
          <a:p>
            <a:pPr lvl="1"/>
            <a:r>
              <a:rPr lang="de-DE" dirty="0"/>
              <a:t>Produktivität</a:t>
            </a:r>
          </a:p>
          <a:p>
            <a:pPr lvl="1"/>
            <a:r>
              <a:rPr lang="de-DE" dirty="0"/>
              <a:t>Wirtschaftlichkeit</a:t>
            </a:r>
          </a:p>
        </p:txBody>
      </p:sp>
      <p:sp>
        <p:nvSpPr>
          <p:cNvPr id="4" name="Foliennummernplatzhalter 3">
            <a:extLst>
              <a:ext uri="{FF2B5EF4-FFF2-40B4-BE49-F238E27FC236}">
                <a16:creationId xmlns:a16="http://schemas.microsoft.com/office/drawing/2014/main" id="{139470E5-AAB1-AC49-B8FF-F7BB5776D452}"/>
              </a:ext>
            </a:extLst>
          </p:cNvPr>
          <p:cNvSpPr>
            <a:spLocks noGrp="1"/>
          </p:cNvSpPr>
          <p:nvPr>
            <p:ph type="sldNum" sz="quarter" idx="12"/>
          </p:nvPr>
        </p:nvSpPr>
        <p:spPr/>
        <p:txBody>
          <a:bodyPr/>
          <a:lstStyle/>
          <a:p>
            <a:fld id="{FC0CC166-4E39-43B8-AB91-BDD1C4C9E224}" type="slidenum">
              <a:rPr lang="de-DE" smtClean="0"/>
              <a:t>31</a:t>
            </a:fld>
            <a:endParaRPr lang="de-DE" dirty="0"/>
          </a:p>
        </p:txBody>
      </p:sp>
      <p:sp>
        <p:nvSpPr>
          <p:cNvPr id="5" name="Rechteck: abgerundete Ecken 4">
            <a:extLst>
              <a:ext uri="{FF2B5EF4-FFF2-40B4-BE49-F238E27FC236}">
                <a16:creationId xmlns:a16="http://schemas.microsoft.com/office/drawing/2014/main" id="{3BC1D9D9-D89C-2140-8312-82B06D52BD00}"/>
              </a:ext>
            </a:extLst>
          </p:cNvPr>
          <p:cNvSpPr/>
          <p:nvPr/>
        </p:nvSpPr>
        <p:spPr>
          <a:xfrm>
            <a:off x="1382684" y="1557586"/>
            <a:ext cx="9251407"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Ziel der als </a:t>
            </a:r>
            <a:r>
              <a:rPr lang="de-DE" sz="2400" b="1" dirty="0">
                <a:ea typeface="Times New Roman" panose="02020603050405020304" pitchFamily="18" charset="0"/>
                <a:cs typeface="Times New Roman" panose="02020603050405020304" pitchFamily="18" charset="0"/>
              </a:rPr>
              <a:t>Arbeitsplatzergonomie</a:t>
            </a:r>
            <a:r>
              <a:rPr lang="de-DE" sz="2400" dirty="0">
                <a:ea typeface="Times New Roman" panose="02020603050405020304" pitchFamily="18" charset="0"/>
                <a:cs typeface="Times New Roman" panose="02020603050405020304" pitchFamily="18" charset="0"/>
              </a:rPr>
              <a:t> bezeichneten Forschung ist es, Erklärungen zu liefern, die eine </a:t>
            </a:r>
            <a:r>
              <a:rPr lang="de-DE" sz="2400" b="1" dirty="0">
                <a:ea typeface="Times New Roman" panose="02020603050405020304" pitchFamily="18" charset="0"/>
                <a:cs typeface="Times New Roman" panose="02020603050405020304" pitchFamily="18" charset="0"/>
              </a:rPr>
              <a:t>optimale Abstimmung der Bedingungen des Arbeitsplatzes mit den Benutzeranforderungen </a:t>
            </a:r>
            <a:r>
              <a:rPr lang="de-DE" sz="2400" dirty="0">
                <a:ea typeface="Times New Roman" panose="02020603050405020304" pitchFamily="18" charset="0"/>
                <a:cs typeface="Times New Roman" panose="02020603050405020304" pitchFamily="18" charset="0"/>
              </a:rPr>
              <a:t>aufzeigen </a:t>
            </a:r>
            <a:endParaRPr lang="de-DE"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4775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6F1F4-4972-EC47-B976-E2BD5D7B4D6B}"/>
              </a:ext>
            </a:extLst>
          </p:cNvPr>
          <p:cNvSpPr>
            <a:spLocks noGrp="1"/>
          </p:cNvSpPr>
          <p:nvPr>
            <p:ph type="title"/>
          </p:nvPr>
        </p:nvSpPr>
        <p:spPr/>
        <p:txBody>
          <a:bodyPr/>
          <a:lstStyle/>
          <a:p>
            <a:r>
              <a:rPr lang="de-DE" dirty="0"/>
              <a:t>Nutzerarbeitsplatz</a:t>
            </a:r>
          </a:p>
        </p:txBody>
      </p:sp>
      <p:sp>
        <p:nvSpPr>
          <p:cNvPr id="3" name="Inhaltsplatzhalter 2">
            <a:extLst>
              <a:ext uri="{FF2B5EF4-FFF2-40B4-BE49-F238E27FC236}">
                <a16:creationId xmlns:a16="http://schemas.microsoft.com/office/drawing/2014/main" id="{89A5EC7D-24AB-934A-B3EF-FFFEF52672A1}"/>
              </a:ext>
            </a:extLst>
          </p:cNvPr>
          <p:cNvSpPr>
            <a:spLocks noGrp="1"/>
          </p:cNvSpPr>
          <p:nvPr>
            <p:ph idx="1"/>
          </p:nvPr>
        </p:nvSpPr>
        <p:spPr>
          <a:xfrm>
            <a:off x="1378800" y="1485578"/>
            <a:ext cx="9432000" cy="4680520"/>
          </a:xfrm>
        </p:spPr>
        <p:txBody>
          <a:bodyPr/>
          <a:lstStyle/>
          <a:p>
            <a:r>
              <a:rPr lang="de-DE" dirty="0"/>
              <a:t>Folgende Gegenstände sind u.a. für die Arbeitsplatzergonomie von Interesse </a:t>
            </a:r>
          </a:p>
          <a:p>
            <a:pPr lvl="1"/>
            <a:r>
              <a:rPr lang="de-DE" dirty="0">
                <a:solidFill>
                  <a:srgbClr val="C00000"/>
                </a:solidFill>
              </a:rPr>
              <a:t>Arbeitsplatzausstattung </a:t>
            </a:r>
          </a:p>
          <a:p>
            <a:pPr lvl="2"/>
            <a:r>
              <a:rPr lang="de-DE" dirty="0"/>
              <a:t>Tisch und Ablageflächen</a:t>
            </a:r>
          </a:p>
          <a:p>
            <a:pPr lvl="2"/>
            <a:r>
              <a:rPr lang="de-DE" dirty="0"/>
              <a:t>Arbeitsstuhl </a:t>
            </a:r>
          </a:p>
          <a:p>
            <a:pPr lvl="2"/>
            <a:r>
              <a:rPr lang="de-DE" dirty="0"/>
              <a:t>Arbeitsgeräte</a:t>
            </a:r>
          </a:p>
          <a:p>
            <a:pPr lvl="3"/>
            <a:r>
              <a:rPr lang="de-DE" dirty="0"/>
              <a:t>Tastatur</a:t>
            </a:r>
          </a:p>
          <a:p>
            <a:pPr lvl="3"/>
            <a:r>
              <a:rPr lang="de-DE" dirty="0"/>
              <a:t>Bildschirm </a:t>
            </a:r>
          </a:p>
          <a:p>
            <a:pPr lvl="3"/>
            <a:r>
              <a:rPr lang="de-DE" dirty="0"/>
              <a:t>Drucker </a:t>
            </a:r>
          </a:p>
          <a:p>
            <a:pPr lvl="3"/>
            <a:r>
              <a:rPr lang="de-DE" dirty="0"/>
              <a:t>Telefon</a:t>
            </a:r>
          </a:p>
          <a:p>
            <a:pPr lvl="1"/>
            <a:r>
              <a:rPr lang="de-DE" dirty="0">
                <a:solidFill>
                  <a:srgbClr val="C00000"/>
                </a:solidFill>
              </a:rPr>
              <a:t>Arbeitsplatzumgebung</a:t>
            </a:r>
          </a:p>
          <a:p>
            <a:pPr lvl="2"/>
            <a:r>
              <a:rPr lang="de-DE" dirty="0"/>
              <a:t>visuelle,</a:t>
            </a:r>
          </a:p>
          <a:p>
            <a:pPr lvl="2"/>
            <a:r>
              <a:rPr lang="de-DE" dirty="0"/>
              <a:t>akustische,</a:t>
            </a:r>
          </a:p>
          <a:p>
            <a:pPr lvl="2"/>
            <a:r>
              <a:rPr lang="de-DE" dirty="0"/>
              <a:t>thermische Umgebung</a:t>
            </a:r>
          </a:p>
        </p:txBody>
      </p:sp>
      <p:sp>
        <p:nvSpPr>
          <p:cNvPr id="4" name="Foliennummernplatzhalter 3">
            <a:extLst>
              <a:ext uri="{FF2B5EF4-FFF2-40B4-BE49-F238E27FC236}">
                <a16:creationId xmlns:a16="http://schemas.microsoft.com/office/drawing/2014/main" id="{99C5DCCF-715D-2749-B3DF-31D654319987}"/>
              </a:ext>
            </a:extLst>
          </p:cNvPr>
          <p:cNvSpPr>
            <a:spLocks noGrp="1"/>
          </p:cNvSpPr>
          <p:nvPr>
            <p:ph type="sldNum" sz="quarter" idx="12"/>
          </p:nvPr>
        </p:nvSpPr>
        <p:spPr/>
        <p:txBody>
          <a:bodyPr/>
          <a:lstStyle/>
          <a:p>
            <a:fld id="{FC0CC166-4E39-43B8-AB91-BDD1C4C9E224}" type="slidenum">
              <a:rPr lang="de-DE" smtClean="0"/>
              <a:t>32</a:t>
            </a:fld>
            <a:endParaRPr lang="de-DE" dirty="0"/>
          </a:p>
        </p:txBody>
      </p:sp>
    </p:spTree>
    <p:extLst>
      <p:ext uri="{BB962C8B-B14F-4D97-AF65-F5344CB8AC3E}">
        <p14:creationId xmlns:p14="http://schemas.microsoft.com/office/powerpoint/2010/main" val="142916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FCE2E-DCF5-B841-A422-EA5FA15A2688}"/>
              </a:ext>
            </a:extLst>
          </p:cNvPr>
          <p:cNvSpPr>
            <a:spLocks noGrp="1"/>
          </p:cNvSpPr>
          <p:nvPr>
            <p:ph type="title"/>
          </p:nvPr>
        </p:nvSpPr>
        <p:spPr/>
        <p:txBody>
          <a:bodyPr/>
          <a:lstStyle/>
          <a:p>
            <a:r>
              <a:rPr lang="de-DE" dirty="0"/>
              <a:t>Nutzerarbeitsplatz</a:t>
            </a:r>
          </a:p>
        </p:txBody>
      </p:sp>
      <p:sp>
        <p:nvSpPr>
          <p:cNvPr id="3" name="Inhaltsplatzhalter 2">
            <a:extLst>
              <a:ext uri="{FF2B5EF4-FFF2-40B4-BE49-F238E27FC236}">
                <a16:creationId xmlns:a16="http://schemas.microsoft.com/office/drawing/2014/main" id="{AA9CDF19-D646-5549-BFB0-039E68D6DD29}"/>
              </a:ext>
            </a:extLst>
          </p:cNvPr>
          <p:cNvSpPr>
            <a:spLocks noGrp="1"/>
          </p:cNvSpPr>
          <p:nvPr>
            <p:ph idx="1"/>
          </p:nvPr>
        </p:nvSpPr>
        <p:spPr>
          <a:xfrm>
            <a:off x="1378800" y="2971103"/>
            <a:ext cx="9432000" cy="2834955"/>
          </a:xfrm>
        </p:spPr>
        <p:txBody>
          <a:bodyPr/>
          <a:lstStyle/>
          <a:p>
            <a:r>
              <a:rPr lang="de-DE" dirty="0"/>
              <a:t>Bei der </a:t>
            </a:r>
            <a:r>
              <a:rPr lang="de-DE" dirty="0">
                <a:solidFill>
                  <a:srgbClr val="C00000"/>
                </a:solidFill>
              </a:rPr>
              <a:t>Aufgabenanalyse</a:t>
            </a:r>
            <a:r>
              <a:rPr lang="de-DE" dirty="0"/>
              <a:t> werden die </a:t>
            </a:r>
            <a:r>
              <a:rPr lang="de-DE" dirty="0">
                <a:solidFill>
                  <a:srgbClr val="C00000"/>
                </a:solidFill>
              </a:rPr>
              <a:t>aufgabenspezifischen Benutzeranforderungen</a:t>
            </a:r>
            <a:r>
              <a:rPr lang="de-DE" dirty="0"/>
              <a:t> erfasst</a:t>
            </a:r>
          </a:p>
          <a:p>
            <a:pPr lvl="1"/>
            <a:r>
              <a:rPr lang="de-DE" dirty="0"/>
              <a:t>Lösungen, die sich an den statistischen Durchschnittswerten der menschlichen Physiognomie orientieren sind meist unbefriedigend</a:t>
            </a:r>
          </a:p>
          <a:p>
            <a:pPr lvl="1"/>
            <a:r>
              <a:rPr lang="de-DE" dirty="0"/>
              <a:t>Die ergonomische Gestaltung von Arbeitsplätzen erfordert es, die breite Streuung der physiognomischen Merkmale der Nutzerinnen zu berücksichtigen, worunter hauptsächlich Größenunterschiede in den Körpermaßen je nach Individuum zu verstehen sind</a:t>
            </a:r>
          </a:p>
        </p:txBody>
      </p:sp>
      <p:sp>
        <p:nvSpPr>
          <p:cNvPr id="4" name="Foliennummernplatzhalter 3">
            <a:extLst>
              <a:ext uri="{FF2B5EF4-FFF2-40B4-BE49-F238E27FC236}">
                <a16:creationId xmlns:a16="http://schemas.microsoft.com/office/drawing/2014/main" id="{D9BBCF8A-050E-2A41-A203-AA57C8B21DA3}"/>
              </a:ext>
            </a:extLst>
          </p:cNvPr>
          <p:cNvSpPr>
            <a:spLocks noGrp="1"/>
          </p:cNvSpPr>
          <p:nvPr>
            <p:ph type="sldNum" sz="quarter" idx="12"/>
          </p:nvPr>
        </p:nvSpPr>
        <p:spPr/>
        <p:txBody>
          <a:bodyPr/>
          <a:lstStyle/>
          <a:p>
            <a:fld id="{FC0CC166-4E39-43B8-AB91-BDD1C4C9E224}" type="slidenum">
              <a:rPr lang="de-DE" smtClean="0"/>
              <a:t>33</a:t>
            </a:fld>
            <a:endParaRPr lang="de-DE" dirty="0"/>
          </a:p>
        </p:txBody>
      </p:sp>
      <p:sp>
        <p:nvSpPr>
          <p:cNvPr id="5" name="Rechteck: abgerundete Ecken 4">
            <a:extLst>
              <a:ext uri="{FF2B5EF4-FFF2-40B4-BE49-F238E27FC236}">
                <a16:creationId xmlns:a16="http://schemas.microsoft.com/office/drawing/2014/main" id="{CDEF22C9-7E2F-9E4A-A9BE-1D5D6DE3BA08}"/>
              </a:ext>
            </a:extLst>
          </p:cNvPr>
          <p:cNvSpPr/>
          <p:nvPr/>
        </p:nvSpPr>
        <p:spPr>
          <a:xfrm>
            <a:off x="1382684" y="1701602"/>
            <a:ext cx="9251407"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Der Prozess der </a:t>
            </a:r>
            <a:r>
              <a:rPr lang="de-DE" sz="2400" b="1" dirty="0">
                <a:ea typeface="Times New Roman" panose="02020603050405020304" pitchFamily="18" charset="0"/>
                <a:cs typeface="Times New Roman" panose="02020603050405020304" pitchFamily="18" charset="0"/>
              </a:rPr>
              <a:t>Arbeitsplatzgestaltung</a:t>
            </a:r>
            <a:r>
              <a:rPr lang="de-DE" sz="2400" dirty="0">
                <a:ea typeface="Times New Roman" panose="02020603050405020304" pitchFamily="18" charset="0"/>
                <a:cs typeface="Times New Roman" panose="02020603050405020304" pitchFamily="18" charset="0"/>
              </a:rPr>
              <a:t> beginnt mit einer </a:t>
            </a:r>
            <a:r>
              <a:rPr lang="de-DE" sz="2400" b="1" dirty="0">
                <a:ea typeface="Times New Roman" panose="02020603050405020304" pitchFamily="18" charset="0"/>
                <a:cs typeface="Times New Roman" panose="02020603050405020304" pitchFamily="18" charset="0"/>
              </a:rPr>
              <a:t>Aufgabenanalyse</a:t>
            </a:r>
            <a:r>
              <a:rPr lang="de-DE" sz="2400" dirty="0">
                <a:ea typeface="Times New Roman" panose="02020603050405020304" pitchFamily="18" charset="0"/>
                <a:cs typeface="Times New Roman" panose="02020603050405020304" pitchFamily="18" charset="0"/>
              </a:rPr>
              <a:t> und endet mit dem </a:t>
            </a:r>
            <a:r>
              <a:rPr lang="de-DE" sz="2400" b="1" dirty="0">
                <a:ea typeface="Times New Roman" panose="02020603050405020304" pitchFamily="18" charset="0"/>
                <a:cs typeface="Times New Roman" panose="02020603050405020304" pitchFamily="18" charset="0"/>
              </a:rPr>
              <a:t>Bestimmen des Technikbedarfs </a:t>
            </a:r>
            <a:r>
              <a:rPr lang="de-DE" sz="2400" dirty="0">
                <a:ea typeface="Times New Roman" panose="02020603050405020304" pitchFamily="18" charset="0"/>
                <a:cs typeface="Times New Roman" panose="02020603050405020304" pitchFamily="18" charset="0"/>
              </a:rPr>
              <a:t>für den Arbeitsplatz</a:t>
            </a:r>
            <a:endParaRPr lang="de-DE"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979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D8A9-D03F-C24C-8359-CF388F076FB7}"/>
              </a:ext>
            </a:extLst>
          </p:cNvPr>
          <p:cNvSpPr>
            <a:spLocks noGrp="1"/>
          </p:cNvSpPr>
          <p:nvPr>
            <p:ph type="title"/>
          </p:nvPr>
        </p:nvSpPr>
        <p:spPr/>
        <p:txBody>
          <a:bodyPr/>
          <a:lstStyle/>
          <a:p>
            <a:r>
              <a:rPr lang="de-DE" dirty="0"/>
              <a:t>Nutzerarbeitsplatz</a:t>
            </a:r>
          </a:p>
        </p:txBody>
      </p:sp>
      <p:sp>
        <p:nvSpPr>
          <p:cNvPr id="3" name="Inhaltsplatzhalter 2">
            <a:extLst>
              <a:ext uri="{FF2B5EF4-FFF2-40B4-BE49-F238E27FC236}">
                <a16:creationId xmlns:a16="http://schemas.microsoft.com/office/drawing/2014/main" id="{C7DE258F-6DEC-C346-B7D2-9191167D5CC9}"/>
              </a:ext>
            </a:extLst>
          </p:cNvPr>
          <p:cNvSpPr>
            <a:spLocks noGrp="1"/>
          </p:cNvSpPr>
          <p:nvPr>
            <p:ph idx="1"/>
          </p:nvPr>
        </p:nvSpPr>
        <p:spPr/>
        <p:txBody>
          <a:bodyPr/>
          <a:lstStyle/>
          <a:p>
            <a:r>
              <a:rPr lang="de-DE" dirty="0">
                <a:solidFill>
                  <a:srgbClr val="C00000"/>
                </a:solidFill>
              </a:rPr>
              <a:t>Körperliches Unbehagen </a:t>
            </a:r>
            <a:r>
              <a:rPr lang="de-DE" dirty="0"/>
              <a:t>und </a:t>
            </a:r>
            <a:r>
              <a:rPr lang="de-DE" dirty="0">
                <a:solidFill>
                  <a:srgbClr val="C00000"/>
                </a:solidFill>
              </a:rPr>
              <a:t>Ermüdungserscheinungen</a:t>
            </a:r>
            <a:r>
              <a:rPr lang="de-DE" dirty="0"/>
              <a:t> entstehen vorwiegend durch </a:t>
            </a:r>
          </a:p>
          <a:p>
            <a:pPr lvl="1"/>
            <a:r>
              <a:rPr lang="de-DE" dirty="0"/>
              <a:t>ungünstige Blickwinkel </a:t>
            </a:r>
          </a:p>
          <a:p>
            <a:pPr lvl="1"/>
            <a:r>
              <a:rPr lang="de-DE" dirty="0"/>
              <a:t>große Kontrastunterschiede zwischen wesentlichen Wahrnehmungsobjekten</a:t>
            </a:r>
          </a:p>
          <a:p>
            <a:pPr lvl="1"/>
            <a:r>
              <a:rPr lang="de-DE" dirty="0"/>
              <a:t>ungeeignete Tastatur-, Tisch- und Stuhlhöhen</a:t>
            </a:r>
          </a:p>
          <a:p>
            <a:pPr lvl="1"/>
            <a:r>
              <a:rPr lang="de-DE" dirty="0"/>
              <a:t>fehlende Bewegungsmöglichkeit</a:t>
            </a:r>
          </a:p>
          <a:p>
            <a:pPr lvl="1"/>
            <a:r>
              <a:rPr lang="de-DE" dirty="0"/>
              <a:t>mangelnde Anpassungsfähigkeit des Arbeitsplatzes an unterschiedliche physiognomische Bedingungen</a:t>
            </a:r>
          </a:p>
        </p:txBody>
      </p:sp>
      <p:sp>
        <p:nvSpPr>
          <p:cNvPr id="4" name="Foliennummernplatzhalter 3">
            <a:extLst>
              <a:ext uri="{FF2B5EF4-FFF2-40B4-BE49-F238E27FC236}">
                <a16:creationId xmlns:a16="http://schemas.microsoft.com/office/drawing/2014/main" id="{560CBA35-D92C-B34A-B28E-EFFD3A5EDCD5}"/>
              </a:ext>
            </a:extLst>
          </p:cNvPr>
          <p:cNvSpPr>
            <a:spLocks noGrp="1"/>
          </p:cNvSpPr>
          <p:nvPr>
            <p:ph type="sldNum" sz="quarter" idx="12"/>
          </p:nvPr>
        </p:nvSpPr>
        <p:spPr/>
        <p:txBody>
          <a:bodyPr/>
          <a:lstStyle/>
          <a:p>
            <a:fld id="{FC0CC166-4E39-43B8-AB91-BDD1C4C9E224}" type="slidenum">
              <a:rPr lang="de-DE" smtClean="0"/>
              <a:t>34</a:t>
            </a:fld>
            <a:endParaRPr lang="de-DE" dirty="0"/>
          </a:p>
        </p:txBody>
      </p:sp>
    </p:spTree>
    <p:extLst>
      <p:ext uri="{BB962C8B-B14F-4D97-AF65-F5344CB8AC3E}">
        <p14:creationId xmlns:p14="http://schemas.microsoft.com/office/powerpoint/2010/main" val="2972171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C1CF8-8092-B149-AA78-F8E20AC4B02A}"/>
              </a:ext>
            </a:extLst>
          </p:cNvPr>
          <p:cNvSpPr>
            <a:spLocks noGrp="1"/>
          </p:cNvSpPr>
          <p:nvPr>
            <p:ph type="title"/>
          </p:nvPr>
        </p:nvSpPr>
        <p:spPr/>
        <p:txBody>
          <a:bodyPr/>
          <a:lstStyle/>
          <a:p>
            <a:r>
              <a:rPr lang="de-DE" dirty="0"/>
              <a:t>Nutzerarbeitsplatz</a:t>
            </a:r>
          </a:p>
        </p:txBody>
      </p:sp>
      <p:sp>
        <p:nvSpPr>
          <p:cNvPr id="3" name="Inhaltsplatzhalter 2">
            <a:extLst>
              <a:ext uri="{FF2B5EF4-FFF2-40B4-BE49-F238E27FC236}">
                <a16:creationId xmlns:a16="http://schemas.microsoft.com/office/drawing/2014/main" id="{49AB568F-764E-3F43-9DCD-810BCEC32BE4}"/>
              </a:ext>
            </a:extLst>
          </p:cNvPr>
          <p:cNvSpPr>
            <a:spLocks noGrp="1"/>
          </p:cNvSpPr>
          <p:nvPr>
            <p:ph idx="1"/>
          </p:nvPr>
        </p:nvSpPr>
        <p:spPr>
          <a:xfrm>
            <a:off x="1378800" y="3042096"/>
            <a:ext cx="9432000" cy="2403922"/>
          </a:xfrm>
        </p:spPr>
        <p:txBody>
          <a:bodyPr/>
          <a:lstStyle/>
          <a:p>
            <a:r>
              <a:rPr lang="de-DE" dirty="0"/>
              <a:t>Regel zur </a:t>
            </a:r>
            <a:r>
              <a:rPr lang="de-DE" dirty="0">
                <a:solidFill>
                  <a:srgbClr val="C00000"/>
                </a:solidFill>
              </a:rPr>
              <a:t>Anordnung</a:t>
            </a:r>
          </a:p>
          <a:p>
            <a:pPr lvl="1"/>
            <a:r>
              <a:rPr lang="de-DE" dirty="0"/>
              <a:t>Die am häufigsten benutzten Sachmittel sollen innerhalb der Reichweite der Nutzerin liegen</a:t>
            </a:r>
          </a:p>
          <a:p>
            <a:pPr lvl="1"/>
            <a:r>
              <a:rPr lang="de-DE" dirty="0"/>
              <a:t>Optimale Reichweite umfasst zwei sich vor dem Körper überscheidenden Halbkreise</a:t>
            </a:r>
          </a:p>
          <a:p>
            <a:r>
              <a:rPr lang="de-DE" dirty="0">
                <a:solidFill>
                  <a:srgbClr val="C00000"/>
                </a:solidFill>
              </a:rPr>
              <a:t>Optimale Sehentfernung </a:t>
            </a:r>
            <a:r>
              <a:rPr lang="de-DE" dirty="0"/>
              <a:t>hat keine allgemeingültige Gestaltungsrichtlinie</a:t>
            </a:r>
          </a:p>
          <a:p>
            <a:pPr lvl="1"/>
            <a:r>
              <a:rPr lang="de-DE" dirty="0"/>
              <a:t>abhängig von Zeichengröße</a:t>
            </a:r>
          </a:p>
        </p:txBody>
      </p:sp>
      <p:sp>
        <p:nvSpPr>
          <p:cNvPr id="4" name="Foliennummernplatzhalter 3">
            <a:extLst>
              <a:ext uri="{FF2B5EF4-FFF2-40B4-BE49-F238E27FC236}">
                <a16:creationId xmlns:a16="http://schemas.microsoft.com/office/drawing/2014/main" id="{27D43DA9-E345-554B-9F40-498470AF09D1}"/>
              </a:ext>
            </a:extLst>
          </p:cNvPr>
          <p:cNvSpPr>
            <a:spLocks noGrp="1"/>
          </p:cNvSpPr>
          <p:nvPr>
            <p:ph type="sldNum" sz="quarter" idx="12"/>
          </p:nvPr>
        </p:nvSpPr>
        <p:spPr/>
        <p:txBody>
          <a:bodyPr/>
          <a:lstStyle/>
          <a:p>
            <a:fld id="{FC0CC166-4E39-43B8-AB91-BDD1C4C9E224}" type="slidenum">
              <a:rPr lang="de-DE" smtClean="0"/>
              <a:t>35</a:t>
            </a:fld>
            <a:endParaRPr lang="de-DE" dirty="0"/>
          </a:p>
        </p:txBody>
      </p:sp>
      <p:sp>
        <p:nvSpPr>
          <p:cNvPr id="5" name="Rechteck: abgerundete Ecken 4">
            <a:extLst>
              <a:ext uri="{FF2B5EF4-FFF2-40B4-BE49-F238E27FC236}">
                <a16:creationId xmlns:a16="http://schemas.microsoft.com/office/drawing/2014/main" id="{10F16190-C4D2-6643-81C2-68BB8D571B5C}"/>
              </a:ext>
            </a:extLst>
          </p:cNvPr>
          <p:cNvSpPr/>
          <p:nvPr/>
        </p:nvSpPr>
        <p:spPr>
          <a:xfrm>
            <a:off x="1382684" y="1701602"/>
            <a:ext cx="9251407"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Beim Entwickeln der </a:t>
            </a:r>
            <a:r>
              <a:rPr lang="de-DE" sz="2400" b="1" dirty="0">
                <a:ea typeface="Times New Roman" panose="02020603050405020304" pitchFamily="18" charset="0"/>
                <a:cs typeface="Times New Roman" panose="02020603050405020304" pitchFamily="18" charset="0"/>
              </a:rPr>
              <a:t>Arbeitsorganisation</a:t>
            </a:r>
            <a:r>
              <a:rPr lang="de-DE" sz="2400" dirty="0">
                <a:ea typeface="Times New Roman" panose="02020603050405020304" pitchFamily="18" charset="0"/>
                <a:cs typeface="Times New Roman" panose="02020603050405020304" pitchFamily="18" charset="0"/>
              </a:rPr>
              <a:t> wird auch festgelegt, welche </a:t>
            </a:r>
            <a:r>
              <a:rPr lang="de-DE" sz="2400" b="1" dirty="0">
                <a:ea typeface="Times New Roman" panose="02020603050405020304" pitchFamily="18" charset="0"/>
                <a:cs typeface="Times New Roman" panose="02020603050405020304" pitchFamily="18" charset="0"/>
              </a:rPr>
              <a:t>Sachmittel</a:t>
            </a:r>
            <a:r>
              <a:rPr lang="de-DE" sz="2400" dirty="0">
                <a:ea typeface="Times New Roman" panose="02020603050405020304" pitchFamily="18" charset="0"/>
                <a:cs typeface="Times New Roman" panose="02020603050405020304" pitchFamily="18" charset="0"/>
              </a:rPr>
              <a:t> mit welcher </a:t>
            </a:r>
            <a:r>
              <a:rPr lang="de-DE" sz="2400" b="1" dirty="0">
                <a:ea typeface="Times New Roman" panose="02020603050405020304" pitchFamily="18" charset="0"/>
                <a:cs typeface="Times New Roman" panose="02020603050405020304" pitchFamily="18" charset="0"/>
              </a:rPr>
              <a:t>Nutzungshäufigkeit</a:t>
            </a:r>
            <a:r>
              <a:rPr lang="de-DE" sz="2400" dirty="0">
                <a:ea typeface="Times New Roman" panose="02020603050405020304" pitchFamily="18" charset="0"/>
                <a:cs typeface="Times New Roman" panose="02020603050405020304" pitchFamily="18" charset="0"/>
              </a:rPr>
              <a:t> an einem Arbeitsplatz verwendet werden sollen</a:t>
            </a:r>
            <a:endParaRPr lang="de-DE"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378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898426-5D56-6642-8C87-8F47BB5FEBF2}"/>
              </a:ext>
            </a:extLst>
          </p:cNvPr>
          <p:cNvSpPr>
            <a:spLocks noGrp="1"/>
          </p:cNvSpPr>
          <p:nvPr>
            <p:ph type="title"/>
          </p:nvPr>
        </p:nvSpPr>
        <p:spPr/>
        <p:txBody>
          <a:bodyPr/>
          <a:lstStyle/>
          <a:p>
            <a:r>
              <a:rPr lang="de-DE" dirty="0"/>
              <a:t>Nutzerarbeitsplatz</a:t>
            </a:r>
          </a:p>
        </p:txBody>
      </p:sp>
      <p:pic>
        <p:nvPicPr>
          <p:cNvPr id="6" name="Inhaltsplatzhalter 5" descr="Ein Bild, das Entwurf, Diagramm, Zeichnung enthält.&#10;&#10;Automatisch generierte Beschreibung">
            <a:extLst>
              <a:ext uri="{FF2B5EF4-FFF2-40B4-BE49-F238E27FC236}">
                <a16:creationId xmlns:a16="http://schemas.microsoft.com/office/drawing/2014/main" id="{B743AAF9-0305-7C4A-860D-19482CB19F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6668" y="1236145"/>
            <a:ext cx="6621838" cy="4863828"/>
          </a:xfrm>
        </p:spPr>
      </p:pic>
      <p:sp>
        <p:nvSpPr>
          <p:cNvPr id="4" name="Foliennummernplatzhalter 3">
            <a:extLst>
              <a:ext uri="{FF2B5EF4-FFF2-40B4-BE49-F238E27FC236}">
                <a16:creationId xmlns:a16="http://schemas.microsoft.com/office/drawing/2014/main" id="{2F51F978-5CD0-1640-8733-936668ECC793}"/>
              </a:ext>
            </a:extLst>
          </p:cNvPr>
          <p:cNvSpPr>
            <a:spLocks noGrp="1"/>
          </p:cNvSpPr>
          <p:nvPr>
            <p:ph type="sldNum" sz="quarter" idx="12"/>
          </p:nvPr>
        </p:nvSpPr>
        <p:spPr/>
        <p:txBody>
          <a:bodyPr/>
          <a:lstStyle/>
          <a:p>
            <a:fld id="{FC0CC166-4E39-43B8-AB91-BDD1C4C9E224}" type="slidenum">
              <a:rPr lang="de-DE" smtClean="0"/>
              <a:t>36</a:t>
            </a:fld>
            <a:endParaRPr lang="de-DE" dirty="0"/>
          </a:p>
        </p:txBody>
      </p:sp>
    </p:spTree>
    <p:extLst>
      <p:ext uri="{BB962C8B-B14F-4D97-AF65-F5344CB8AC3E}">
        <p14:creationId xmlns:p14="http://schemas.microsoft.com/office/powerpoint/2010/main" val="3238237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69AD2-3607-424E-8F21-8AD3565C0F49}"/>
              </a:ext>
            </a:extLst>
          </p:cNvPr>
          <p:cNvSpPr>
            <a:spLocks noGrp="1"/>
          </p:cNvSpPr>
          <p:nvPr>
            <p:ph type="title"/>
          </p:nvPr>
        </p:nvSpPr>
        <p:spPr/>
        <p:txBody>
          <a:bodyPr/>
          <a:lstStyle/>
          <a:p>
            <a:r>
              <a:rPr lang="de-DE" dirty="0"/>
              <a:t>Beispiel – Leistungsfähigkeit des Kurzzeitgedächtnisses</a:t>
            </a:r>
          </a:p>
        </p:txBody>
      </p:sp>
      <p:sp>
        <p:nvSpPr>
          <p:cNvPr id="3" name="Inhaltsplatzhalter 2">
            <a:extLst>
              <a:ext uri="{FF2B5EF4-FFF2-40B4-BE49-F238E27FC236}">
                <a16:creationId xmlns:a16="http://schemas.microsoft.com/office/drawing/2014/main" id="{F150E031-46F8-F34D-AF24-4A7610943D92}"/>
              </a:ext>
            </a:extLst>
          </p:cNvPr>
          <p:cNvSpPr>
            <a:spLocks noGrp="1"/>
          </p:cNvSpPr>
          <p:nvPr>
            <p:ph idx="1"/>
          </p:nvPr>
        </p:nvSpPr>
        <p:spPr/>
        <p:txBody>
          <a:bodyPr/>
          <a:lstStyle/>
          <a:p>
            <a:r>
              <a:rPr lang="de-DE" dirty="0"/>
              <a:t>Das Arbeiten am Computer wird durch die begrenzte Leistungsfähigkeit des Kurzzeitgedächtnisses von Menschen erschwert</a:t>
            </a:r>
          </a:p>
          <a:p>
            <a:r>
              <a:rPr lang="de-DE" dirty="0"/>
              <a:t>Die Kapazität des Kurzzeitgedächtnisses beträgt 7 ± 2 Objekte, an die man sich ohne Auffrischung nur etwa 20 Sekunden erinnern kann</a:t>
            </a:r>
          </a:p>
          <a:p>
            <a:r>
              <a:rPr lang="de-DE" dirty="0"/>
              <a:t>Die Verwendung von zwei oder mehr Bildschirmen kann negative Auswirkungen abschwächen</a:t>
            </a:r>
          </a:p>
          <a:p>
            <a:r>
              <a:rPr lang="de-DE" dirty="0"/>
              <a:t>Wertpapierhändlerinnen verwenden mehrere Bildschirme, um mit weniger Zeitaufwand eine Vielzahl von Informationen verarbeiten zu können, was in der Regel zur Steigerung der Arbeitsproduktivität führt</a:t>
            </a:r>
          </a:p>
        </p:txBody>
      </p:sp>
      <p:sp>
        <p:nvSpPr>
          <p:cNvPr id="4" name="Foliennummernplatzhalter 3">
            <a:extLst>
              <a:ext uri="{FF2B5EF4-FFF2-40B4-BE49-F238E27FC236}">
                <a16:creationId xmlns:a16="http://schemas.microsoft.com/office/drawing/2014/main" id="{2C1B68FC-ADDC-844F-A528-2588E37D1A26}"/>
              </a:ext>
            </a:extLst>
          </p:cNvPr>
          <p:cNvSpPr>
            <a:spLocks noGrp="1"/>
          </p:cNvSpPr>
          <p:nvPr>
            <p:ph type="sldNum" sz="quarter" idx="12"/>
          </p:nvPr>
        </p:nvSpPr>
        <p:spPr/>
        <p:txBody>
          <a:bodyPr/>
          <a:lstStyle/>
          <a:p>
            <a:fld id="{FC0CC166-4E39-43B8-AB91-BDD1C4C9E224}" type="slidenum">
              <a:rPr lang="de-DE" smtClean="0"/>
              <a:t>37</a:t>
            </a:fld>
            <a:endParaRPr lang="de-DE" dirty="0"/>
          </a:p>
        </p:txBody>
      </p:sp>
    </p:spTree>
    <p:extLst>
      <p:ext uri="{BB962C8B-B14F-4D97-AF65-F5344CB8AC3E}">
        <p14:creationId xmlns:p14="http://schemas.microsoft.com/office/powerpoint/2010/main" val="3568364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E26FC-60ED-454A-A1B4-EE7F16F1F40B}"/>
              </a:ext>
            </a:extLst>
          </p:cNvPr>
          <p:cNvSpPr>
            <a:spLocks noGrp="1"/>
          </p:cNvSpPr>
          <p:nvPr>
            <p:ph type="title"/>
          </p:nvPr>
        </p:nvSpPr>
        <p:spPr/>
        <p:txBody>
          <a:bodyPr/>
          <a:lstStyle/>
          <a:p>
            <a:r>
              <a:rPr lang="de-DE" dirty="0"/>
              <a:t>Nutzerarbeitsplatz</a:t>
            </a:r>
          </a:p>
        </p:txBody>
      </p:sp>
      <p:sp>
        <p:nvSpPr>
          <p:cNvPr id="3" name="Inhaltsplatzhalter 2">
            <a:extLst>
              <a:ext uri="{FF2B5EF4-FFF2-40B4-BE49-F238E27FC236}">
                <a16:creationId xmlns:a16="http://schemas.microsoft.com/office/drawing/2014/main" id="{682AEEC8-B591-AD49-9D82-BA771AAB1CC5}"/>
              </a:ext>
            </a:extLst>
          </p:cNvPr>
          <p:cNvSpPr>
            <a:spLocks noGrp="1"/>
          </p:cNvSpPr>
          <p:nvPr>
            <p:ph idx="1"/>
          </p:nvPr>
        </p:nvSpPr>
        <p:spPr>
          <a:xfrm>
            <a:off x="1378800" y="3268186"/>
            <a:ext cx="9432000" cy="2609880"/>
          </a:xfrm>
        </p:spPr>
        <p:txBody>
          <a:bodyPr/>
          <a:lstStyle/>
          <a:p>
            <a:r>
              <a:rPr lang="de-DE" dirty="0"/>
              <a:t>Gilt auch für die Gestaltung der Arbeitsplatzumgebung</a:t>
            </a:r>
          </a:p>
          <a:p>
            <a:r>
              <a:rPr lang="de-DE" dirty="0"/>
              <a:t>Unterscheidung von </a:t>
            </a:r>
          </a:p>
          <a:p>
            <a:pPr lvl="1"/>
            <a:r>
              <a:rPr lang="de-DE" dirty="0"/>
              <a:t>visueller Umgebung (vor allem Beleuchtung)</a:t>
            </a:r>
          </a:p>
          <a:p>
            <a:pPr lvl="1"/>
            <a:r>
              <a:rPr lang="de-DE" dirty="0"/>
              <a:t>thermischer Umgebung (vor allem Temperatur und Luftfeuchtigkeit)</a:t>
            </a:r>
          </a:p>
          <a:p>
            <a:pPr lvl="1"/>
            <a:r>
              <a:rPr lang="de-DE" dirty="0"/>
              <a:t>akustischer Umgebung (vor allem Geräusche)</a:t>
            </a:r>
          </a:p>
          <a:p>
            <a:pPr lvl="1"/>
            <a:r>
              <a:rPr lang="de-DE" dirty="0"/>
              <a:t>sonstige Umgebungseinflüsse (versursacht durch neue, in ihren Auswirkungen noch teilweise unbekannte Technologien)</a:t>
            </a:r>
          </a:p>
        </p:txBody>
      </p:sp>
      <p:sp>
        <p:nvSpPr>
          <p:cNvPr id="4" name="Foliennummernplatzhalter 3">
            <a:extLst>
              <a:ext uri="{FF2B5EF4-FFF2-40B4-BE49-F238E27FC236}">
                <a16:creationId xmlns:a16="http://schemas.microsoft.com/office/drawing/2014/main" id="{E34BC361-3C21-9B46-83FF-5D87329FAAE8}"/>
              </a:ext>
            </a:extLst>
          </p:cNvPr>
          <p:cNvSpPr>
            <a:spLocks noGrp="1"/>
          </p:cNvSpPr>
          <p:nvPr>
            <p:ph type="sldNum" sz="quarter" idx="12"/>
          </p:nvPr>
        </p:nvSpPr>
        <p:spPr/>
        <p:txBody>
          <a:bodyPr/>
          <a:lstStyle/>
          <a:p>
            <a:fld id="{FC0CC166-4E39-43B8-AB91-BDD1C4C9E224}" type="slidenum">
              <a:rPr lang="de-DE" smtClean="0"/>
              <a:t>38</a:t>
            </a:fld>
            <a:endParaRPr lang="de-DE" dirty="0"/>
          </a:p>
        </p:txBody>
      </p:sp>
      <p:sp>
        <p:nvSpPr>
          <p:cNvPr id="5" name="Rechteck: abgerundete Ecken 4">
            <a:extLst>
              <a:ext uri="{FF2B5EF4-FFF2-40B4-BE49-F238E27FC236}">
                <a16:creationId xmlns:a16="http://schemas.microsoft.com/office/drawing/2014/main" id="{D02F37BA-CCAA-C742-9FCB-8848D8A65167}"/>
              </a:ext>
            </a:extLst>
          </p:cNvPr>
          <p:cNvSpPr/>
          <p:nvPr/>
        </p:nvSpPr>
        <p:spPr>
          <a:xfrm>
            <a:off x="1382684" y="1557586"/>
            <a:ext cx="9251407" cy="151216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Für die </a:t>
            </a:r>
            <a:r>
              <a:rPr lang="de-DE" sz="2400" b="1" dirty="0">
                <a:ea typeface="Times New Roman" panose="02020603050405020304" pitchFamily="18" charset="0"/>
                <a:cs typeface="Times New Roman" panose="02020603050405020304" pitchFamily="18" charset="0"/>
              </a:rPr>
              <a:t>ergonomische Gestaltung </a:t>
            </a:r>
            <a:r>
              <a:rPr lang="de-DE" sz="2400" dirty="0">
                <a:ea typeface="Times New Roman" panose="02020603050405020304" pitchFamily="18" charset="0"/>
                <a:cs typeface="Times New Roman" panose="02020603050405020304" pitchFamily="18" charset="0"/>
              </a:rPr>
              <a:t>von weiteren Sachmitteln wie Arbeitstisch, Bildschirm, Tastatur, Zeigeinstrument und Drucker gelten </a:t>
            </a:r>
            <a:r>
              <a:rPr lang="de-DE" sz="2400" b="1" dirty="0">
                <a:ea typeface="Times New Roman" panose="02020603050405020304" pitchFamily="18" charset="0"/>
                <a:cs typeface="Times New Roman" panose="02020603050405020304" pitchFamily="18" charset="0"/>
              </a:rPr>
              <a:t>allgemein anerkannte Kriterien</a:t>
            </a:r>
            <a:r>
              <a:rPr lang="de-DE" sz="2400" dirty="0">
                <a:ea typeface="Times New Roman" panose="02020603050405020304" pitchFamily="18" charset="0"/>
                <a:cs typeface="Times New Roman" panose="02020603050405020304" pitchFamily="18" charset="0"/>
              </a:rPr>
              <a:t>, die bei Auswahl und Beschaffung zu berücksichtigen sind</a:t>
            </a:r>
            <a:endParaRPr lang="de-DE"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297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C5805-6BC6-C04A-800B-29E1BD932759}"/>
              </a:ext>
            </a:extLst>
          </p:cNvPr>
          <p:cNvSpPr>
            <a:spLocks noGrp="1"/>
          </p:cNvSpPr>
          <p:nvPr>
            <p:ph type="title"/>
          </p:nvPr>
        </p:nvSpPr>
        <p:spPr/>
        <p:txBody>
          <a:bodyPr/>
          <a:lstStyle/>
          <a:p>
            <a:r>
              <a:rPr lang="de-DE" dirty="0"/>
              <a:t>Nutzermitwirkung</a:t>
            </a:r>
          </a:p>
        </p:txBody>
      </p:sp>
      <p:sp>
        <p:nvSpPr>
          <p:cNvPr id="3" name="Inhaltsplatzhalter 2">
            <a:extLst>
              <a:ext uri="{FF2B5EF4-FFF2-40B4-BE49-F238E27FC236}">
                <a16:creationId xmlns:a16="http://schemas.microsoft.com/office/drawing/2014/main" id="{59E0B7A6-FABE-FB4A-A5B7-E0D3E92E11AF}"/>
              </a:ext>
            </a:extLst>
          </p:cNvPr>
          <p:cNvSpPr>
            <a:spLocks noGrp="1"/>
          </p:cNvSpPr>
          <p:nvPr>
            <p:ph idx="1"/>
          </p:nvPr>
        </p:nvSpPr>
        <p:spPr>
          <a:xfrm>
            <a:off x="1378800" y="3258120"/>
            <a:ext cx="9432000" cy="1611834"/>
          </a:xfrm>
        </p:spPr>
        <p:txBody>
          <a:bodyPr/>
          <a:lstStyle/>
          <a:p>
            <a:r>
              <a:rPr lang="de-DE" dirty="0"/>
              <a:t>Wie Nutzermitwirkung grundsätzlich gestaltet werden kann, wird durch die folgenden Ansätze beschrieben</a:t>
            </a:r>
          </a:p>
          <a:p>
            <a:pPr lvl="1"/>
            <a:r>
              <a:rPr lang="de-DE" dirty="0"/>
              <a:t>Konsensorientierter Ansatz </a:t>
            </a:r>
          </a:p>
          <a:p>
            <a:pPr lvl="1"/>
            <a:r>
              <a:rPr lang="de-DE" dirty="0"/>
              <a:t>Gewerkschaftlicher Gegenmachtansatz</a:t>
            </a:r>
          </a:p>
        </p:txBody>
      </p:sp>
      <p:sp>
        <p:nvSpPr>
          <p:cNvPr id="4" name="Foliennummernplatzhalter 3">
            <a:extLst>
              <a:ext uri="{FF2B5EF4-FFF2-40B4-BE49-F238E27FC236}">
                <a16:creationId xmlns:a16="http://schemas.microsoft.com/office/drawing/2014/main" id="{D62600B6-32BE-BC46-81F0-A3EBE6A6C9B4}"/>
              </a:ext>
            </a:extLst>
          </p:cNvPr>
          <p:cNvSpPr>
            <a:spLocks noGrp="1"/>
          </p:cNvSpPr>
          <p:nvPr>
            <p:ph type="sldNum" sz="quarter" idx="12"/>
          </p:nvPr>
        </p:nvSpPr>
        <p:spPr/>
        <p:txBody>
          <a:bodyPr/>
          <a:lstStyle/>
          <a:p>
            <a:fld id="{FC0CC166-4E39-43B8-AB91-BDD1C4C9E224}" type="slidenum">
              <a:rPr lang="de-DE" smtClean="0"/>
              <a:t>39</a:t>
            </a:fld>
            <a:endParaRPr lang="de-DE" dirty="0"/>
          </a:p>
        </p:txBody>
      </p:sp>
      <p:sp>
        <p:nvSpPr>
          <p:cNvPr id="5" name="Rechteck: abgerundete Ecken 4">
            <a:extLst>
              <a:ext uri="{FF2B5EF4-FFF2-40B4-BE49-F238E27FC236}">
                <a16:creationId xmlns:a16="http://schemas.microsoft.com/office/drawing/2014/main" id="{34A1A6AC-1D8A-0D48-AB4B-BE53DD2CB1AD}"/>
              </a:ext>
            </a:extLst>
          </p:cNvPr>
          <p:cNvSpPr/>
          <p:nvPr/>
        </p:nvSpPr>
        <p:spPr>
          <a:xfrm>
            <a:off x="1382684" y="1893473"/>
            <a:ext cx="9251407" cy="12482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 Entwicklung und Einführung von Informationssystemen ist ein Prozess, in dem professionelle Entwicklerinnen und potenzielle Nutzerinnen zusammenwirken</a:t>
            </a:r>
            <a:endParaRPr lang="de-DE"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06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DDAFE-F82F-7143-9EA7-E8379038BDBD}"/>
              </a:ext>
            </a:extLst>
          </p:cNvPr>
          <p:cNvSpPr>
            <a:spLocks noGrp="1"/>
          </p:cNvSpPr>
          <p:nvPr>
            <p:ph type="title"/>
          </p:nvPr>
        </p:nvSpPr>
        <p:spPr/>
        <p:txBody>
          <a:bodyPr/>
          <a:lstStyle/>
          <a:p>
            <a:r>
              <a:rPr lang="de-DE" dirty="0"/>
              <a:t>Der Mensch in MAT-Systemen</a:t>
            </a:r>
          </a:p>
        </p:txBody>
      </p:sp>
      <p:sp>
        <p:nvSpPr>
          <p:cNvPr id="3" name="Inhaltsplatzhalter 2">
            <a:extLst>
              <a:ext uri="{FF2B5EF4-FFF2-40B4-BE49-F238E27FC236}">
                <a16:creationId xmlns:a16="http://schemas.microsoft.com/office/drawing/2014/main" id="{6F3D3AA0-494A-A74D-B6BD-003E8E4C79A2}"/>
              </a:ext>
            </a:extLst>
          </p:cNvPr>
          <p:cNvSpPr>
            <a:spLocks noGrp="1"/>
          </p:cNvSpPr>
          <p:nvPr>
            <p:ph idx="1"/>
          </p:nvPr>
        </p:nvSpPr>
        <p:spPr>
          <a:xfrm>
            <a:off x="1378800" y="3698866"/>
            <a:ext cx="9432000" cy="1891168"/>
          </a:xfrm>
        </p:spPr>
        <p:txBody>
          <a:bodyPr/>
          <a:lstStyle/>
          <a:p>
            <a:r>
              <a:rPr lang="de-DE" dirty="0"/>
              <a:t>Zusammenfassung betriebswirtschaftlicher, technischer, soziologischer, psychologischer und anderer Erkenntnisse zusammen	</a:t>
            </a:r>
          </a:p>
          <a:p>
            <a:pPr lvl="1"/>
            <a:r>
              <a:rPr lang="de-DE" dirty="0"/>
              <a:t>Verkörperung interdisziplinärer Ausrichtung</a:t>
            </a:r>
          </a:p>
          <a:p>
            <a:pPr lvl="1"/>
            <a:r>
              <a:rPr lang="de-DE" dirty="0"/>
              <a:t>Typisch für Wirtschaftsinformatik</a:t>
            </a:r>
          </a:p>
        </p:txBody>
      </p:sp>
      <p:sp>
        <p:nvSpPr>
          <p:cNvPr id="4" name="Foliennummernplatzhalter 3">
            <a:extLst>
              <a:ext uri="{FF2B5EF4-FFF2-40B4-BE49-F238E27FC236}">
                <a16:creationId xmlns:a16="http://schemas.microsoft.com/office/drawing/2014/main" id="{A31D301E-883B-4B4E-9870-277ADE1894BF}"/>
              </a:ext>
            </a:extLst>
          </p:cNvPr>
          <p:cNvSpPr>
            <a:spLocks noGrp="1"/>
          </p:cNvSpPr>
          <p:nvPr>
            <p:ph type="sldNum" sz="quarter" idx="12"/>
          </p:nvPr>
        </p:nvSpPr>
        <p:spPr/>
        <p:txBody>
          <a:bodyPr/>
          <a:lstStyle/>
          <a:p>
            <a:fld id="{FC0CC166-4E39-43B8-AB91-BDD1C4C9E224}" type="slidenum">
              <a:rPr lang="de-DE" smtClean="0"/>
              <a:t>4</a:t>
            </a:fld>
            <a:endParaRPr lang="de-DE" dirty="0"/>
          </a:p>
        </p:txBody>
      </p:sp>
      <p:sp>
        <p:nvSpPr>
          <p:cNvPr id="5" name="Rechteck: abgerundete Ecken 4">
            <a:extLst>
              <a:ext uri="{FF2B5EF4-FFF2-40B4-BE49-F238E27FC236}">
                <a16:creationId xmlns:a16="http://schemas.microsoft.com/office/drawing/2014/main" id="{80D0E4DB-7F5C-3F4C-B570-A29A30132A80}"/>
              </a:ext>
            </a:extLst>
          </p:cNvPr>
          <p:cNvSpPr/>
          <p:nvPr/>
        </p:nvSpPr>
        <p:spPr>
          <a:xfrm>
            <a:off x="1378800" y="1970674"/>
            <a:ext cx="9445114" cy="15841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Durchdringung des Strukturelements Mensch im MAT-System und die Erklärung seines Verhaltens zwecks menschengerechter Gestaltung von Informationssystemen und -infrastrukturen hat immer größere Bedeutung gewonnen</a:t>
            </a:r>
          </a:p>
        </p:txBody>
      </p:sp>
    </p:spTree>
    <p:extLst>
      <p:ext uri="{BB962C8B-B14F-4D97-AF65-F5344CB8AC3E}">
        <p14:creationId xmlns:p14="http://schemas.microsoft.com/office/powerpoint/2010/main" val="69401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2546D0-A323-384B-B73C-BD2A4A9E1255}"/>
              </a:ext>
            </a:extLst>
          </p:cNvPr>
          <p:cNvSpPr>
            <a:spLocks noGrp="1"/>
          </p:cNvSpPr>
          <p:nvPr>
            <p:ph type="title"/>
          </p:nvPr>
        </p:nvSpPr>
        <p:spPr/>
        <p:txBody>
          <a:bodyPr/>
          <a:lstStyle/>
          <a:p>
            <a:r>
              <a:rPr lang="de-DE" dirty="0"/>
              <a:t>Nutzermitwirkung</a:t>
            </a:r>
          </a:p>
        </p:txBody>
      </p:sp>
      <p:sp>
        <p:nvSpPr>
          <p:cNvPr id="3" name="Inhaltsplatzhalter 2">
            <a:extLst>
              <a:ext uri="{FF2B5EF4-FFF2-40B4-BE49-F238E27FC236}">
                <a16:creationId xmlns:a16="http://schemas.microsoft.com/office/drawing/2014/main" id="{3628D2AF-2A89-1E4A-B98A-A9420C20E6D7}"/>
              </a:ext>
            </a:extLst>
          </p:cNvPr>
          <p:cNvSpPr>
            <a:spLocks noGrp="1"/>
          </p:cNvSpPr>
          <p:nvPr>
            <p:ph idx="1"/>
          </p:nvPr>
        </p:nvSpPr>
        <p:spPr>
          <a:xfrm>
            <a:off x="1378800" y="1629594"/>
            <a:ext cx="9432000" cy="3124002"/>
          </a:xfrm>
        </p:spPr>
        <p:txBody>
          <a:bodyPr/>
          <a:lstStyle/>
          <a:p>
            <a:r>
              <a:rPr lang="de-DE" dirty="0"/>
              <a:t>Konsensorientierter Ansatz</a:t>
            </a:r>
          </a:p>
          <a:p>
            <a:pPr lvl="1"/>
            <a:r>
              <a:rPr lang="de-DE" dirty="0">
                <a:solidFill>
                  <a:srgbClr val="C00000"/>
                </a:solidFill>
              </a:rPr>
              <a:t>Systemgestaltung</a:t>
            </a:r>
            <a:r>
              <a:rPr lang="de-DE" dirty="0"/>
              <a:t> kann </a:t>
            </a:r>
            <a:r>
              <a:rPr lang="de-DE" dirty="0">
                <a:solidFill>
                  <a:srgbClr val="C00000"/>
                </a:solidFill>
              </a:rPr>
              <a:t>nicht nur </a:t>
            </a:r>
            <a:r>
              <a:rPr lang="de-DE" dirty="0"/>
              <a:t>nach </a:t>
            </a:r>
            <a:r>
              <a:rPr lang="de-DE" dirty="0">
                <a:solidFill>
                  <a:srgbClr val="C00000"/>
                </a:solidFill>
              </a:rPr>
              <a:t>technischen Zielen </a:t>
            </a:r>
            <a:r>
              <a:rPr lang="de-DE" dirty="0"/>
              <a:t>erfolgen</a:t>
            </a:r>
          </a:p>
          <a:p>
            <a:pPr lvl="1"/>
            <a:r>
              <a:rPr lang="de-DE" dirty="0"/>
              <a:t>System muss auch nach seiner </a:t>
            </a:r>
            <a:r>
              <a:rPr lang="de-DE" dirty="0">
                <a:solidFill>
                  <a:srgbClr val="C00000"/>
                </a:solidFill>
              </a:rPr>
              <a:t>Funktionsweise</a:t>
            </a:r>
            <a:r>
              <a:rPr lang="de-DE" dirty="0"/>
              <a:t> im Zusammenhang mit einer bestimmten Verwendung durch bestimmte </a:t>
            </a:r>
            <a:r>
              <a:rPr lang="de-DE" dirty="0">
                <a:solidFill>
                  <a:srgbClr val="C00000"/>
                </a:solidFill>
              </a:rPr>
              <a:t>Nutzerinnen</a:t>
            </a:r>
            <a:r>
              <a:rPr lang="de-DE" dirty="0"/>
              <a:t> beurteilt werden </a:t>
            </a:r>
          </a:p>
          <a:p>
            <a:pPr lvl="1"/>
            <a:r>
              <a:rPr lang="de-DE" dirty="0"/>
              <a:t>Versuch durch </a:t>
            </a:r>
            <a:r>
              <a:rPr lang="de-DE" dirty="0">
                <a:solidFill>
                  <a:srgbClr val="C00000"/>
                </a:solidFill>
              </a:rPr>
              <a:t>Motivationsstrategien</a:t>
            </a:r>
            <a:r>
              <a:rPr lang="de-DE" dirty="0"/>
              <a:t> und </a:t>
            </a:r>
            <a:r>
              <a:rPr lang="de-DE" dirty="0">
                <a:solidFill>
                  <a:srgbClr val="C00000"/>
                </a:solidFill>
              </a:rPr>
              <a:t>akzeptanzfördernde Maßnahmen </a:t>
            </a:r>
            <a:r>
              <a:rPr lang="de-DE" dirty="0"/>
              <a:t>die Bedingungen für die Entwicklung, Einführung und Nutzung von IS zu verbessern</a:t>
            </a:r>
          </a:p>
          <a:p>
            <a:pPr lvl="1"/>
            <a:r>
              <a:rPr lang="de-DE" dirty="0">
                <a:solidFill>
                  <a:srgbClr val="C00000"/>
                </a:solidFill>
              </a:rPr>
              <a:t>Entwickler</a:t>
            </a:r>
            <a:r>
              <a:rPr lang="de-DE" dirty="0"/>
              <a:t> verstehen sich  </a:t>
            </a:r>
            <a:r>
              <a:rPr lang="de-DE" dirty="0">
                <a:solidFill>
                  <a:srgbClr val="C00000"/>
                </a:solidFill>
              </a:rPr>
              <a:t>primär</a:t>
            </a:r>
            <a:r>
              <a:rPr lang="de-DE" dirty="0"/>
              <a:t> als </a:t>
            </a:r>
            <a:r>
              <a:rPr lang="de-DE" dirty="0">
                <a:solidFill>
                  <a:srgbClr val="C00000"/>
                </a:solidFill>
              </a:rPr>
              <a:t>Beraterinnen und Vermittlerinnen</a:t>
            </a:r>
            <a:r>
              <a:rPr lang="de-DE" dirty="0"/>
              <a:t>, weniger als Interessensvertreterinnen</a:t>
            </a:r>
          </a:p>
          <a:p>
            <a:pPr lvl="1"/>
            <a:endParaRPr lang="de-DE" dirty="0"/>
          </a:p>
          <a:p>
            <a:pPr lvl="1"/>
            <a:endParaRPr lang="de-DE" dirty="0"/>
          </a:p>
        </p:txBody>
      </p:sp>
      <p:sp>
        <p:nvSpPr>
          <p:cNvPr id="4" name="Foliennummernplatzhalter 3">
            <a:extLst>
              <a:ext uri="{FF2B5EF4-FFF2-40B4-BE49-F238E27FC236}">
                <a16:creationId xmlns:a16="http://schemas.microsoft.com/office/drawing/2014/main" id="{3A4EBADB-2D21-994F-A995-E24CC94724A5}"/>
              </a:ext>
            </a:extLst>
          </p:cNvPr>
          <p:cNvSpPr>
            <a:spLocks noGrp="1"/>
          </p:cNvSpPr>
          <p:nvPr>
            <p:ph type="sldNum" sz="quarter" idx="12"/>
          </p:nvPr>
        </p:nvSpPr>
        <p:spPr/>
        <p:txBody>
          <a:bodyPr/>
          <a:lstStyle/>
          <a:p>
            <a:fld id="{FC0CC166-4E39-43B8-AB91-BDD1C4C9E224}" type="slidenum">
              <a:rPr lang="de-DE" smtClean="0"/>
              <a:t>40</a:t>
            </a:fld>
            <a:endParaRPr lang="de-DE" dirty="0"/>
          </a:p>
        </p:txBody>
      </p:sp>
      <p:sp>
        <p:nvSpPr>
          <p:cNvPr id="5" name="Rechteck: abgerundete Ecken 4">
            <a:extLst>
              <a:ext uri="{FF2B5EF4-FFF2-40B4-BE49-F238E27FC236}">
                <a16:creationId xmlns:a16="http://schemas.microsoft.com/office/drawing/2014/main" id="{BB7894D9-C7A0-5442-A7FF-CD6DD5B5A248}"/>
              </a:ext>
            </a:extLst>
          </p:cNvPr>
          <p:cNvSpPr/>
          <p:nvPr/>
        </p:nvSpPr>
        <p:spPr>
          <a:xfrm>
            <a:off x="1378800" y="4581922"/>
            <a:ext cx="9251407" cy="11232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Der konsensorientierte Ansatz führt zu einer </a:t>
            </a:r>
            <a:r>
              <a:rPr lang="de-DE" sz="2400" b="1" dirty="0">
                <a:ea typeface="Times New Roman" panose="02020603050405020304" pitchFamily="18" charset="0"/>
                <a:cs typeface="Times New Roman" panose="02020603050405020304" pitchFamily="18" charset="0"/>
              </a:rPr>
              <a:t>Perspektivenerweiterung</a:t>
            </a:r>
            <a:r>
              <a:rPr lang="de-DE" sz="2400" dirty="0">
                <a:ea typeface="Times New Roman" panose="02020603050405020304" pitchFamily="18" charset="0"/>
                <a:cs typeface="Times New Roman" panose="02020603050405020304" pitchFamily="18" charset="0"/>
              </a:rPr>
              <a:t>, </a:t>
            </a:r>
            <a:r>
              <a:rPr lang="de-DE" sz="2400" b="1" dirty="0">
                <a:ea typeface="Times New Roman" panose="02020603050405020304" pitchFamily="18" charset="0"/>
                <a:cs typeface="Times New Roman" panose="02020603050405020304" pitchFamily="18" charset="0"/>
              </a:rPr>
              <a:t>akzeptiert</a:t>
            </a:r>
            <a:r>
              <a:rPr lang="de-DE" sz="2400" dirty="0">
                <a:ea typeface="Times New Roman" panose="02020603050405020304" pitchFamily="18" charset="0"/>
                <a:cs typeface="Times New Roman" panose="02020603050405020304" pitchFamily="18" charset="0"/>
              </a:rPr>
              <a:t> jedoch die herrschenden </a:t>
            </a:r>
            <a:r>
              <a:rPr lang="de-DE" sz="2400" b="1" dirty="0">
                <a:ea typeface="Times New Roman" panose="02020603050405020304" pitchFamily="18" charset="0"/>
                <a:cs typeface="Times New Roman" panose="02020603050405020304" pitchFamily="18" charset="0"/>
              </a:rPr>
              <a:t>Machtverhältnisse</a:t>
            </a:r>
            <a:r>
              <a:rPr lang="de-DE" sz="2400" dirty="0">
                <a:ea typeface="Times New Roman" panose="02020603050405020304" pitchFamily="18" charset="0"/>
                <a:cs typeface="Times New Roman" panose="02020603050405020304" pitchFamily="18" charset="0"/>
              </a:rPr>
              <a:t> im Unternehmen</a:t>
            </a:r>
            <a:endParaRPr lang="de-DE"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092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03A44-5F2F-CB4A-B712-FBD09146AA0F}"/>
              </a:ext>
            </a:extLst>
          </p:cNvPr>
          <p:cNvSpPr>
            <a:spLocks noGrp="1"/>
          </p:cNvSpPr>
          <p:nvPr>
            <p:ph type="title"/>
          </p:nvPr>
        </p:nvSpPr>
        <p:spPr/>
        <p:txBody>
          <a:bodyPr/>
          <a:lstStyle/>
          <a:p>
            <a:r>
              <a:rPr lang="de-DE" dirty="0"/>
              <a:t>Nutzermitwirkung</a:t>
            </a:r>
          </a:p>
        </p:txBody>
      </p:sp>
      <p:sp>
        <p:nvSpPr>
          <p:cNvPr id="3" name="Inhaltsplatzhalter 2">
            <a:extLst>
              <a:ext uri="{FF2B5EF4-FFF2-40B4-BE49-F238E27FC236}">
                <a16:creationId xmlns:a16="http://schemas.microsoft.com/office/drawing/2014/main" id="{035E92AC-B813-FE44-A435-54A70CB2375F}"/>
              </a:ext>
            </a:extLst>
          </p:cNvPr>
          <p:cNvSpPr>
            <a:spLocks noGrp="1"/>
          </p:cNvSpPr>
          <p:nvPr>
            <p:ph idx="1"/>
          </p:nvPr>
        </p:nvSpPr>
        <p:spPr>
          <a:xfrm>
            <a:off x="1378800" y="1557586"/>
            <a:ext cx="9432000" cy="4266064"/>
          </a:xfrm>
        </p:spPr>
        <p:txBody>
          <a:bodyPr/>
          <a:lstStyle/>
          <a:p>
            <a:r>
              <a:rPr lang="de-DE" dirty="0"/>
              <a:t>Gewerkschaftlicher Ansatz</a:t>
            </a:r>
          </a:p>
          <a:p>
            <a:pPr lvl="1"/>
            <a:r>
              <a:rPr lang="de-DE" dirty="0"/>
              <a:t>Konstatiert einen </a:t>
            </a:r>
            <a:r>
              <a:rPr lang="de-DE" dirty="0">
                <a:solidFill>
                  <a:srgbClr val="C00000"/>
                </a:solidFill>
              </a:rPr>
              <a:t>Interessensgegensatz</a:t>
            </a:r>
            <a:r>
              <a:rPr lang="de-DE" dirty="0"/>
              <a:t> zwischen </a:t>
            </a:r>
            <a:r>
              <a:rPr lang="de-DE" dirty="0">
                <a:solidFill>
                  <a:srgbClr val="C00000"/>
                </a:solidFill>
              </a:rPr>
              <a:t>technischen und betriebswirtschaftlichen</a:t>
            </a:r>
            <a:r>
              <a:rPr lang="de-DE" dirty="0"/>
              <a:t> </a:t>
            </a:r>
            <a:r>
              <a:rPr lang="de-DE" dirty="0">
                <a:solidFill>
                  <a:srgbClr val="C00000"/>
                </a:solidFill>
              </a:rPr>
              <a:t>sowie sozialen Zielen </a:t>
            </a:r>
          </a:p>
          <a:p>
            <a:pPr lvl="1"/>
            <a:r>
              <a:rPr lang="de-DE" dirty="0"/>
              <a:t>Streben nach </a:t>
            </a:r>
            <a:r>
              <a:rPr lang="de-DE" dirty="0">
                <a:solidFill>
                  <a:srgbClr val="C00000"/>
                </a:solidFill>
              </a:rPr>
              <a:t>Verbesserung der Arbeitsorganisation </a:t>
            </a:r>
          </a:p>
          <a:p>
            <a:pPr lvl="1"/>
            <a:r>
              <a:rPr lang="de-DE" dirty="0"/>
              <a:t>Verfolgt die Verwirklichung „</a:t>
            </a:r>
            <a:r>
              <a:rPr lang="de-DE" dirty="0">
                <a:solidFill>
                  <a:srgbClr val="C00000"/>
                </a:solidFill>
              </a:rPr>
              <a:t>wirtschaftlicher Demokratie</a:t>
            </a:r>
            <a:r>
              <a:rPr lang="de-DE" dirty="0"/>
              <a:t>“</a:t>
            </a:r>
          </a:p>
          <a:p>
            <a:pPr lvl="1"/>
            <a:r>
              <a:rPr lang="de-DE" dirty="0"/>
              <a:t>Forderung an Entwickler: Aufgeben einer primär an technischen und betriebswirtschaftlichen Zielen orientierten Position</a:t>
            </a:r>
          </a:p>
          <a:p>
            <a:pPr lvl="1"/>
            <a:r>
              <a:rPr lang="de-DE" dirty="0"/>
              <a:t>Wissen soll so eingebracht werden, dass die </a:t>
            </a:r>
            <a:r>
              <a:rPr lang="de-DE" dirty="0">
                <a:solidFill>
                  <a:srgbClr val="C00000"/>
                </a:solidFill>
              </a:rPr>
              <a:t>Planung „arbeitnehmerbezogener IS“ </a:t>
            </a:r>
            <a:r>
              <a:rPr lang="de-DE" dirty="0"/>
              <a:t>möglich wird</a:t>
            </a:r>
          </a:p>
          <a:p>
            <a:pPr lvl="1"/>
            <a:r>
              <a:rPr lang="de-DE" dirty="0">
                <a:solidFill>
                  <a:srgbClr val="C00000"/>
                </a:solidFill>
              </a:rPr>
              <a:t>Arbeitsnehmerinnen</a:t>
            </a:r>
            <a:r>
              <a:rPr lang="de-DE" dirty="0"/>
              <a:t> definieren </a:t>
            </a:r>
            <a:r>
              <a:rPr lang="de-DE" dirty="0">
                <a:solidFill>
                  <a:srgbClr val="C00000"/>
                </a:solidFill>
              </a:rPr>
              <a:t>Planungsziele</a:t>
            </a:r>
            <a:r>
              <a:rPr lang="de-DE" dirty="0"/>
              <a:t> und betreiben die </a:t>
            </a:r>
            <a:r>
              <a:rPr lang="de-DE" dirty="0">
                <a:solidFill>
                  <a:srgbClr val="C00000"/>
                </a:solidFill>
              </a:rPr>
              <a:t>Systementwicklung</a:t>
            </a:r>
          </a:p>
          <a:p>
            <a:pPr lvl="1"/>
            <a:r>
              <a:rPr lang="de-DE" dirty="0">
                <a:solidFill>
                  <a:srgbClr val="C00000"/>
                </a:solidFill>
              </a:rPr>
              <a:t>Entwickler</a:t>
            </a:r>
            <a:r>
              <a:rPr lang="de-DE" dirty="0"/>
              <a:t> halten sich unterstützend </a:t>
            </a:r>
            <a:r>
              <a:rPr lang="de-DE" dirty="0">
                <a:solidFill>
                  <a:srgbClr val="C00000"/>
                </a:solidFill>
              </a:rPr>
              <a:t>im Hintergrund</a:t>
            </a:r>
          </a:p>
          <a:p>
            <a:pPr lvl="2"/>
            <a:r>
              <a:rPr lang="de-DE" dirty="0"/>
              <a:t>Keine realitätsnahe Vorstellung </a:t>
            </a:r>
          </a:p>
        </p:txBody>
      </p:sp>
      <p:sp>
        <p:nvSpPr>
          <p:cNvPr id="4" name="Foliennummernplatzhalter 3">
            <a:extLst>
              <a:ext uri="{FF2B5EF4-FFF2-40B4-BE49-F238E27FC236}">
                <a16:creationId xmlns:a16="http://schemas.microsoft.com/office/drawing/2014/main" id="{06E7CB88-23C3-EB49-B641-C17ABD86A3E0}"/>
              </a:ext>
            </a:extLst>
          </p:cNvPr>
          <p:cNvSpPr>
            <a:spLocks noGrp="1"/>
          </p:cNvSpPr>
          <p:nvPr>
            <p:ph type="sldNum" sz="quarter" idx="12"/>
          </p:nvPr>
        </p:nvSpPr>
        <p:spPr/>
        <p:txBody>
          <a:bodyPr/>
          <a:lstStyle/>
          <a:p>
            <a:fld id="{FC0CC166-4E39-43B8-AB91-BDD1C4C9E224}" type="slidenum">
              <a:rPr lang="de-DE" smtClean="0"/>
              <a:t>41</a:t>
            </a:fld>
            <a:endParaRPr lang="de-DE" dirty="0"/>
          </a:p>
        </p:txBody>
      </p:sp>
    </p:spTree>
    <p:extLst>
      <p:ext uri="{BB962C8B-B14F-4D97-AF65-F5344CB8AC3E}">
        <p14:creationId xmlns:p14="http://schemas.microsoft.com/office/powerpoint/2010/main" val="2518881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575B4-239D-B148-91D6-73540DA0109F}"/>
              </a:ext>
            </a:extLst>
          </p:cNvPr>
          <p:cNvSpPr>
            <a:spLocks noGrp="1"/>
          </p:cNvSpPr>
          <p:nvPr>
            <p:ph type="title"/>
          </p:nvPr>
        </p:nvSpPr>
        <p:spPr/>
        <p:txBody>
          <a:bodyPr/>
          <a:lstStyle/>
          <a:p>
            <a:r>
              <a:rPr lang="de-DE" dirty="0"/>
              <a:t>Nutzermitwirkung</a:t>
            </a:r>
          </a:p>
        </p:txBody>
      </p:sp>
      <p:sp>
        <p:nvSpPr>
          <p:cNvPr id="3" name="Inhaltsplatzhalter 2">
            <a:extLst>
              <a:ext uri="{FF2B5EF4-FFF2-40B4-BE49-F238E27FC236}">
                <a16:creationId xmlns:a16="http://schemas.microsoft.com/office/drawing/2014/main" id="{AC535CC1-4F79-B242-9F44-0DFE7EDCE43A}"/>
              </a:ext>
            </a:extLst>
          </p:cNvPr>
          <p:cNvSpPr>
            <a:spLocks noGrp="1"/>
          </p:cNvSpPr>
          <p:nvPr>
            <p:ph idx="1"/>
          </p:nvPr>
        </p:nvSpPr>
        <p:spPr>
          <a:xfrm>
            <a:off x="986067" y="2493690"/>
            <a:ext cx="9432000" cy="3816424"/>
          </a:xfrm>
        </p:spPr>
        <p:txBody>
          <a:bodyPr/>
          <a:lstStyle/>
          <a:p>
            <a:pPr lvl="1"/>
            <a:r>
              <a:rPr lang="de-DE" dirty="0">
                <a:solidFill>
                  <a:srgbClr val="C00000"/>
                </a:solidFill>
              </a:rPr>
              <a:t>Ausprägung</a:t>
            </a:r>
            <a:r>
              <a:rPr lang="de-DE" dirty="0"/>
              <a:t> der Nutzermitwirkung</a:t>
            </a:r>
          </a:p>
          <a:p>
            <a:pPr lvl="2"/>
            <a:r>
              <a:rPr lang="de-DE" dirty="0"/>
              <a:t>reicht von der bloßen Information der Nutzerinnen bis zur Entwicklung und Einführung durch die Nutzerinnen</a:t>
            </a:r>
          </a:p>
          <a:p>
            <a:pPr lvl="1"/>
            <a:r>
              <a:rPr lang="de-DE" dirty="0">
                <a:solidFill>
                  <a:srgbClr val="C00000"/>
                </a:solidFill>
              </a:rPr>
              <a:t>Ebene</a:t>
            </a:r>
            <a:r>
              <a:rPr lang="de-DE" dirty="0"/>
              <a:t> der Nutzermitwirkung</a:t>
            </a:r>
          </a:p>
          <a:p>
            <a:pPr lvl="2"/>
            <a:r>
              <a:rPr lang="de-DE" dirty="0"/>
              <a:t>reicht vom einzelnen Arbeitsplatz über die Arbeitsgruppe und die Abteilung bis zum Unternehmen als Ganzes</a:t>
            </a:r>
          </a:p>
          <a:p>
            <a:pPr lvl="1"/>
            <a:r>
              <a:rPr lang="de-DE" dirty="0">
                <a:solidFill>
                  <a:srgbClr val="C00000"/>
                </a:solidFill>
              </a:rPr>
              <a:t>Form</a:t>
            </a:r>
            <a:r>
              <a:rPr lang="de-DE" dirty="0"/>
              <a:t> der Nutzermitwirkung</a:t>
            </a:r>
          </a:p>
          <a:p>
            <a:pPr lvl="2"/>
            <a:r>
              <a:rPr lang="de-DE" dirty="0"/>
              <a:t>direkt (persönliche Beteiligung der betroffenen Nutzerinnen)</a:t>
            </a:r>
          </a:p>
          <a:p>
            <a:pPr lvl="2"/>
            <a:r>
              <a:rPr lang="de-DE" dirty="0"/>
              <a:t>indirekt (Beteiligung von ausgewählten Vertreterinnen der Nutzerinnen)</a:t>
            </a:r>
          </a:p>
          <a:p>
            <a:pPr lvl="1"/>
            <a:r>
              <a:rPr lang="de-DE" dirty="0">
                <a:solidFill>
                  <a:srgbClr val="C00000"/>
                </a:solidFill>
              </a:rPr>
              <a:t>Phase</a:t>
            </a:r>
            <a:r>
              <a:rPr lang="de-DE" dirty="0"/>
              <a:t> der Nutzermitwirkung</a:t>
            </a:r>
          </a:p>
          <a:p>
            <a:pPr lvl="2"/>
            <a:r>
              <a:rPr lang="de-DE" dirty="0"/>
              <a:t>legt fest, in welcher Phase der Entwicklung bzw. Einführung Nutzermitwirkung stattfindet</a:t>
            </a:r>
          </a:p>
          <a:p>
            <a:pPr lvl="1"/>
            <a:endParaRPr lang="de-DE" dirty="0"/>
          </a:p>
        </p:txBody>
      </p:sp>
      <p:sp>
        <p:nvSpPr>
          <p:cNvPr id="4" name="Foliennummernplatzhalter 3">
            <a:extLst>
              <a:ext uri="{FF2B5EF4-FFF2-40B4-BE49-F238E27FC236}">
                <a16:creationId xmlns:a16="http://schemas.microsoft.com/office/drawing/2014/main" id="{9E28DC81-2470-1347-97CF-991048F2A492}"/>
              </a:ext>
            </a:extLst>
          </p:cNvPr>
          <p:cNvSpPr>
            <a:spLocks noGrp="1"/>
          </p:cNvSpPr>
          <p:nvPr>
            <p:ph type="sldNum" sz="quarter" idx="12"/>
          </p:nvPr>
        </p:nvSpPr>
        <p:spPr/>
        <p:txBody>
          <a:bodyPr/>
          <a:lstStyle/>
          <a:p>
            <a:fld id="{FC0CC166-4E39-43B8-AB91-BDD1C4C9E224}" type="slidenum">
              <a:rPr lang="de-DE" smtClean="0"/>
              <a:t>42</a:t>
            </a:fld>
            <a:endParaRPr lang="de-DE" dirty="0"/>
          </a:p>
        </p:txBody>
      </p:sp>
      <p:sp>
        <p:nvSpPr>
          <p:cNvPr id="5" name="Rechteck: abgerundete Ecken 4">
            <a:extLst>
              <a:ext uri="{FF2B5EF4-FFF2-40B4-BE49-F238E27FC236}">
                <a16:creationId xmlns:a16="http://schemas.microsoft.com/office/drawing/2014/main" id="{7FFD21E7-AB3C-CF45-9B56-04A43439C4A3}"/>
              </a:ext>
            </a:extLst>
          </p:cNvPr>
          <p:cNvSpPr/>
          <p:nvPr/>
        </p:nvSpPr>
        <p:spPr>
          <a:xfrm>
            <a:off x="1378800" y="1334348"/>
            <a:ext cx="9251407" cy="10040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ea typeface="Times New Roman" panose="02020603050405020304" pitchFamily="18" charset="0"/>
                <a:cs typeface="Times New Roman" panose="02020603050405020304" pitchFamily="18" charset="0"/>
              </a:rPr>
              <a:t>Nutzermitwirkung</a:t>
            </a:r>
            <a:r>
              <a:rPr lang="de-DE" sz="2000" dirty="0">
                <a:ea typeface="Times New Roman" panose="02020603050405020304" pitchFamily="18" charset="0"/>
                <a:cs typeface="Times New Roman" panose="02020603050405020304" pitchFamily="18" charset="0"/>
              </a:rPr>
              <a:t> wird anhand folgender verschiedener Dimensionen betrachtet, deren unterschiedliche Merkmale die Formulierung von Methoden der Partizipation von Menschen erlauben </a:t>
            </a:r>
          </a:p>
        </p:txBody>
      </p:sp>
    </p:spTree>
    <p:extLst>
      <p:ext uri="{BB962C8B-B14F-4D97-AF65-F5344CB8AC3E}">
        <p14:creationId xmlns:p14="http://schemas.microsoft.com/office/powerpoint/2010/main" val="476246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063E8-8475-DE4F-AA6A-4B224E00444D}"/>
              </a:ext>
            </a:extLst>
          </p:cNvPr>
          <p:cNvSpPr>
            <a:spLocks noGrp="1"/>
          </p:cNvSpPr>
          <p:nvPr>
            <p:ph type="title"/>
          </p:nvPr>
        </p:nvSpPr>
        <p:spPr/>
        <p:txBody>
          <a:bodyPr/>
          <a:lstStyle/>
          <a:p>
            <a:r>
              <a:rPr lang="de-DE" dirty="0"/>
              <a:t>Nutzermitwirkung</a:t>
            </a:r>
          </a:p>
        </p:txBody>
      </p:sp>
      <p:sp>
        <p:nvSpPr>
          <p:cNvPr id="3" name="Inhaltsplatzhalter 2">
            <a:extLst>
              <a:ext uri="{FF2B5EF4-FFF2-40B4-BE49-F238E27FC236}">
                <a16:creationId xmlns:a16="http://schemas.microsoft.com/office/drawing/2014/main" id="{C310A8EC-4568-0444-B1C7-C9E8088C3180}"/>
              </a:ext>
            </a:extLst>
          </p:cNvPr>
          <p:cNvSpPr>
            <a:spLocks noGrp="1"/>
          </p:cNvSpPr>
          <p:nvPr>
            <p:ph idx="1"/>
          </p:nvPr>
        </p:nvSpPr>
        <p:spPr>
          <a:xfrm>
            <a:off x="1378800" y="2548106"/>
            <a:ext cx="9432000" cy="3690000"/>
          </a:xfrm>
        </p:spPr>
        <p:txBody>
          <a:bodyPr/>
          <a:lstStyle/>
          <a:p>
            <a:r>
              <a:rPr lang="de-DE" dirty="0"/>
              <a:t>Grundsätzliche Aussagen dazu werden bereits in der </a:t>
            </a:r>
            <a:r>
              <a:rPr lang="de-DE" dirty="0">
                <a:solidFill>
                  <a:srgbClr val="C00000"/>
                </a:solidFill>
              </a:rPr>
              <a:t>IT-Strategie </a:t>
            </a:r>
            <a:r>
              <a:rPr lang="de-DE" dirty="0"/>
              <a:t>festgelegt </a:t>
            </a:r>
          </a:p>
          <a:p>
            <a:r>
              <a:rPr lang="de-DE" dirty="0"/>
              <a:t>Detaillierte Anweisungen über die Vorgehensweise bei der Nutzermitwirkung sind typischerweise in ein </a:t>
            </a:r>
            <a:r>
              <a:rPr lang="de-DE" dirty="0">
                <a:solidFill>
                  <a:srgbClr val="C00000"/>
                </a:solidFill>
              </a:rPr>
              <a:t>Vorgehensmodell </a:t>
            </a:r>
            <a:r>
              <a:rPr lang="de-DE" dirty="0"/>
              <a:t>eingebettet</a:t>
            </a:r>
          </a:p>
          <a:p>
            <a:r>
              <a:rPr lang="de-DE" dirty="0"/>
              <a:t>Exemplarische Instrumente der Nutzermitwirkung</a:t>
            </a:r>
          </a:p>
          <a:p>
            <a:pPr lvl="1"/>
            <a:r>
              <a:rPr lang="de-DE" dirty="0"/>
              <a:t>Fokusgruppen</a:t>
            </a:r>
          </a:p>
          <a:p>
            <a:pPr lvl="1"/>
            <a:r>
              <a:rPr lang="de-DE" dirty="0" err="1"/>
              <a:t>Prototyping</a:t>
            </a:r>
            <a:r>
              <a:rPr lang="de-DE" dirty="0"/>
              <a:t> </a:t>
            </a:r>
          </a:p>
          <a:p>
            <a:pPr lvl="1"/>
            <a:r>
              <a:rPr lang="de-DE" dirty="0"/>
              <a:t>Nutzerevaluation</a:t>
            </a:r>
          </a:p>
        </p:txBody>
      </p:sp>
      <p:sp>
        <p:nvSpPr>
          <p:cNvPr id="4" name="Foliennummernplatzhalter 3">
            <a:extLst>
              <a:ext uri="{FF2B5EF4-FFF2-40B4-BE49-F238E27FC236}">
                <a16:creationId xmlns:a16="http://schemas.microsoft.com/office/drawing/2014/main" id="{A4F53719-6935-0743-9DA7-2C6AFFDB464B}"/>
              </a:ext>
            </a:extLst>
          </p:cNvPr>
          <p:cNvSpPr>
            <a:spLocks noGrp="1"/>
          </p:cNvSpPr>
          <p:nvPr>
            <p:ph type="sldNum" sz="quarter" idx="12"/>
          </p:nvPr>
        </p:nvSpPr>
        <p:spPr/>
        <p:txBody>
          <a:bodyPr/>
          <a:lstStyle/>
          <a:p>
            <a:fld id="{FC0CC166-4E39-43B8-AB91-BDD1C4C9E224}" type="slidenum">
              <a:rPr lang="de-DE" smtClean="0"/>
              <a:t>43</a:t>
            </a:fld>
            <a:endParaRPr lang="de-DE" dirty="0"/>
          </a:p>
        </p:txBody>
      </p:sp>
      <p:sp>
        <p:nvSpPr>
          <p:cNvPr id="5" name="Rechteck: abgerundete Ecken 4">
            <a:extLst>
              <a:ext uri="{FF2B5EF4-FFF2-40B4-BE49-F238E27FC236}">
                <a16:creationId xmlns:a16="http://schemas.microsoft.com/office/drawing/2014/main" id="{71BC84A4-1FE9-0F4F-B111-F2753D6D48C1}"/>
              </a:ext>
            </a:extLst>
          </p:cNvPr>
          <p:cNvSpPr/>
          <p:nvPr/>
        </p:nvSpPr>
        <p:spPr>
          <a:xfrm>
            <a:off x="1378800" y="1358261"/>
            <a:ext cx="9251407" cy="10040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ea typeface="Times New Roman" panose="02020603050405020304" pitchFamily="18" charset="0"/>
                <a:cs typeface="Times New Roman" panose="02020603050405020304" pitchFamily="18" charset="0"/>
              </a:rPr>
              <a:t>Aussagen über </a:t>
            </a:r>
            <a:r>
              <a:rPr lang="de-DE" sz="2000" b="1" dirty="0">
                <a:ea typeface="Times New Roman" panose="02020603050405020304" pitchFamily="18" charset="0"/>
                <a:cs typeface="Times New Roman" panose="02020603050405020304" pitchFamily="18" charset="0"/>
              </a:rPr>
              <a:t>Wirkungen der Nutzerpartizipation</a:t>
            </a:r>
            <a:r>
              <a:rPr lang="de-DE" sz="2000" dirty="0">
                <a:ea typeface="Times New Roman" panose="02020603050405020304" pitchFamily="18" charset="0"/>
                <a:cs typeface="Times New Roman" panose="02020603050405020304" pitchFamily="18" charset="0"/>
              </a:rPr>
              <a:t>, die von der Wirtschaftsinformatik geliefert werden, dienen der Praxis zur </a:t>
            </a:r>
            <a:r>
              <a:rPr lang="de-DE" sz="2000" b="1" dirty="0">
                <a:ea typeface="Times New Roman" panose="02020603050405020304" pitchFamily="18" charset="0"/>
                <a:cs typeface="Times New Roman" panose="02020603050405020304" pitchFamily="18" charset="0"/>
              </a:rPr>
              <a:t>zielgerichteten Gestaltung der Nutzermitwirkung</a:t>
            </a:r>
          </a:p>
        </p:txBody>
      </p:sp>
    </p:spTree>
    <p:extLst>
      <p:ext uri="{BB962C8B-B14F-4D97-AF65-F5344CB8AC3E}">
        <p14:creationId xmlns:p14="http://schemas.microsoft.com/office/powerpoint/2010/main" val="876996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C4074-B574-854E-892F-477740E9CF32}"/>
              </a:ext>
            </a:extLst>
          </p:cNvPr>
          <p:cNvSpPr>
            <a:spLocks noGrp="1"/>
          </p:cNvSpPr>
          <p:nvPr>
            <p:ph type="title"/>
          </p:nvPr>
        </p:nvSpPr>
        <p:spPr/>
        <p:txBody>
          <a:bodyPr/>
          <a:lstStyle/>
          <a:p>
            <a:r>
              <a:rPr lang="de-DE" dirty="0"/>
              <a:t>Nutzermitwirkung</a:t>
            </a:r>
          </a:p>
        </p:txBody>
      </p:sp>
      <p:sp>
        <p:nvSpPr>
          <p:cNvPr id="3" name="Inhaltsplatzhalter 2">
            <a:extLst>
              <a:ext uri="{FF2B5EF4-FFF2-40B4-BE49-F238E27FC236}">
                <a16:creationId xmlns:a16="http://schemas.microsoft.com/office/drawing/2014/main" id="{21DA35C7-405E-CF4A-9186-10FC9DC2ED57}"/>
              </a:ext>
            </a:extLst>
          </p:cNvPr>
          <p:cNvSpPr>
            <a:spLocks noGrp="1"/>
          </p:cNvSpPr>
          <p:nvPr>
            <p:ph idx="1"/>
          </p:nvPr>
        </p:nvSpPr>
        <p:spPr>
          <a:xfrm>
            <a:off x="1378800" y="2209695"/>
            <a:ext cx="9432000" cy="4316443"/>
          </a:xfrm>
        </p:spPr>
        <p:txBody>
          <a:bodyPr/>
          <a:lstStyle/>
          <a:p>
            <a:r>
              <a:rPr lang="de-DE" dirty="0"/>
              <a:t>Betrifft nicht nur fachliche Mitwirkung sondern auch folgende Aufgabe</a:t>
            </a:r>
          </a:p>
          <a:p>
            <a:pPr lvl="1"/>
            <a:r>
              <a:rPr lang="de-DE" dirty="0"/>
              <a:t>Abgeben und Begründung von Beurteilungen</a:t>
            </a:r>
          </a:p>
          <a:p>
            <a:pPr lvl="1"/>
            <a:r>
              <a:rPr lang="de-DE" dirty="0"/>
              <a:t>Anstellen von Vergleichen</a:t>
            </a:r>
          </a:p>
          <a:p>
            <a:pPr lvl="1"/>
            <a:r>
              <a:rPr lang="de-DE" dirty="0"/>
              <a:t>Erkennen und beschreiben von Nutzungsproblemen</a:t>
            </a:r>
          </a:p>
          <a:p>
            <a:r>
              <a:rPr lang="de-DE" dirty="0"/>
              <a:t>Qualifizierung durch Schulungsmaßnahmen erforderlich</a:t>
            </a:r>
          </a:p>
          <a:p>
            <a:r>
              <a:rPr lang="de-DE" dirty="0"/>
              <a:t>Hilfsmittel zum Schaffen dieser Voraussetzungen:</a:t>
            </a:r>
          </a:p>
          <a:p>
            <a:pPr lvl="1"/>
            <a:r>
              <a:rPr lang="de-DE" dirty="0"/>
              <a:t>Referenzsysteme zum Vergleichen </a:t>
            </a:r>
          </a:p>
          <a:p>
            <a:pPr lvl="1"/>
            <a:r>
              <a:rPr lang="de-DE" dirty="0"/>
              <a:t>Prototypen zum Erproben </a:t>
            </a:r>
          </a:p>
          <a:p>
            <a:pPr lvl="1"/>
            <a:r>
              <a:rPr lang="de-DE" dirty="0"/>
              <a:t>Fragebögen</a:t>
            </a:r>
          </a:p>
          <a:p>
            <a:pPr lvl="1"/>
            <a:r>
              <a:rPr lang="de-DE" dirty="0"/>
              <a:t>Checklisten zum Überprüfen und Beschreiben</a:t>
            </a:r>
          </a:p>
          <a:p>
            <a:r>
              <a:rPr lang="de-DE" dirty="0"/>
              <a:t>Mediatorin kann hilfreich sein</a:t>
            </a:r>
          </a:p>
        </p:txBody>
      </p:sp>
      <p:sp>
        <p:nvSpPr>
          <p:cNvPr id="4" name="Foliennummernplatzhalter 3">
            <a:extLst>
              <a:ext uri="{FF2B5EF4-FFF2-40B4-BE49-F238E27FC236}">
                <a16:creationId xmlns:a16="http://schemas.microsoft.com/office/drawing/2014/main" id="{E9C558D8-8C48-DA47-9E05-DC7953B3B8CA}"/>
              </a:ext>
            </a:extLst>
          </p:cNvPr>
          <p:cNvSpPr>
            <a:spLocks noGrp="1"/>
          </p:cNvSpPr>
          <p:nvPr>
            <p:ph type="sldNum" sz="quarter" idx="12"/>
          </p:nvPr>
        </p:nvSpPr>
        <p:spPr/>
        <p:txBody>
          <a:bodyPr/>
          <a:lstStyle/>
          <a:p>
            <a:fld id="{FC0CC166-4E39-43B8-AB91-BDD1C4C9E224}" type="slidenum">
              <a:rPr lang="de-DE" smtClean="0"/>
              <a:t>44</a:t>
            </a:fld>
            <a:endParaRPr lang="de-DE" dirty="0"/>
          </a:p>
        </p:txBody>
      </p:sp>
      <p:sp>
        <p:nvSpPr>
          <p:cNvPr id="5" name="Rechteck: abgerundete Ecken 4">
            <a:extLst>
              <a:ext uri="{FF2B5EF4-FFF2-40B4-BE49-F238E27FC236}">
                <a16:creationId xmlns:a16="http://schemas.microsoft.com/office/drawing/2014/main" id="{24733F99-410A-4948-96F2-D6DA3B7AA300}"/>
              </a:ext>
            </a:extLst>
          </p:cNvPr>
          <p:cNvSpPr/>
          <p:nvPr/>
        </p:nvSpPr>
        <p:spPr>
          <a:xfrm>
            <a:off x="1378800" y="1243513"/>
            <a:ext cx="9251407" cy="83238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ea typeface="Times New Roman" panose="02020603050405020304" pitchFamily="18" charset="0"/>
                <a:cs typeface="Times New Roman" panose="02020603050405020304" pitchFamily="18" charset="0"/>
              </a:rPr>
              <a:t>Um Nutzermitwirkung zu realisieren, müssen die beteiligten Mitarbeiterinnen in geeigneter Weise auf ihre Rolle im Prozess vorbereitet werden</a:t>
            </a:r>
            <a:endParaRPr lang="de-DE" sz="2000" b="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9535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03AB7-8207-DC46-83C1-D371D275FADD}"/>
              </a:ext>
            </a:extLst>
          </p:cNvPr>
          <p:cNvSpPr>
            <a:spLocks noGrp="1"/>
          </p:cNvSpPr>
          <p:nvPr>
            <p:ph type="title"/>
          </p:nvPr>
        </p:nvSpPr>
        <p:spPr/>
        <p:txBody>
          <a:bodyPr/>
          <a:lstStyle/>
          <a:p>
            <a:r>
              <a:rPr lang="de-DE" dirty="0"/>
              <a:t>Nutzermitwirkung</a:t>
            </a:r>
          </a:p>
        </p:txBody>
      </p:sp>
      <p:sp>
        <p:nvSpPr>
          <p:cNvPr id="3" name="Inhaltsplatzhalter 2">
            <a:extLst>
              <a:ext uri="{FF2B5EF4-FFF2-40B4-BE49-F238E27FC236}">
                <a16:creationId xmlns:a16="http://schemas.microsoft.com/office/drawing/2014/main" id="{3683AAC8-F3D5-4B40-A477-F8AF0C8A143D}"/>
              </a:ext>
            </a:extLst>
          </p:cNvPr>
          <p:cNvSpPr>
            <a:spLocks noGrp="1"/>
          </p:cNvSpPr>
          <p:nvPr>
            <p:ph idx="1"/>
          </p:nvPr>
        </p:nvSpPr>
        <p:spPr>
          <a:xfrm>
            <a:off x="1378800" y="2461976"/>
            <a:ext cx="9432000" cy="3704122"/>
          </a:xfrm>
        </p:spPr>
        <p:txBody>
          <a:bodyPr/>
          <a:lstStyle/>
          <a:p>
            <a:r>
              <a:rPr lang="de-DE" dirty="0">
                <a:solidFill>
                  <a:srgbClr val="C00000"/>
                </a:solidFill>
              </a:rPr>
              <a:t>Erfahrene</a:t>
            </a:r>
            <a:r>
              <a:rPr lang="de-DE" dirty="0"/>
              <a:t>, der </a:t>
            </a:r>
            <a:r>
              <a:rPr lang="de-DE" dirty="0" err="1"/>
              <a:t>IuK</a:t>
            </a:r>
            <a:r>
              <a:rPr lang="de-DE" dirty="0"/>
              <a:t>-Technik zugewandte Mitarbeiterinnen in den Fachabteilungen bekommen eine </a:t>
            </a:r>
            <a:r>
              <a:rPr lang="de-DE" dirty="0">
                <a:solidFill>
                  <a:srgbClr val="C00000"/>
                </a:solidFill>
              </a:rPr>
              <a:t>Brückenfunktion zwischen Systementwicklerinnen und Nutzerinnen </a:t>
            </a:r>
            <a:r>
              <a:rPr lang="de-DE" dirty="0"/>
              <a:t>zugewiesen </a:t>
            </a:r>
          </a:p>
          <a:p>
            <a:r>
              <a:rPr lang="de-DE" dirty="0"/>
              <a:t>Intensive </a:t>
            </a:r>
            <a:r>
              <a:rPr lang="de-DE" dirty="0">
                <a:solidFill>
                  <a:srgbClr val="C00000"/>
                </a:solidFill>
              </a:rPr>
              <a:t>Mitwirkung</a:t>
            </a:r>
            <a:r>
              <a:rPr lang="de-DE" dirty="0"/>
              <a:t> bei </a:t>
            </a:r>
          </a:p>
          <a:p>
            <a:pPr lvl="1"/>
            <a:r>
              <a:rPr lang="de-DE" dirty="0"/>
              <a:t>Konstruktion von IS, </a:t>
            </a:r>
          </a:p>
          <a:p>
            <a:pPr lvl="1"/>
            <a:r>
              <a:rPr lang="de-DE" dirty="0" err="1"/>
              <a:t>Prototyping</a:t>
            </a:r>
            <a:r>
              <a:rPr lang="de-DE" dirty="0"/>
              <a:t> und </a:t>
            </a:r>
          </a:p>
          <a:p>
            <a:pPr lvl="1"/>
            <a:r>
              <a:rPr lang="de-DE" dirty="0"/>
              <a:t>Evaluation</a:t>
            </a:r>
          </a:p>
          <a:p>
            <a:r>
              <a:rPr lang="de-DE" dirty="0"/>
              <a:t>Bei der Einführung und während der Nutzung der Systeme übernehmen sie </a:t>
            </a:r>
            <a:r>
              <a:rPr lang="de-DE" dirty="0">
                <a:solidFill>
                  <a:srgbClr val="C00000"/>
                </a:solidFill>
              </a:rPr>
              <a:t>Schulungs- und Betreuungsaufgaben</a:t>
            </a:r>
            <a:r>
              <a:rPr lang="de-DE" dirty="0"/>
              <a:t> </a:t>
            </a:r>
          </a:p>
        </p:txBody>
      </p:sp>
      <p:sp>
        <p:nvSpPr>
          <p:cNvPr id="4" name="Foliennummernplatzhalter 3">
            <a:extLst>
              <a:ext uri="{FF2B5EF4-FFF2-40B4-BE49-F238E27FC236}">
                <a16:creationId xmlns:a16="http://schemas.microsoft.com/office/drawing/2014/main" id="{F6207576-D13B-7F48-8067-4C76AAFE3921}"/>
              </a:ext>
            </a:extLst>
          </p:cNvPr>
          <p:cNvSpPr>
            <a:spLocks noGrp="1"/>
          </p:cNvSpPr>
          <p:nvPr>
            <p:ph type="sldNum" sz="quarter" idx="12"/>
          </p:nvPr>
        </p:nvSpPr>
        <p:spPr/>
        <p:txBody>
          <a:bodyPr/>
          <a:lstStyle/>
          <a:p>
            <a:fld id="{FC0CC166-4E39-43B8-AB91-BDD1C4C9E224}" type="slidenum">
              <a:rPr lang="de-DE" smtClean="0"/>
              <a:t>45</a:t>
            </a:fld>
            <a:endParaRPr lang="de-DE" dirty="0"/>
          </a:p>
        </p:txBody>
      </p:sp>
      <p:sp>
        <p:nvSpPr>
          <p:cNvPr id="5" name="Rechteck: abgerundete Ecken 4">
            <a:extLst>
              <a:ext uri="{FF2B5EF4-FFF2-40B4-BE49-F238E27FC236}">
                <a16:creationId xmlns:a16="http://schemas.microsoft.com/office/drawing/2014/main" id="{E0CACA38-9B0D-AA40-B435-76DA5A59BE3F}"/>
              </a:ext>
            </a:extLst>
          </p:cNvPr>
          <p:cNvSpPr/>
          <p:nvPr/>
        </p:nvSpPr>
        <p:spPr>
          <a:xfrm>
            <a:off x="1378800" y="1485578"/>
            <a:ext cx="9432000" cy="83643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In der Praxis wird häufig das Konzept der Schlüsselnutzerin </a:t>
            </a:r>
            <a:br>
              <a:rPr lang="de-DE" sz="2400" dirty="0">
                <a:ea typeface="Times New Roman" panose="02020603050405020304" pitchFamily="18" charset="0"/>
                <a:cs typeface="Times New Roman" panose="02020603050405020304" pitchFamily="18" charset="0"/>
              </a:rPr>
            </a:br>
            <a:r>
              <a:rPr lang="de-DE" sz="2400" dirty="0">
                <a:ea typeface="Times New Roman" panose="02020603050405020304" pitchFamily="18" charset="0"/>
                <a:cs typeface="Times New Roman" panose="02020603050405020304" pitchFamily="18" charset="0"/>
              </a:rPr>
              <a:t>(engl. </a:t>
            </a:r>
            <a:r>
              <a:rPr lang="de-DE" sz="2400" dirty="0" err="1">
                <a:ea typeface="Times New Roman" panose="02020603050405020304" pitchFamily="18" charset="0"/>
                <a:cs typeface="Times New Roman" panose="02020603050405020304" pitchFamily="18" charset="0"/>
              </a:rPr>
              <a:t>key</a:t>
            </a:r>
            <a:r>
              <a:rPr lang="de-DE" sz="2400" dirty="0">
                <a:ea typeface="Times New Roman" panose="02020603050405020304" pitchFamily="18" charset="0"/>
                <a:cs typeface="Times New Roman" panose="02020603050405020304" pitchFamily="18" charset="0"/>
              </a:rPr>
              <a:t> </a:t>
            </a:r>
            <a:r>
              <a:rPr lang="de-DE" sz="2400" dirty="0" err="1">
                <a:ea typeface="Times New Roman" panose="02020603050405020304" pitchFamily="18" charset="0"/>
                <a:cs typeface="Times New Roman" panose="02020603050405020304" pitchFamily="18" charset="0"/>
              </a:rPr>
              <a:t>user</a:t>
            </a:r>
            <a:r>
              <a:rPr lang="de-DE" sz="2400" dirty="0">
                <a:ea typeface="Times New Roman" panose="02020603050405020304" pitchFamily="18" charset="0"/>
                <a:cs typeface="Times New Roman" panose="02020603050405020304" pitchFamily="18" charset="0"/>
              </a:rPr>
              <a:t>) verwendet</a:t>
            </a:r>
          </a:p>
        </p:txBody>
      </p:sp>
    </p:spTree>
    <p:extLst>
      <p:ext uri="{BB962C8B-B14F-4D97-AF65-F5344CB8AC3E}">
        <p14:creationId xmlns:p14="http://schemas.microsoft.com/office/powerpoint/2010/main" val="1331228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9</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46</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630749"/>
            <a:ext cx="9615331" cy="4247317"/>
          </a:xfrm>
          <a:prstGeom prst="rect">
            <a:avLst/>
          </a:prstGeom>
          <a:noFill/>
        </p:spPr>
        <p:txBody>
          <a:bodyPr wrap="square" rtlCol="0">
            <a:spAutoFit/>
          </a:bodyPr>
          <a:lstStyle/>
          <a:p>
            <a:r>
              <a:rPr lang="de-DE" dirty="0" err="1">
                <a:solidFill>
                  <a:srgbClr val="003056"/>
                </a:solidFill>
              </a:rPr>
              <a:t>Blaschek</a:t>
            </a:r>
            <a:r>
              <a:rPr lang="de-DE" dirty="0">
                <a:solidFill>
                  <a:srgbClr val="003056"/>
                </a:solidFill>
              </a:rPr>
              <a:t>, G. (2006). Mensch-Maschine-Kommunikation. In: P. Rechenberg &amp; G. </a:t>
            </a:r>
            <a:r>
              <a:rPr lang="de-DE" dirty="0" err="1">
                <a:solidFill>
                  <a:srgbClr val="003056"/>
                </a:solidFill>
              </a:rPr>
              <a:t>Pomberger</a:t>
            </a:r>
            <a:r>
              <a:rPr lang="de-DE" dirty="0">
                <a:solidFill>
                  <a:srgbClr val="003056"/>
                </a:solidFill>
              </a:rPr>
              <a:t> (Hrsg.), Informatik-Handbuch. 4. Aufl. (S. 839-852). München, Wien: Hanser.</a:t>
            </a:r>
          </a:p>
          <a:p>
            <a:endParaRPr lang="de-DE" dirty="0">
              <a:solidFill>
                <a:srgbClr val="003056"/>
              </a:solidFill>
            </a:endParaRPr>
          </a:p>
          <a:p>
            <a:r>
              <a:rPr lang="de-DE" dirty="0">
                <a:solidFill>
                  <a:srgbClr val="003056"/>
                </a:solidFill>
              </a:rPr>
              <a:t>von Ehrenfels, C. (1890). Über Gestaltqualitäten. In: Vierteljahrsschrift für wissenschaftliche Philosophie, 14, S. 249–292</a:t>
            </a:r>
          </a:p>
          <a:p>
            <a:endParaRPr lang="de-DE" dirty="0">
              <a:solidFill>
                <a:srgbClr val="003056"/>
              </a:solidFill>
            </a:endParaRPr>
          </a:p>
          <a:p>
            <a:r>
              <a:rPr lang="de-DE" dirty="0">
                <a:solidFill>
                  <a:srgbClr val="003056"/>
                </a:solidFill>
              </a:rPr>
              <a:t>DIN EN ISO 9241: Ergonomie der Mensch-System-Interaktion.</a:t>
            </a:r>
          </a:p>
          <a:p>
            <a:endParaRPr lang="de-DE" dirty="0">
              <a:solidFill>
                <a:srgbClr val="003056"/>
              </a:solidFill>
            </a:endParaRPr>
          </a:p>
          <a:p>
            <a:r>
              <a:rPr lang="de-DE" dirty="0">
                <a:solidFill>
                  <a:srgbClr val="003056"/>
                </a:solidFill>
              </a:rPr>
              <a:t>Dix, A., Finlay, J., </a:t>
            </a:r>
            <a:r>
              <a:rPr lang="de-DE" dirty="0" err="1">
                <a:solidFill>
                  <a:srgbClr val="003056"/>
                </a:solidFill>
              </a:rPr>
              <a:t>Abowd</a:t>
            </a:r>
            <a:r>
              <a:rPr lang="de-DE" dirty="0">
                <a:solidFill>
                  <a:srgbClr val="003056"/>
                </a:solidFill>
              </a:rPr>
              <a:t>, G. D., &amp; </a:t>
            </a:r>
            <a:r>
              <a:rPr lang="de-DE" dirty="0" err="1">
                <a:solidFill>
                  <a:srgbClr val="003056"/>
                </a:solidFill>
              </a:rPr>
              <a:t>Beale</a:t>
            </a:r>
            <a:r>
              <a:rPr lang="de-DE" dirty="0">
                <a:solidFill>
                  <a:srgbClr val="003056"/>
                </a:solidFill>
              </a:rPr>
              <a:t>, R. (2004). Human-Computer Interaction. 3. Aufl. Harlow et al.: Pearson. </a:t>
            </a:r>
          </a:p>
          <a:p>
            <a:endParaRPr lang="de-DE" dirty="0">
              <a:solidFill>
                <a:srgbClr val="003056"/>
              </a:solidFill>
            </a:endParaRPr>
          </a:p>
          <a:p>
            <a:r>
              <a:rPr lang="de-DE" dirty="0">
                <a:solidFill>
                  <a:srgbClr val="003056"/>
                </a:solidFill>
              </a:rPr>
              <a:t>Heinrich, L.J., Heinzl, A., &amp; </a:t>
            </a:r>
            <a:r>
              <a:rPr lang="de-DE" dirty="0" err="1">
                <a:solidFill>
                  <a:srgbClr val="003056"/>
                </a:solidFill>
              </a:rPr>
              <a:t>Roithmayr</a:t>
            </a:r>
            <a:r>
              <a:rPr lang="de-DE" dirty="0">
                <a:solidFill>
                  <a:srgbClr val="003056"/>
                </a:solidFill>
              </a:rPr>
              <a:t>, F. (2014). Wirtschaftsinformatik-Lexikon. 7. Aufl. Berlin: De </a:t>
            </a:r>
            <a:r>
              <a:rPr lang="de-DE" dirty="0" err="1">
                <a:solidFill>
                  <a:srgbClr val="003056"/>
                </a:solidFill>
              </a:rPr>
              <a:t>Gruyter</a:t>
            </a:r>
            <a:r>
              <a:rPr lang="de-DE" dirty="0">
                <a:solidFill>
                  <a:srgbClr val="003056"/>
                </a:solidFill>
              </a:rPr>
              <a:t> </a:t>
            </a:r>
            <a:r>
              <a:rPr lang="de-DE" dirty="0" err="1">
                <a:solidFill>
                  <a:srgbClr val="003056"/>
                </a:solidFill>
              </a:rPr>
              <a:t>Oldenbourg</a:t>
            </a:r>
            <a:r>
              <a:rPr lang="de-DE" dirty="0">
                <a:solidFill>
                  <a:srgbClr val="003056"/>
                </a:solidFill>
              </a:rPr>
              <a:t>.</a:t>
            </a:r>
          </a:p>
          <a:p>
            <a:endParaRPr lang="de-DE" dirty="0">
              <a:solidFill>
                <a:srgbClr val="003056"/>
              </a:solidFill>
            </a:endParaRPr>
          </a:p>
          <a:p>
            <a:endParaRPr lang="de-DE" dirty="0">
              <a:solidFill>
                <a:srgbClr val="003056"/>
              </a:solidFill>
            </a:endParaRPr>
          </a:p>
        </p:txBody>
      </p:sp>
    </p:spTree>
    <p:extLst>
      <p:ext uri="{BB962C8B-B14F-4D97-AF65-F5344CB8AC3E}">
        <p14:creationId xmlns:p14="http://schemas.microsoft.com/office/powerpoint/2010/main" val="3453836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9</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47</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741666"/>
            <a:ext cx="9615331" cy="3416320"/>
          </a:xfrm>
          <a:prstGeom prst="rect">
            <a:avLst/>
          </a:prstGeom>
          <a:noFill/>
        </p:spPr>
        <p:txBody>
          <a:bodyPr wrap="square" rtlCol="0">
            <a:spAutoFit/>
          </a:bodyPr>
          <a:lstStyle/>
          <a:p>
            <a:r>
              <a:rPr lang="de-DE" dirty="0">
                <a:solidFill>
                  <a:srgbClr val="003056"/>
                </a:solidFill>
              </a:rPr>
              <a:t>Initiative D21. Digital Index 2019/2020 (2020). Jährliches Lagebild zur Digitalen Gesellschaft. </a:t>
            </a:r>
            <a:r>
              <a:rPr lang="de-DE" dirty="0" err="1">
                <a:solidFill>
                  <a:srgbClr val="003056"/>
                </a:solidFill>
              </a:rPr>
              <a:t>Stoba</a:t>
            </a:r>
            <a:r>
              <a:rPr lang="de-DE" dirty="0">
                <a:solidFill>
                  <a:srgbClr val="003056"/>
                </a:solidFill>
              </a:rPr>
              <a:t>-Druck. </a:t>
            </a:r>
          </a:p>
          <a:p>
            <a:endParaRPr lang="de-DE" dirty="0">
              <a:solidFill>
                <a:srgbClr val="003056"/>
              </a:solidFill>
            </a:endParaRPr>
          </a:p>
          <a:p>
            <a:r>
              <a:rPr lang="de-DE" dirty="0">
                <a:solidFill>
                  <a:srgbClr val="003056"/>
                </a:solidFill>
              </a:rPr>
              <a:t>Metzger, W. (1999). Gestalt-Psychologie. Ausgewählte Werke aus den Jahren 1950 bis 1982. 2. Aufl. Frankfurt/M.: Kramer. </a:t>
            </a:r>
          </a:p>
          <a:p>
            <a:endParaRPr lang="de-DE" dirty="0">
              <a:solidFill>
                <a:srgbClr val="003056"/>
              </a:solidFill>
            </a:endParaRPr>
          </a:p>
          <a:p>
            <a:r>
              <a:rPr lang="de-DE" dirty="0" err="1">
                <a:solidFill>
                  <a:srgbClr val="003056"/>
                </a:solidFill>
              </a:rPr>
              <a:t>Nigay</a:t>
            </a:r>
            <a:r>
              <a:rPr lang="de-DE" dirty="0">
                <a:solidFill>
                  <a:srgbClr val="003056"/>
                </a:solidFill>
              </a:rPr>
              <a:t>, L. &amp; </a:t>
            </a:r>
            <a:r>
              <a:rPr lang="de-DE" dirty="0" err="1">
                <a:solidFill>
                  <a:srgbClr val="003056"/>
                </a:solidFill>
              </a:rPr>
              <a:t>Coutaz</a:t>
            </a:r>
            <a:r>
              <a:rPr lang="de-DE" dirty="0">
                <a:solidFill>
                  <a:srgbClr val="003056"/>
                </a:solidFill>
              </a:rPr>
              <a:t>, J. (1993). A Design Space for Multimodal Systems. </a:t>
            </a:r>
            <a:r>
              <a:rPr lang="de-DE" dirty="0" err="1">
                <a:solidFill>
                  <a:srgbClr val="003056"/>
                </a:solidFill>
              </a:rPr>
              <a:t>Proceedings</a:t>
            </a:r>
            <a:r>
              <a:rPr lang="de-DE" dirty="0">
                <a:solidFill>
                  <a:srgbClr val="003056"/>
                </a:solidFill>
              </a:rPr>
              <a:t> </a:t>
            </a:r>
            <a:r>
              <a:rPr lang="de-DE" dirty="0" err="1">
                <a:solidFill>
                  <a:srgbClr val="003056"/>
                </a:solidFill>
              </a:rPr>
              <a:t>of</a:t>
            </a:r>
            <a:r>
              <a:rPr lang="de-DE" dirty="0">
                <a:solidFill>
                  <a:srgbClr val="003056"/>
                </a:solidFill>
              </a:rPr>
              <a:t> the SIGCHI Conference on Human </a:t>
            </a:r>
            <a:r>
              <a:rPr lang="de-DE" dirty="0" err="1">
                <a:solidFill>
                  <a:srgbClr val="003056"/>
                </a:solidFill>
              </a:rPr>
              <a:t>Factors</a:t>
            </a:r>
            <a:r>
              <a:rPr lang="de-DE" dirty="0">
                <a:solidFill>
                  <a:srgbClr val="003056"/>
                </a:solidFill>
              </a:rPr>
              <a:t> in Computing Systems (CHI’93), 172–178.</a:t>
            </a:r>
          </a:p>
          <a:p>
            <a:endParaRPr lang="de-DE" dirty="0">
              <a:solidFill>
                <a:srgbClr val="003056"/>
              </a:solidFill>
            </a:endParaRPr>
          </a:p>
          <a:p>
            <a:r>
              <a:rPr lang="de-DE" dirty="0">
                <a:solidFill>
                  <a:srgbClr val="003056"/>
                </a:solidFill>
              </a:rPr>
              <a:t>Norman, D. (2013). The Design </a:t>
            </a:r>
            <a:r>
              <a:rPr lang="de-DE" dirty="0" err="1">
                <a:solidFill>
                  <a:srgbClr val="003056"/>
                </a:solidFill>
              </a:rPr>
              <a:t>of</a:t>
            </a:r>
            <a:r>
              <a:rPr lang="de-DE" dirty="0">
                <a:solidFill>
                  <a:srgbClr val="003056"/>
                </a:solidFill>
              </a:rPr>
              <a:t> </a:t>
            </a:r>
            <a:r>
              <a:rPr lang="de-DE" dirty="0" err="1">
                <a:solidFill>
                  <a:srgbClr val="003056"/>
                </a:solidFill>
              </a:rPr>
              <a:t>Everyday</a:t>
            </a:r>
            <a:r>
              <a:rPr lang="de-DE" dirty="0">
                <a:solidFill>
                  <a:srgbClr val="003056"/>
                </a:solidFill>
              </a:rPr>
              <a:t> Things. New York: </a:t>
            </a:r>
            <a:r>
              <a:rPr lang="de-DE" dirty="0" err="1">
                <a:solidFill>
                  <a:srgbClr val="003056"/>
                </a:solidFill>
              </a:rPr>
              <a:t>Hachette</a:t>
            </a:r>
            <a:r>
              <a:rPr lang="de-DE" dirty="0">
                <a:solidFill>
                  <a:srgbClr val="003056"/>
                </a:solidFill>
              </a:rPr>
              <a:t> Book Group.</a:t>
            </a:r>
          </a:p>
          <a:p>
            <a:endParaRPr lang="de-DE" dirty="0">
              <a:solidFill>
                <a:srgbClr val="003056"/>
              </a:solidFill>
            </a:endParaRPr>
          </a:p>
          <a:p>
            <a:endParaRPr lang="de-DE" dirty="0">
              <a:solidFill>
                <a:srgbClr val="003056"/>
              </a:solidFill>
            </a:endParaRPr>
          </a:p>
        </p:txBody>
      </p:sp>
    </p:spTree>
    <p:extLst>
      <p:ext uri="{BB962C8B-B14F-4D97-AF65-F5344CB8AC3E}">
        <p14:creationId xmlns:p14="http://schemas.microsoft.com/office/powerpoint/2010/main" val="105183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84F2F-1E80-4C42-A4D5-6D1DF020FACF}"/>
              </a:ext>
            </a:extLst>
          </p:cNvPr>
          <p:cNvSpPr>
            <a:spLocks noGrp="1"/>
          </p:cNvSpPr>
          <p:nvPr>
            <p:ph type="title"/>
          </p:nvPr>
        </p:nvSpPr>
        <p:spPr/>
        <p:txBody>
          <a:bodyPr/>
          <a:lstStyle/>
          <a:p>
            <a:r>
              <a:rPr lang="de-DE" dirty="0"/>
              <a:t>Der Mensch in MAT-Systemen</a:t>
            </a:r>
          </a:p>
        </p:txBody>
      </p:sp>
      <p:sp>
        <p:nvSpPr>
          <p:cNvPr id="3" name="Inhaltsplatzhalter 2">
            <a:extLst>
              <a:ext uri="{FF2B5EF4-FFF2-40B4-BE49-F238E27FC236}">
                <a16:creationId xmlns:a16="http://schemas.microsoft.com/office/drawing/2014/main" id="{A43FECFF-F788-6448-BAC6-ADC0E107BC0E}"/>
              </a:ext>
            </a:extLst>
          </p:cNvPr>
          <p:cNvSpPr>
            <a:spLocks noGrp="1"/>
          </p:cNvSpPr>
          <p:nvPr>
            <p:ph idx="1"/>
          </p:nvPr>
        </p:nvSpPr>
        <p:spPr>
          <a:xfrm>
            <a:off x="1378800" y="1341562"/>
            <a:ext cx="9432000" cy="3456384"/>
          </a:xfrm>
        </p:spPr>
        <p:txBody>
          <a:bodyPr/>
          <a:lstStyle/>
          <a:p>
            <a:r>
              <a:rPr lang="de-DE" dirty="0"/>
              <a:t>In der Vergangenheit wurde in der Wirtschaftsinformatik der Begriff </a:t>
            </a:r>
            <a:r>
              <a:rPr lang="de-DE" dirty="0">
                <a:solidFill>
                  <a:srgbClr val="C00000"/>
                </a:solidFill>
              </a:rPr>
              <a:t>Nutzerforschung</a:t>
            </a:r>
            <a:r>
              <a:rPr lang="de-DE" dirty="0"/>
              <a:t> verwendet</a:t>
            </a:r>
          </a:p>
          <a:p>
            <a:pPr lvl="1"/>
            <a:r>
              <a:rPr lang="de-DE" dirty="0"/>
              <a:t>häufig auch Verwendung von „Usability Engineering“ zur Betonung der Ziele Benutzbarkeit und Akzeptanz in der Entwicklung soziotechnischer Systeme</a:t>
            </a:r>
          </a:p>
          <a:p>
            <a:r>
              <a:rPr lang="de-DE" dirty="0"/>
              <a:t>Im engen Zusammenhang stehen die Disziplinen der </a:t>
            </a:r>
            <a:r>
              <a:rPr lang="de-DE" dirty="0">
                <a:solidFill>
                  <a:srgbClr val="C00000"/>
                </a:solidFill>
              </a:rPr>
              <a:t>Psychologie</a:t>
            </a:r>
            <a:r>
              <a:rPr lang="de-DE" dirty="0"/>
              <a:t>, </a:t>
            </a:r>
            <a:r>
              <a:rPr lang="de-DE" dirty="0">
                <a:solidFill>
                  <a:srgbClr val="C00000"/>
                </a:solidFill>
              </a:rPr>
              <a:t>Informatik</a:t>
            </a:r>
            <a:r>
              <a:rPr lang="de-DE" dirty="0"/>
              <a:t> (Mensch-Computer-Interaktion) und der </a:t>
            </a:r>
            <a:r>
              <a:rPr lang="de-DE" dirty="0">
                <a:solidFill>
                  <a:srgbClr val="C00000"/>
                </a:solidFill>
              </a:rPr>
              <a:t>Arbeitswissenschaften</a:t>
            </a:r>
            <a:r>
              <a:rPr lang="de-DE" dirty="0"/>
              <a:t> (Ergonomie)</a:t>
            </a:r>
          </a:p>
          <a:p>
            <a:r>
              <a:rPr lang="de-DE" dirty="0"/>
              <a:t>Im Fokus der Ergonomie steht die </a:t>
            </a:r>
            <a:r>
              <a:rPr lang="de-DE" dirty="0">
                <a:solidFill>
                  <a:srgbClr val="C00000"/>
                </a:solidFill>
              </a:rPr>
              <a:t>Analyse und Gestaltung der Aufgaben, der Arbeitsumgebung und der Interaktion von Menschen und Maschinen</a:t>
            </a:r>
          </a:p>
        </p:txBody>
      </p:sp>
      <p:sp>
        <p:nvSpPr>
          <p:cNvPr id="4" name="Foliennummernplatzhalter 3">
            <a:extLst>
              <a:ext uri="{FF2B5EF4-FFF2-40B4-BE49-F238E27FC236}">
                <a16:creationId xmlns:a16="http://schemas.microsoft.com/office/drawing/2014/main" id="{AD27E205-6235-8B41-80AD-A59B9EA10F04}"/>
              </a:ext>
            </a:extLst>
          </p:cNvPr>
          <p:cNvSpPr>
            <a:spLocks noGrp="1"/>
          </p:cNvSpPr>
          <p:nvPr>
            <p:ph type="sldNum" sz="quarter" idx="12"/>
          </p:nvPr>
        </p:nvSpPr>
        <p:spPr/>
        <p:txBody>
          <a:bodyPr/>
          <a:lstStyle/>
          <a:p>
            <a:fld id="{FC0CC166-4E39-43B8-AB91-BDD1C4C9E224}" type="slidenum">
              <a:rPr lang="de-DE" smtClean="0"/>
              <a:t>5</a:t>
            </a:fld>
            <a:endParaRPr lang="de-DE" dirty="0"/>
          </a:p>
        </p:txBody>
      </p:sp>
      <p:sp>
        <p:nvSpPr>
          <p:cNvPr id="5" name="Rechteck: abgerundete Ecken 4">
            <a:extLst>
              <a:ext uri="{FF2B5EF4-FFF2-40B4-BE49-F238E27FC236}">
                <a16:creationId xmlns:a16="http://schemas.microsoft.com/office/drawing/2014/main" id="{C0AFE400-C2ED-B642-91FB-8C399E02514A}"/>
              </a:ext>
            </a:extLst>
          </p:cNvPr>
          <p:cNvSpPr/>
          <p:nvPr/>
        </p:nvSpPr>
        <p:spPr>
          <a:xfrm>
            <a:off x="1382684" y="4910267"/>
            <a:ext cx="9251407" cy="15841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Das Erkennen und Ausschöpfen ergonomischer Potenziale im Entwicklungsprozess von Informationssystemen steht im Mittelpunkt des Interesses der Wirtschaftsinformatik, insbesondere bei der Gestaltung von Nutzungsschnittstellen</a:t>
            </a:r>
          </a:p>
        </p:txBody>
      </p:sp>
    </p:spTree>
    <p:extLst>
      <p:ext uri="{BB962C8B-B14F-4D97-AF65-F5344CB8AC3E}">
        <p14:creationId xmlns:p14="http://schemas.microsoft.com/office/powerpoint/2010/main" val="2117960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B2463-B6E5-504E-885E-35D7E8A63037}"/>
              </a:ext>
            </a:extLst>
          </p:cNvPr>
          <p:cNvSpPr>
            <a:spLocks noGrp="1"/>
          </p:cNvSpPr>
          <p:nvPr>
            <p:ph type="title"/>
          </p:nvPr>
        </p:nvSpPr>
        <p:spPr/>
        <p:txBody>
          <a:bodyPr/>
          <a:lstStyle/>
          <a:p>
            <a:r>
              <a:rPr lang="de-DE" dirty="0"/>
              <a:t>Nutzertypen</a:t>
            </a:r>
          </a:p>
        </p:txBody>
      </p:sp>
      <p:sp>
        <p:nvSpPr>
          <p:cNvPr id="3" name="Inhaltsplatzhalter 2">
            <a:extLst>
              <a:ext uri="{FF2B5EF4-FFF2-40B4-BE49-F238E27FC236}">
                <a16:creationId xmlns:a16="http://schemas.microsoft.com/office/drawing/2014/main" id="{618D3100-CA90-7C44-867E-4F779D72242A}"/>
              </a:ext>
            </a:extLst>
          </p:cNvPr>
          <p:cNvSpPr>
            <a:spLocks noGrp="1"/>
          </p:cNvSpPr>
          <p:nvPr>
            <p:ph idx="1"/>
          </p:nvPr>
        </p:nvSpPr>
        <p:spPr>
          <a:xfrm>
            <a:off x="1378800" y="2493690"/>
            <a:ext cx="9432000" cy="1683842"/>
          </a:xfrm>
        </p:spPr>
        <p:txBody>
          <a:bodyPr/>
          <a:lstStyle/>
          <a:p>
            <a:r>
              <a:rPr lang="de-DE" dirty="0">
                <a:solidFill>
                  <a:srgbClr val="C00000"/>
                </a:solidFill>
              </a:rPr>
              <a:t>Keine Erklärung oder Vorhersage </a:t>
            </a:r>
            <a:r>
              <a:rPr lang="de-DE" dirty="0"/>
              <a:t>des </a:t>
            </a:r>
            <a:r>
              <a:rPr lang="de-DE" dirty="0">
                <a:solidFill>
                  <a:srgbClr val="C00000"/>
                </a:solidFill>
              </a:rPr>
              <a:t>tatsächlichen Handelns </a:t>
            </a:r>
            <a:r>
              <a:rPr lang="de-DE" dirty="0"/>
              <a:t>einzelner Nutzerinnen bezüglich Aufgabenerfüllung und Leistung möglich</a:t>
            </a:r>
          </a:p>
          <a:p>
            <a:r>
              <a:rPr lang="de-DE" dirty="0">
                <a:solidFill>
                  <a:srgbClr val="C00000"/>
                </a:solidFill>
              </a:rPr>
              <a:t>Standardisierung</a:t>
            </a:r>
            <a:r>
              <a:rPr lang="de-DE" dirty="0"/>
              <a:t> des </a:t>
            </a:r>
            <a:r>
              <a:rPr lang="de-DE" dirty="0">
                <a:solidFill>
                  <a:srgbClr val="C00000"/>
                </a:solidFill>
              </a:rPr>
              <a:t>erwarteten Handelns </a:t>
            </a:r>
            <a:r>
              <a:rPr lang="de-DE" dirty="0"/>
              <a:t>jeder einzelnen Nutzerin </a:t>
            </a:r>
            <a:r>
              <a:rPr lang="de-DE" dirty="0">
                <a:solidFill>
                  <a:srgbClr val="C00000"/>
                </a:solidFill>
              </a:rPr>
              <a:t>kaum möglich</a:t>
            </a:r>
          </a:p>
          <a:p>
            <a:endParaRPr lang="de-DE" dirty="0"/>
          </a:p>
        </p:txBody>
      </p:sp>
      <p:sp>
        <p:nvSpPr>
          <p:cNvPr id="4" name="Foliennummernplatzhalter 3">
            <a:extLst>
              <a:ext uri="{FF2B5EF4-FFF2-40B4-BE49-F238E27FC236}">
                <a16:creationId xmlns:a16="http://schemas.microsoft.com/office/drawing/2014/main" id="{782F004B-14FC-6F44-8CEC-D4518474C083}"/>
              </a:ext>
            </a:extLst>
          </p:cNvPr>
          <p:cNvSpPr>
            <a:spLocks noGrp="1"/>
          </p:cNvSpPr>
          <p:nvPr>
            <p:ph type="sldNum" sz="quarter" idx="12"/>
          </p:nvPr>
        </p:nvSpPr>
        <p:spPr/>
        <p:txBody>
          <a:bodyPr/>
          <a:lstStyle/>
          <a:p>
            <a:fld id="{FC0CC166-4E39-43B8-AB91-BDD1C4C9E224}" type="slidenum">
              <a:rPr lang="de-DE" smtClean="0"/>
              <a:t>6</a:t>
            </a:fld>
            <a:endParaRPr lang="de-DE" dirty="0"/>
          </a:p>
        </p:txBody>
      </p:sp>
      <p:sp>
        <p:nvSpPr>
          <p:cNvPr id="5" name="Rechteck: abgerundete Ecken 4">
            <a:extLst>
              <a:ext uri="{FF2B5EF4-FFF2-40B4-BE49-F238E27FC236}">
                <a16:creationId xmlns:a16="http://schemas.microsoft.com/office/drawing/2014/main" id="{6D3C5FD1-332B-E547-82AE-F0E28EF21DA9}"/>
              </a:ext>
            </a:extLst>
          </p:cNvPr>
          <p:cNvSpPr/>
          <p:nvPr/>
        </p:nvSpPr>
        <p:spPr>
          <a:xfrm>
            <a:off x="1382684" y="4221882"/>
            <a:ext cx="9251407" cy="18405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Mit der Bildung von </a:t>
            </a:r>
            <a:r>
              <a:rPr lang="de-DE" sz="2400" b="1" dirty="0">
                <a:effectLst/>
                <a:ea typeface="Times New Roman" panose="02020603050405020304" pitchFamily="18" charset="0"/>
                <a:cs typeface="Times New Roman" panose="02020603050405020304" pitchFamily="18" charset="0"/>
              </a:rPr>
              <a:t>Nutzertypen</a:t>
            </a:r>
            <a:r>
              <a:rPr lang="de-DE" sz="2400" dirty="0">
                <a:effectLst/>
                <a:ea typeface="Times New Roman" panose="02020603050405020304" pitchFamily="18" charset="0"/>
                <a:cs typeface="Times New Roman" panose="02020603050405020304" pitchFamily="18" charset="0"/>
              </a:rPr>
              <a:t> wird versucht, das Handeln einer Menge von Nutzerinnen, die sich bezüglich der Ausprägung wesentlicher Merkmale nicht oder nur unwesentlich unterscheiden, zu erklären und zu prognostizieren, um die Gestaltung von Informationssystemen daran auszurichten</a:t>
            </a:r>
          </a:p>
        </p:txBody>
      </p:sp>
      <p:sp>
        <p:nvSpPr>
          <p:cNvPr id="6" name="Rechteck: abgerundete Ecken 4">
            <a:extLst>
              <a:ext uri="{FF2B5EF4-FFF2-40B4-BE49-F238E27FC236}">
                <a16:creationId xmlns:a16="http://schemas.microsoft.com/office/drawing/2014/main" id="{13755064-766E-7E46-8E49-8F6966264EA7}"/>
              </a:ext>
            </a:extLst>
          </p:cNvPr>
          <p:cNvSpPr/>
          <p:nvPr/>
        </p:nvSpPr>
        <p:spPr>
          <a:xfrm>
            <a:off x="1382684" y="1471850"/>
            <a:ext cx="9251407" cy="8724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Erkenntnis der Forschung ist, dass es die Nutzerin nicht gibt, sondern dass sich </a:t>
            </a:r>
            <a:r>
              <a:rPr lang="de-DE" sz="2400" b="1" dirty="0">
                <a:ea typeface="Times New Roman" panose="02020603050405020304" pitchFamily="18" charset="0"/>
                <a:cs typeface="Times New Roman" panose="02020603050405020304" pitchFamily="18" charset="0"/>
              </a:rPr>
              <a:t>jede Nutzerin prinzipiell anders verhalten kann</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077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CE054-8FD6-3242-9B3E-8CFB07D4AFFC}"/>
              </a:ext>
            </a:extLst>
          </p:cNvPr>
          <p:cNvSpPr>
            <a:spLocks noGrp="1"/>
          </p:cNvSpPr>
          <p:nvPr>
            <p:ph type="title"/>
          </p:nvPr>
        </p:nvSpPr>
        <p:spPr>
          <a:xfrm>
            <a:off x="1378800" y="612001"/>
            <a:ext cx="6374971" cy="1248289"/>
          </a:xfrm>
        </p:spPr>
        <p:txBody>
          <a:bodyPr/>
          <a:lstStyle/>
          <a:p>
            <a:r>
              <a:rPr lang="de-DE" dirty="0"/>
              <a:t>Beispiel – Persönliche Fähigkeiten von Nutzerinnen</a:t>
            </a:r>
          </a:p>
        </p:txBody>
      </p:sp>
      <p:sp>
        <p:nvSpPr>
          <p:cNvPr id="3" name="Inhaltsplatzhalter 2">
            <a:extLst>
              <a:ext uri="{FF2B5EF4-FFF2-40B4-BE49-F238E27FC236}">
                <a16:creationId xmlns:a16="http://schemas.microsoft.com/office/drawing/2014/main" id="{4A0DD78F-8FB5-6040-A345-B70A9715C951}"/>
              </a:ext>
            </a:extLst>
          </p:cNvPr>
          <p:cNvSpPr>
            <a:spLocks noGrp="1"/>
          </p:cNvSpPr>
          <p:nvPr>
            <p:ph idx="1"/>
          </p:nvPr>
        </p:nvSpPr>
        <p:spPr>
          <a:xfrm>
            <a:off x="1378800" y="2178000"/>
            <a:ext cx="9432000" cy="3340026"/>
          </a:xfrm>
        </p:spPr>
        <p:txBody>
          <a:bodyPr/>
          <a:lstStyle/>
          <a:p>
            <a:r>
              <a:rPr lang="de-DE" dirty="0"/>
              <a:t>Unter dem Gesichtspunkt der persönlichen Fähigkeiten im Umgang mit </a:t>
            </a:r>
            <a:r>
              <a:rPr lang="de-DE" dirty="0" err="1"/>
              <a:t>IuK</a:t>
            </a:r>
            <a:r>
              <a:rPr lang="de-DE" dirty="0"/>
              <a:t>-Technik wird zwischen den Nutzertypen </a:t>
            </a:r>
          </a:p>
          <a:p>
            <a:pPr lvl="1"/>
            <a:r>
              <a:rPr lang="de-DE" dirty="0"/>
              <a:t>geübte Nutzerin (Expertin) und </a:t>
            </a:r>
          </a:p>
          <a:p>
            <a:pPr lvl="1"/>
            <a:r>
              <a:rPr lang="de-DE" dirty="0"/>
              <a:t>gelegentliche, </a:t>
            </a:r>
          </a:p>
          <a:p>
            <a:pPr lvl="1"/>
            <a:r>
              <a:rPr lang="de-DE" dirty="0"/>
              <a:t>naive Nutzerin unterschieden</a:t>
            </a:r>
          </a:p>
          <a:p>
            <a:r>
              <a:rPr lang="de-DE" dirty="0"/>
              <a:t>Eine Nutzerin wird als „naiv“ bezeichnet, wenn sie wegen der unregelmäßigen Nutzung die für die Aufgabenerfüllung notwendigen Handhabungsdetails vergisst, was die Aufgabenerfüllung beeinträchtigt</a:t>
            </a:r>
          </a:p>
        </p:txBody>
      </p:sp>
      <p:sp>
        <p:nvSpPr>
          <p:cNvPr id="4" name="Foliennummernplatzhalter 3">
            <a:extLst>
              <a:ext uri="{FF2B5EF4-FFF2-40B4-BE49-F238E27FC236}">
                <a16:creationId xmlns:a16="http://schemas.microsoft.com/office/drawing/2014/main" id="{CC3C6A77-CD00-FE40-9E17-20D046852D21}"/>
              </a:ext>
            </a:extLst>
          </p:cNvPr>
          <p:cNvSpPr>
            <a:spLocks noGrp="1"/>
          </p:cNvSpPr>
          <p:nvPr>
            <p:ph type="sldNum" sz="quarter" idx="12"/>
          </p:nvPr>
        </p:nvSpPr>
        <p:spPr/>
        <p:txBody>
          <a:bodyPr/>
          <a:lstStyle/>
          <a:p>
            <a:fld id="{FC0CC166-4E39-43B8-AB91-BDD1C4C9E224}" type="slidenum">
              <a:rPr lang="de-DE" smtClean="0"/>
              <a:t>7</a:t>
            </a:fld>
            <a:endParaRPr lang="de-DE" dirty="0"/>
          </a:p>
        </p:txBody>
      </p:sp>
    </p:spTree>
    <p:extLst>
      <p:ext uri="{BB962C8B-B14F-4D97-AF65-F5344CB8AC3E}">
        <p14:creationId xmlns:p14="http://schemas.microsoft.com/office/powerpoint/2010/main" val="4138814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E0F60-FBAD-6245-ADC8-981E600F1ADA}"/>
              </a:ext>
            </a:extLst>
          </p:cNvPr>
          <p:cNvSpPr>
            <a:spLocks noGrp="1"/>
          </p:cNvSpPr>
          <p:nvPr>
            <p:ph type="title"/>
          </p:nvPr>
        </p:nvSpPr>
        <p:spPr/>
        <p:txBody>
          <a:bodyPr/>
          <a:lstStyle/>
          <a:p>
            <a:r>
              <a:rPr lang="de-DE" dirty="0"/>
              <a:t>Klassifikation von Nutzertypen</a:t>
            </a:r>
          </a:p>
        </p:txBody>
      </p:sp>
      <p:sp>
        <p:nvSpPr>
          <p:cNvPr id="4" name="Foliennummernplatzhalter 3">
            <a:extLst>
              <a:ext uri="{FF2B5EF4-FFF2-40B4-BE49-F238E27FC236}">
                <a16:creationId xmlns:a16="http://schemas.microsoft.com/office/drawing/2014/main" id="{42EF5384-7465-BC4D-B849-206F272712C2}"/>
              </a:ext>
            </a:extLst>
          </p:cNvPr>
          <p:cNvSpPr>
            <a:spLocks noGrp="1"/>
          </p:cNvSpPr>
          <p:nvPr>
            <p:ph type="sldNum" sz="quarter" idx="12"/>
          </p:nvPr>
        </p:nvSpPr>
        <p:spPr/>
        <p:txBody>
          <a:bodyPr/>
          <a:lstStyle/>
          <a:p>
            <a:fld id="{FC0CC166-4E39-43B8-AB91-BDD1C4C9E224}" type="slidenum">
              <a:rPr lang="de-DE" smtClean="0"/>
              <a:t>8</a:t>
            </a:fld>
            <a:endParaRPr lang="de-DE" dirty="0"/>
          </a:p>
        </p:txBody>
      </p:sp>
      <p:graphicFrame>
        <p:nvGraphicFramePr>
          <p:cNvPr id="5" name="Tabelle 5">
            <a:extLst>
              <a:ext uri="{FF2B5EF4-FFF2-40B4-BE49-F238E27FC236}">
                <a16:creationId xmlns:a16="http://schemas.microsoft.com/office/drawing/2014/main" id="{86CC8625-ACF2-194D-AFB2-E79ABAEF5BCE}"/>
              </a:ext>
            </a:extLst>
          </p:cNvPr>
          <p:cNvGraphicFramePr>
            <a:graphicFrameLocks noGrp="1"/>
          </p:cNvGraphicFramePr>
          <p:nvPr>
            <p:extLst>
              <p:ext uri="{D42A27DB-BD31-4B8C-83A1-F6EECF244321}">
                <p14:modId xmlns:p14="http://schemas.microsoft.com/office/powerpoint/2010/main" val="1010180502"/>
              </p:ext>
            </p:extLst>
          </p:nvPr>
        </p:nvGraphicFramePr>
        <p:xfrm>
          <a:off x="1378800" y="1197546"/>
          <a:ext cx="10119387" cy="5020620"/>
        </p:xfrm>
        <a:graphic>
          <a:graphicData uri="http://schemas.openxmlformats.org/drawingml/2006/table">
            <a:tbl>
              <a:tblPr firstRow="1" bandRow="1">
                <a:tableStyleId>{21E4AEA4-8DFA-4A89-87EB-49C32662AFE0}</a:tableStyleId>
              </a:tblPr>
              <a:tblGrid>
                <a:gridCol w="3004094">
                  <a:extLst>
                    <a:ext uri="{9D8B030D-6E8A-4147-A177-3AD203B41FA5}">
                      <a16:colId xmlns:a16="http://schemas.microsoft.com/office/drawing/2014/main" val="1044306429"/>
                    </a:ext>
                  </a:extLst>
                </a:gridCol>
                <a:gridCol w="1037647">
                  <a:extLst>
                    <a:ext uri="{9D8B030D-6E8A-4147-A177-3AD203B41FA5}">
                      <a16:colId xmlns:a16="http://schemas.microsoft.com/office/drawing/2014/main" val="2731597264"/>
                    </a:ext>
                  </a:extLst>
                </a:gridCol>
                <a:gridCol w="2001176">
                  <a:extLst>
                    <a:ext uri="{9D8B030D-6E8A-4147-A177-3AD203B41FA5}">
                      <a16:colId xmlns:a16="http://schemas.microsoft.com/office/drawing/2014/main" val="3147871218"/>
                    </a:ext>
                  </a:extLst>
                </a:gridCol>
                <a:gridCol w="1704706">
                  <a:extLst>
                    <a:ext uri="{9D8B030D-6E8A-4147-A177-3AD203B41FA5}">
                      <a16:colId xmlns:a16="http://schemas.microsoft.com/office/drawing/2014/main" val="1292621164"/>
                    </a:ext>
                  </a:extLst>
                </a:gridCol>
                <a:gridCol w="2371764">
                  <a:extLst>
                    <a:ext uri="{9D8B030D-6E8A-4147-A177-3AD203B41FA5}">
                      <a16:colId xmlns:a16="http://schemas.microsoft.com/office/drawing/2014/main" val="618980032"/>
                    </a:ext>
                  </a:extLst>
                </a:gridCol>
              </a:tblGrid>
              <a:tr h="540060">
                <a:tc>
                  <a:txBody>
                    <a:bodyPr/>
                    <a:lstStyle/>
                    <a:p>
                      <a:r>
                        <a:rPr lang="de-DE" dirty="0"/>
                        <a:t>Nutzerinnentyp</a:t>
                      </a:r>
                    </a:p>
                  </a:txBody>
                  <a:tcPr/>
                </a:tc>
                <a:tc>
                  <a:txBody>
                    <a:bodyPr/>
                    <a:lstStyle/>
                    <a:p>
                      <a:r>
                        <a:rPr lang="de-DE" dirty="0"/>
                        <a:t>Anteil</a:t>
                      </a:r>
                    </a:p>
                  </a:txBody>
                  <a:tcPr/>
                </a:tc>
                <a:tc>
                  <a:txBody>
                    <a:bodyPr/>
                    <a:lstStyle/>
                    <a:p>
                      <a:r>
                        <a:rPr lang="de-DE" dirty="0"/>
                        <a:t>Durchschnittsalter</a:t>
                      </a:r>
                    </a:p>
                  </a:txBody>
                  <a:tcPr/>
                </a:tc>
                <a:tc>
                  <a:txBody>
                    <a:bodyPr/>
                    <a:lstStyle/>
                    <a:p>
                      <a:r>
                        <a:rPr lang="de-DE" dirty="0"/>
                        <a:t>Geschlecht</a:t>
                      </a:r>
                    </a:p>
                  </a:txBody>
                  <a:tcPr/>
                </a:tc>
                <a:tc>
                  <a:txBody>
                    <a:bodyPr/>
                    <a:lstStyle/>
                    <a:p>
                      <a:r>
                        <a:rPr lang="de-DE" dirty="0"/>
                        <a:t>Schulabschluss</a:t>
                      </a:r>
                    </a:p>
                  </a:txBody>
                  <a:tcPr/>
                </a:tc>
                <a:extLst>
                  <a:ext uri="{0D108BD9-81ED-4DB2-BD59-A6C34878D82A}">
                    <a16:rowId xmlns:a16="http://schemas.microsoft.com/office/drawing/2014/main" val="2713237395"/>
                  </a:ext>
                </a:extLst>
              </a:tr>
              <a:tr h="540060">
                <a:tc>
                  <a:txBody>
                    <a:bodyPr/>
                    <a:lstStyle/>
                    <a:p>
                      <a:r>
                        <a:rPr lang="de-DE" dirty="0"/>
                        <a:t>Offlinerinnen</a:t>
                      </a:r>
                    </a:p>
                  </a:txBody>
                  <a:tcPr/>
                </a:tc>
                <a:tc>
                  <a:txBody>
                    <a:bodyPr/>
                    <a:lstStyle/>
                    <a:p>
                      <a:r>
                        <a:rPr lang="de-DE" dirty="0"/>
                        <a:t>14%</a:t>
                      </a:r>
                    </a:p>
                  </a:txBody>
                  <a:tcPr/>
                </a:tc>
                <a:tc>
                  <a:txBody>
                    <a:bodyPr/>
                    <a:lstStyle/>
                    <a:p>
                      <a:r>
                        <a:rPr lang="de-DE" dirty="0"/>
                        <a:t>71 Jahre</a:t>
                      </a:r>
                    </a:p>
                  </a:txBody>
                  <a:tcPr/>
                </a:tc>
                <a:tc>
                  <a:txBody>
                    <a:bodyPr/>
                    <a:lstStyle/>
                    <a:p>
                      <a:r>
                        <a:rPr lang="de-DE" dirty="0"/>
                        <a:t>67% Frauen</a:t>
                      </a:r>
                    </a:p>
                  </a:txBody>
                  <a:tcPr/>
                </a:tc>
                <a:tc>
                  <a:txBody>
                    <a:bodyPr/>
                    <a:lstStyle/>
                    <a:p>
                      <a:r>
                        <a:rPr lang="de-DE" dirty="0"/>
                        <a:t>71% Hauptschulabschluss</a:t>
                      </a:r>
                    </a:p>
                  </a:txBody>
                  <a:tcPr/>
                </a:tc>
                <a:extLst>
                  <a:ext uri="{0D108BD9-81ED-4DB2-BD59-A6C34878D82A}">
                    <a16:rowId xmlns:a16="http://schemas.microsoft.com/office/drawing/2014/main" val="2548015536"/>
                  </a:ext>
                </a:extLst>
              </a:tr>
              <a:tr h="540060">
                <a:tc>
                  <a:txBody>
                    <a:bodyPr/>
                    <a:lstStyle/>
                    <a:p>
                      <a:r>
                        <a:rPr lang="de-DE" dirty="0"/>
                        <a:t>Minimal-Offlinerinnen</a:t>
                      </a:r>
                    </a:p>
                  </a:txBody>
                  <a:tcPr/>
                </a:tc>
                <a:tc>
                  <a:txBody>
                    <a:bodyPr/>
                    <a:lstStyle/>
                    <a:p>
                      <a:r>
                        <a:rPr lang="de-DE" dirty="0"/>
                        <a:t>4%</a:t>
                      </a:r>
                    </a:p>
                  </a:txBody>
                  <a:tcPr/>
                </a:tc>
                <a:tc>
                  <a:txBody>
                    <a:bodyPr/>
                    <a:lstStyle/>
                    <a:p>
                      <a:r>
                        <a:rPr lang="de-DE" dirty="0"/>
                        <a:t>60 Jahre</a:t>
                      </a:r>
                    </a:p>
                  </a:txBody>
                  <a:tcPr/>
                </a:tc>
                <a:tc>
                  <a:txBody>
                    <a:bodyPr/>
                    <a:lstStyle/>
                    <a:p>
                      <a:r>
                        <a:rPr lang="de-DE" dirty="0"/>
                        <a:t>51% Frauen</a:t>
                      </a:r>
                    </a:p>
                  </a:txBody>
                  <a:tcPr/>
                </a:tc>
                <a:tc>
                  <a:txBody>
                    <a:bodyPr/>
                    <a:lstStyle/>
                    <a:p>
                      <a:r>
                        <a:rPr lang="de-DE" dirty="0"/>
                        <a:t>38% Hauptschulabschluss</a:t>
                      </a:r>
                    </a:p>
                  </a:txBody>
                  <a:tcPr/>
                </a:tc>
                <a:extLst>
                  <a:ext uri="{0D108BD9-81ED-4DB2-BD59-A6C34878D82A}">
                    <a16:rowId xmlns:a16="http://schemas.microsoft.com/office/drawing/2014/main" val="578561384"/>
                  </a:ext>
                </a:extLst>
              </a:tr>
              <a:tr h="540060">
                <a:tc>
                  <a:txBody>
                    <a:bodyPr/>
                    <a:lstStyle/>
                    <a:p>
                      <a:r>
                        <a:rPr lang="de-DE" dirty="0"/>
                        <a:t>Konservative Gelegenheitsnutzerinnen</a:t>
                      </a:r>
                    </a:p>
                  </a:txBody>
                  <a:tcPr/>
                </a:tc>
                <a:tc>
                  <a:txBody>
                    <a:bodyPr/>
                    <a:lstStyle/>
                    <a:p>
                      <a:r>
                        <a:rPr lang="de-DE" dirty="0"/>
                        <a:t>30%</a:t>
                      </a:r>
                    </a:p>
                  </a:txBody>
                  <a:tcPr/>
                </a:tc>
                <a:tc>
                  <a:txBody>
                    <a:bodyPr/>
                    <a:lstStyle/>
                    <a:p>
                      <a:r>
                        <a:rPr lang="de-DE" dirty="0"/>
                        <a:t>55 Jahre</a:t>
                      </a:r>
                    </a:p>
                  </a:txBody>
                  <a:tcPr/>
                </a:tc>
                <a:tc>
                  <a:txBody>
                    <a:bodyPr/>
                    <a:lstStyle/>
                    <a:p>
                      <a:r>
                        <a:rPr lang="de-DE" dirty="0"/>
                        <a:t>59% Frauen</a:t>
                      </a:r>
                    </a:p>
                  </a:txBody>
                  <a:tcPr/>
                </a:tc>
                <a:tc>
                  <a:txBody>
                    <a:bodyPr/>
                    <a:lstStyle/>
                    <a:p>
                      <a:r>
                        <a:rPr lang="de-DE" dirty="0"/>
                        <a:t>47% Realschulabschluss</a:t>
                      </a:r>
                    </a:p>
                  </a:txBody>
                  <a:tcPr/>
                </a:tc>
                <a:extLst>
                  <a:ext uri="{0D108BD9-81ED-4DB2-BD59-A6C34878D82A}">
                    <a16:rowId xmlns:a16="http://schemas.microsoft.com/office/drawing/2014/main" val="3093426950"/>
                  </a:ext>
                </a:extLst>
              </a:tr>
              <a:tr h="540060">
                <a:tc>
                  <a:txBody>
                    <a:bodyPr/>
                    <a:lstStyle/>
                    <a:p>
                      <a:r>
                        <a:rPr lang="de-DE" dirty="0"/>
                        <a:t>Vorsichtige Pragmatikerinnen</a:t>
                      </a:r>
                    </a:p>
                  </a:txBody>
                  <a:tcPr/>
                </a:tc>
                <a:tc>
                  <a:txBody>
                    <a:bodyPr/>
                    <a:lstStyle/>
                    <a:p>
                      <a:r>
                        <a:rPr lang="de-DE" dirty="0"/>
                        <a:t>8%</a:t>
                      </a:r>
                    </a:p>
                  </a:txBody>
                  <a:tcPr/>
                </a:tc>
                <a:tc>
                  <a:txBody>
                    <a:bodyPr/>
                    <a:lstStyle/>
                    <a:p>
                      <a:r>
                        <a:rPr lang="de-DE" dirty="0"/>
                        <a:t>42 Jahre</a:t>
                      </a:r>
                    </a:p>
                  </a:txBody>
                  <a:tcPr/>
                </a:tc>
                <a:tc>
                  <a:txBody>
                    <a:bodyPr/>
                    <a:lstStyle/>
                    <a:p>
                      <a:r>
                        <a:rPr lang="de-DE" dirty="0"/>
                        <a:t>50% Frauen</a:t>
                      </a:r>
                    </a:p>
                  </a:txBody>
                  <a:tcPr/>
                </a:tc>
                <a:tc>
                  <a:txBody>
                    <a:bodyPr/>
                    <a:lstStyle/>
                    <a:p>
                      <a:r>
                        <a:rPr lang="de-DE" dirty="0"/>
                        <a:t>42% Realschulabschluss</a:t>
                      </a:r>
                    </a:p>
                  </a:txBody>
                  <a:tcPr/>
                </a:tc>
                <a:extLst>
                  <a:ext uri="{0D108BD9-81ED-4DB2-BD59-A6C34878D82A}">
                    <a16:rowId xmlns:a16="http://schemas.microsoft.com/office/drawing/2014/main" val="1105277987"/>
                  </a:ext>
                </a:extLst>
              </a:tr>
              <a:tr h="540060">
                <a:tc>
                  <a:txBody>
                    <a:bodyPr/>
                    <a:lstStyle/>
                    <a:p>
                      <a:r>
                        <a:rPr lang="de-DE" dirty="0"/>
                        <a:t>Reflektierte Profis</a:t>
                      </a:r>
                    </a:p>
                  </a:txBody>
                  <a:tcPr/>
                </a:tc>
                <a:tc>
                  <a:txBody>
                    <a:bodyPr/>
                    <a:lstStyle/>
                    <a:p>
                      <a:r>
                        <a:rPr lang="de-DE" dirty="0"/>
                        <a:t>27%</a:t>
                      </a:r>
                    </a:p>
                  </a:txBody>
                  <a:tcPr/>
                </a:tc>
                <a:tc>
                  <a:txBody>
                    <a:bodyPr/>
                    <a:lstStyle/>
                    <a:p>
                      <a:r>
                        <a:rPr lang="de-DE" dirty="0"/>
                        <a:t>43 Jahre</a:t>
                      </a:r>
                    </a:p>
                  </a:txBody>
                  <a:tcPr/>
                </a:tc>
                <a:tc>
                  <a:txBody>
                    <a:bodyPr/>
                    <a:lstStyle/>
                    <a:p>
                      <a:r>
                        <a:rPr lang="de-DE" dirty="0"/>
                        <a:t>55% Männer</a:t>
                      </a:r>
                    </a:p>
                  </a:txBody>
                  <a:tcPr/>
                </a:tc>
                <a:tc>
                  <a:txBody>
                    <a:bodyPr/>
                    <a:lstStyle/>
                    <a:p>
                      <a:r>
                        <a:rPr lang="de-DE" dirty="0"/>
                        <a:t>43% Abitur/Allg. Hochschulreife</a:t>
                      </a:r>
                    </a:p>
                  </a:txBody>
                  <a:tcPr/>
                </a:tc>
                <a:extLst>
                  <a:ext uri="{0D108BD9-81ED-4DB2-BD59-A6C34878D82A}">
                    <a16:rowId xmlns:a16="http://schemas.microsoft.com/office/drawing/2014/main" val="3319468663"/>
                  </a:ext>
                </a:extLst>
              </a:tr>
              <a:tr h="540060">
                <a:tc>
                  <a:txBody>
                    <a:bodyPr/>
                    <a:lstStyle/>
                    <a:p>
                      <a:r>
                        <a:rPr lang="de-DE" dirty="0"/>
                        <a:t>Progressive Anwenderinnen</a:t>
                      </a:r>
                    </a:p>
                  </a:txBody>
                  <a:tcPr/>
                </a:tc>
                <a:tc>
                  <a:txBody>
                    <a:bodyPr/>
                    <a:lstStyle/>
                    <a:p>
                      <a:r>
                        <a:rPr lang="de-DE" dirty="0"/>
                        <a:t>12%</a:t>
                      </a:r>
                    </a:p>
                  </a:txBody>
                  <a:tcPr/>
                </a:tc>
                <a:tc>
                  <a:txBody>
                    <a:bodyPr/>
                    <a:lstStyle/>
                    <a:p>
                      <a:r>
                        <a:rPr lang="de-DE" dirty="0"/>
                        <a:t>35 Jahre</a:t>
                      </a:r>
                    </a:p>
                  </a:txBody>
                  <a:tcPr/>
                </a:tc>
                <a:tc>
                  <a:txBody>
                    <a:bodyPr/>
                    <a:lstStyle/>
                    <a:p>
                      <a:r>
                        <a:rPr lang="de-DE" dirty="0"/>
                        <a:t>60% Männer</a:t>
                      </a:r>
                    </a:p>
                  </a:txBody>
                  <a:tcPr/>
                </a:tc>
                <a:tc>
                  <a:txBody>
                    <a:bodyPr/>
                    <a:lstStyle/>
                    <a:p>
                      <a:r>
                        <a:rPr lang="de-DE" dirty="0"/>
                        <a:t>53% Abitur/Allg. Hochschulreife</a:t>
                      </a:r>
                    </a:p>
                  </a:txBody>
                  <a:tcPr/>
                </a:tc>
                <a:extLst>
                  <a:ext uri="{0D108BD9-81ED-4DB2-BD59-A6C34878D82A}">
                    <a16:rowId xmlns:a16="http://schemas.microsoft.com/office/drawing/2014/main" val="2823080855"/>
                  </a:ext>
                </a:extLst>
              </a:tr>
              <a:tr h="540060">
                <a:tc>
                  <a:txBody>
                    <a:bodyPr/>
                    <a:lstStyle/>
                    <a:p>
                      <a:r>
                        <a:rPr lang="de-DE" dirty="0"/>
                        <a:t>Technik-Enthusiastinnen</a:t>
                      </a:r>
                    </a:p>
                  </a:txBody>
                  <a:tcPr/>
                </a:tc>
                <a:tc>
                  <a:txBody>
                    <a:bodyPr/>
                    <a:lstStyle/>
                    <a:p>
                      <a:r>
                        <a:rPr lang="de-DE" dirty="0"/>
                        <a:t>5%</a:t>
                      </a:r>
                    </a:p>
                  </a:txBody>
                  <a:tcPr/>
                </a:tc>
                <a:tc>
                  <a:txBody>
                    <a:bodyPr/>
                    <a:lstStyle/>
                    <a:p>
                      <a:r>
                        <a:rPr lang="de-DE" dirty="0"/>
                        <a:t>36 Jahre</a:t>
                      </a:r>
                    </a:p>
                  </a:txBody>
                  <a:tcPr/>
                </a:tc>
                <a:tc>
                  <a:txBody>
                    <a:bodyPr/>
                    <a:lstStyle/>
                    <a:p>
                      <a:r>
                        <a:rPr lang="de-DE" dirty="0"/>
                        <a:t>70% Männer</a:t>
                      </a:r>
                    </a:p>
                  </a:txBody>
                  <a:tcPr/>
                </a:tc>
                <a:tc>
                  <a:txBody>
                    <a:bodyPr/>
                    <a:lstStyle/>
                    <a:p>
                      <a:r>
                        <a:rPr lang="de-DE" dirty="0"/>
                        <a:t>38% Abitur/Allg. Hochschulreife</a:t>
                      </a:r>
                    </a:p>
                  </a:txBody>
                  <a:tcPr/>
                </a:tc>
                <a:extLst>
                  <a:ext uri="{0D108BD9-81ED-4DB2-BD59-A6C34878D82A}">
                    <a16:rowId xmlns:a16="http://schemas.microsoft.com/office/drawing/2014/main" val="536105898"/>
                  </a:ext>
                </a:extLst>
              </a:tr>
            </a:tbl>
          </a:graphicData>
        </a:graphic>
      </p:graphicFrame>
    </p:spTree>
    <p:extLst>
      <p:ext uri="{BB962C8B-B14F-4D97-AF65-F5344CB8AC3E}">
        <p14:creationId xmlns:p14="http://schemas.microsoft.com/office/powerpoint/2010/main" val="223948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F120-B049-B046-A260-B4D3557165FA}"/>
              </a:ext>
            </a:extLst>
          </p:cNvPr>
          <p:cNvSpPr>
            <a:spLocks noGrp="1"/>
          </p:cNvSpPr>
          <p:nvPr>
            <p:ph type="title"/>
          </p:nvPr>
        </p:nvSpPr>
        <p:spPr/>
        <p:txBody>
          <a:bodyPr/>
          <a:lstStyle/>
          <a:p>
            <a:r>
              <a:rPr lang="de-DE" dirty="0"/>
              <a:t>Nutzerschnittstelle</a:t>
            </a:r>
          </a:p>
        </p:txBody>
      </p:sp>
      <p:sp>
        <p:nvSpPr>
          <p:cNvPr id="3" name="Inhaltsplatzhalter 2">
            <a:extLst>
              <a:ext uri="{FF2B5EF4-FFF2-40B4-BE49-F238E27FC236}">
                <a16:creationId xmlns:a16="http://schemas.microsoft.com/office/drawing/2014/main" id="{88933C63-CD60-7B43-95C7-DE642929090D}"/>
              </a:ext>
            </a:extLst>
          </p:cNvPr>
          <p:cNvSpPr>
            <a:spLocks noGrp="1"/>
          </p:cNvSpPr>
          <p:nvPr>
            <p:ph idx="1"/>
          </p:nvPr>
        </p:nvSpPr>
        <p:spPr>
          <a:xfrm>
            <a:off x="1378800" y="2538040"/>
            <a:ext cx="9432000" cy="3844082"/>
          </a:xfrm>
        </p:spPr>
        <p:txBody>
          <a:bodyPr/>
          <a:lstStyle/>
          <a:p>
            <a:r>
              <a:rPr lang="de-DE" dirty="0"/>
              <a:t>Die vom Informationssystem ausgegebenen </a:t>
            </a:r>
            <a:r>
              <a:rPr lang="de-DE" dirty="0">
                <a:solidFill>
                  <a:srgbClr val="C00000"/>
                </a:solidFill>
              </a:rPr>
              <a:t>Daten werden zu Informationen</a:t>
            </a:r>
            <a:r>
              <a:rPr lang="de-DE" dirty="0"/>
              <a:t>, die weitere Aktionen bei der Nutzerin auslösen können</a:t>
            </a:r>
          </a:p>
          <a:p>
            <a:r>
              <a:rPr lang="de-DE" dirty="0"/>
              <a:t>Aus Sicht der Hardware kommen heute eine Vielzahl von Technologien für die Gestaltung und Bereitstellung von Nutzerschnittstellen zum Einsatz:</a:t>
            </a:r>
          </a:p>
          <a:p>
            <a:pPr lvl="1"/>
            <a:r>
              <a:rPr lang="de-DE" dirty="0"/>
              <a:t>Personal Computer (z.B.: Laptop, Smartphones, Tablets, Smartwatches)</a:t>
            </a:r>
          </a:p>
          <a:p>
            <a:pPr lvl="1"/>
            <a:r>
              <a:rPr lang="de-DE" dirty="0"/>
              <a:t>Interaktive Bildschirme (z.B.: Microsoft Surface Hub)</a:t>
            </a:r>
          </a:p>
          <a:p>
            <a:pPr lvl="1"/>
            <a:r>
              <a:rPr lang="de-DE" dirty="0"/>
              <a:t>Intelligente Lautsprecher (z.B.: Amazon Alexa)</a:t>
            </a:r>
          </a:p>
          <a:p>
            <a:pPr lvl="1"/>
            <a:r>
              <a:rPr lang="de-DE" dirty="0"/>
              <a:t>Am Körper getragene bzw. in der Kleidung integrierte Geräte (engl. </a:t>
            </a:r>
            <a:r>
              <a:rPr lang="de-DE" dirty="0" err="1"/>
              <a:t>wearables</a:t>
            </a:r>
            <a:r>
              <a:rPr lang="de-DE" dirty="0"/>
              <a:t>)</a:t>
            </a:r>
          </a:p>
          <a:p>
            <a:pPr lvl="1"/>
            <a:r>
              <a:rPr lang="de-DE" dirty="0"/>
              <a:t>Intelligente Brillen</a:t>
            </a:r>
          </a:p>
        </p:txBody>
      </p:sp>
      <p:sp>
        <p:nvSpPr>
          <p:cNvPr id="4" name="Foliennummernplatzhalter 3">
            <a:extLst>
              <a:ext uri="{FF2B5EF4-FFF2-40B4-BE49-F238E27FC236}">
                <a16:creationId xmlns:a16="http://schemas.microsoft.com/office/drawing/2014/main" id="{5A8F69C6-16CA-3247-BACB-10BF79D7B1E6}"/>
              </a:ext>
            </a:extLst>
          </p:cNvPr>
          <p:cNvSpPr>
            <a:spLocks noGrp="1"/>
          </p:cNvSpPr>
          <p:nvPr>
            <p:ph type="sldNum" sz="quarter" idx="12"/>
          </p:nvPr>
        </p:nvSpPr>
        <p:spPr/>
        <p:txBody>
          <a:bodyPr/>
          <a:lstStyle/>
          <a:p>
            <a:fld id="{FC0CC166-4E39-43B8-AB91-BDD1C4C9E224}" type="slidenum">
              <a:rPr lang="de-DE" smtClean="0"/>
              <a:t>9</a:t>
            </a:fld>
            <a:endParaRPr lang="de-DE" dirty="0"/>
          </a:p>
        </p:txBody>
      </p:sp>
      <p:sp>
        <p:nvSpPr>
          <p:cNvPr id="5" name="Rechteck: abgerundete Ecken 4">
            <a:extLst>
              <a:ext uri="{FF2B5EF4-FFF2-40B4-BE49-F238E27FC236}">
                <a16:creationId xmlns:a16="http://schemas.microsoft.com/office/drawing/2014/main" id="{517D6F14-10DF-FE41-A131-FEBC430AA5A6}"/>
              </a:ext>
            </a:extLst>
          </p:cNvPr>
          <p:cNvSpPr/>
          <p:nvPr/>
        </p:nvSpPr>
        <p:spPr>
          <a:xfrm>
            <a:off x="1382684" y="1341562"/>
            <a:ext cx="9251407" cy="10661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 </a:t>
            </a:r>
            <a:r>
              <a:rPr lang="de-DE" sz="2400" b="1" dirty="0">
                <a:ea typeface="Times New Roman" panose="02020603050405020304" pitchFamily="18" charset="0"/>
                <a:cs typeface="Times New Roman" panose="02020603050405020304" pitchFamily="18" charset="0"/>
              </a:rPr>
              <a:t>Nutzerschnittstelle</a:t>
            </a:r>
            <a:r>
              <a:rPr lang="de-DE" sz="2400" dirty="0">
                <a:ea typeface="Times New Roman" panose="02020603050405020304" pitchFamily="18" charset="0"/>
                <a:cs typeface="Times New Roman" panose="02020603050405020304" pitchFamily="18" charset="0"/>
              </a:rPr>
              <a:t> (engl. </a:t>
            </a:r>
            <a:r>
              <a:rPr lang="de-DE" sz="2400" dirty="0" err="1">
                <a:ea typeface="Times New Roman" panose="02020603050405020304" pitchFamily="18" charset="0"/>
                <a:cs typeface="Times New Roman" panose="02020603050405020304" pitchFamily="18" charset="0"/>
              </a:rPr>
              <a:t>user</a:t>
            </a:r>
            <a:r>
              <a:rPr lang="de-DE" sz="2400" dirty="0">
                <a:ea typeface="Times New Roman" panose="02020603050405020304" pitchFamily="18" charset="0"/>
                <a:cs typeface="Times New Roman" panose="02020603050405020304" pitchFamily="18" charset="0"/>
              </a:rPr>
              <a:t> </a:t>
            </a:r>
            <a:r>
              <a:rPr lang="de-DE" sz="2400" dirty="0" err="1">
                <a:ea typeface="Times New Roman" panose="02020603050405020304" pitchFamily="18" charset="0"/>
                <a:cs typeface="Times New Roman" panose="02020603050405020304" pitchFamily="18" charset="0"/>
              </a:rPr>
              <a:t>interface</a:t>
            </a:r>
            <a:r>
              <a:rPr lang="de-DE" sz="2400" dirty="0">
                <a:ea typeface="Times New Roman" panose="02020603050405020304" pitchFamily="18" charset="0"/>
                <a:cs typeface="Times New Roman" panose="02020603050405020304" pitchFamily="18" charset="0"/>
              </a:rPr>
              <a:t>) stellt die </a:t>
            </a:r>
            <a:r>
              <a:rPr lang="de-DE" sz="2400" b="1" dirty="0">
                <a:ea typeface="Times New Roman" panose="02020603050405020304" pitchFamily="18" charset="0"/>
                <a:cs typeface="Times New Roman" panose="02020603050405020304" pitchFamily="18" charset="0"/>
              </a:rPr>
              <a:t>Hard- und Software eines Informationssystems</a:t>
            </a:r>
            <a:r>
              <a:rPr lang="de-DE" sz="2400" dirty="0">
                <a:ea typeface="Times New Roman" panose="02020603050405020304" pitchFamily="18" charset="0"/>
                <a:cs typeface="Times New Roman" panose="02020603050405020304" pitchFamily="18" charset="0"/>
              </a:rPr>
              <a:t> dar, mit der ein Mensch in Interaktion treten und Handlungen auslösen kann</a:t>
            </a:r>
            <a:endParaRPr lang="de-DE"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806233"/>
      </p:ext>
    </p:extLst>
  </p:cSld>
  <p:clrMapOvr>
    <a:masterClrMapping/>
  </p:clrMapOvr>
</p:sld>
</file>

<file path=ppt/theme/theme1.xml><?xml version="1.0" encoding="utf-8"?>
<a:theme xmlns:a="http://schemas.openxmlformats.org/drawingml/2006/main" name="Präsentationsvorlage Uni MA final gesendet-neu">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 Uni MA final gesendet-neu</Template>
  <TotalTime>0</TotalTime>
  <Words>3273</Words>
  <Application>Microsoft Macintosh PowerPoint</Application>
  <PresentationFormat>Benutzerdefiniert</PresentationFormat>
  <Paragraphs>401</Paragraphs>
  <Slides>47</Slides>
  <Notes>3</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47</vt:i4>
      </vt:variant>
    </vt:vector>
  </HeadingPairs>
  <TitlesOfParts>
    <vt:vector size="50" baseType="lpstr">
      <vt:lpstr>Arial</vt:lpstr>
      <vt:lpstr>Calibri</vt:lpstr>
      <vt:lpstr>Präsentationsvorlage Uni MA final gesendet-neu</vt:lpstr>
      <vt:lpstr>Kapitel 9  Mensch</vt:lpstr>
      <vt:lpstr>Lernziele</vt:lpstr>
      <vt:lpstr>Der Mensch in MAT-Systemen</vt:lpstr>
      <vt:lpstr>Der Mensch in MAT-Systemen</vt:lpstr>
      <vt:lpstr>Der Mensch in MAT-Systemen</vt:lpstr>
      <vt:lpstr>Nutzertypen</vt:lpstr>
      <vt:lpstr>Beispiel – Persönliche Fähigkeiten von Nutzerinnen</vt:lpstr>
      <vt:lpstr>Klassifikation von Nutzertypen</vt:lpstr>
      <vt:lpstr>Nutzerschnittstelle</vt:lpstr>
      <vt:lpstr>Nutzerschnittstelle</vt:lpstr>
      <vt:lpstr>Nutzerschnittstelle - Hardware und exemplarische Ein-/Ausgabemodalitäten</vt:lpstr>
      <vt:lpstr>Nutzerschnittstelle</vt:lpstr>
      <vt:lpstr>Nutzerschnittstelle</vt:lpstr>
      <vt:lpstr>Nutzerschnittstelle</vt:lpstr>
      <vt:lpstr>Prinzipien zur Gestaltung von Nutzerschnittstellen</vt:lpstr>
      <vt:lpstr>Prinzipien zur Gestaltung von Nutzerschnittstellen</vt:lpstr>
      <vt:lpstr>Prinzipien zur Gestaltung von Nutzerschnittstellen</vt:lpstr>
      <vt:lpstr>Beispiel – IuK-Technik für die virtuelle Zusammenarbeit</vt:lpstr>
      <vt:lpstr>Prinzipien zur Gestaltung von Nutzerschnittstellen</vt:lpstr>
      <vt:lpstr>Gesetze der Gestaltpsychologie</vt:lpstr>
      <vt:lpstr>Gesetze der Gestaltpsychologie</vt:lpstr>
      <vt:lpstr>Gesetze der Gestaltpsychologie</vt:lpstr>
      <vt:lpstr>Gesetze der Gestaltpsychologie</vt:lpstr>
      <vt:lpstr>Gesetze der Gestaltpsychologie</vt:lpstr>
      <vt:lpstr>Normen</vt:lpstr>
      <vt:lpstr>Normen</vt:lpstr>
      <vt:lpstr>Normen</vt:lpstr>
      <vt:lpstr>Normen</vt:lpstr>
      <vt:lpstr>Normen</vt:lpstr>
      <vt:lpstr>Normen</vt:lpstr>
      <vt:lpstr>Nutzerarbeitsplatz</vt:lpstr>
      <vt:lpstr>Nutzerarbeitsplatz</vt:lpstr>
      <vt:lpstr>Nutzerarbeitsplatz</vt:lpstr>
      <vt:lpstr>Nutzerarbeitsplatz</vt:lpstr>
      <vt:lpstr>Nutzerarbeitsplatz</vt:lpstr>
      <vt:lpstr>Nutzerarbeitsplatz</vt:lpstr>
      <vt:lpstr>Beispiel – Leistungsfähigkeit des Kurzzeitgedächtnisses</vt:lpstr>
      <vt:lpstr>Nutzerarbeitsplatz</vt:lpstr>
      <vt:lpstr>Nutzermitwirkung</vt:lpstr>
      <vt:lpstr>Nutzermitwirkung</vt:lpstr>
      <vt:lpstr>Nutzermitwirkung</vt:lpstr>
      <vt:lpstr>Nutzermitwirkung</vt:lpstr>
      <vt:lpstr>Nutzermitwirkung</vt:lpstr>
      <vt:lpstr>Nutzermitwirkung</vt:lpstr>
      <vt:lpstr>Nutzermitwirkung</vt:lpstr>
      <vt:lpstr>Literaturverzeichnis – Kapitel 9</vt:lpstr>
      <vt:lpstr>Literaturverzeichnis – Kapitel 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User</dc:creator>
  <cp:lastModifiedBy>Tilman Haferbeck</cp:lastModifiedBy>
  <cp:revision>97</cp:revision>
  <dcterms:created xsi:type="dcterms:W3CDTF">2018-06-20T22:10:41Z</dcterms:created>
  <dcterms:modified xsi:type="dcterms:W3CDTF">2024-07-12T10:57:52Z</dcterms:modified>
</cp:coreProperties>
</file>