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8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8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79" r:id="rId61"/>
    <p:sldId id="380" r:id="rId62"/>
    <p:sldId id="381" r:id="rId63"/>
    <p:sldId id="382" r:id="rId64"/>
    <p:sldId id="431" r:id="rId65"/>
  </p:sldIdLst>
  <p:sldSz cx="12195175" cy="6859588"/>
  <p:notesSz cx="6858000" cy="9144000"/>
  <p:defaultTextStyle>
    <a:defPPr>
      <a:defRPr lang="de-DE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1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4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9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C3138C-E647-621B-BEB0-92DBA3725E34}" name="Armin Heinzl" initials="AH" userId="S::aheinzl@ad.uni-mannheim.de::79e329d9-e78e-439f-b2c7-e2f3e151b257" providerId="AD"/>
  <p188:author id="{2E1018AF-A003-24E6-8AD5-8E6A3A4B54BF}" name="Tilman Haferbeck" initials="TH" userId="ccd9da5b7e3744a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6"/>
    <a:srgbClr val="A7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7" autoAdjust="0"/>
    <p:restoredTop sz="94923" autoAdjust="0"/>
  </p:normalViewPr>
  <p:slideViewPr>
    <p:cSldViewPr showGuides="1">
      <p:cViewPr varScale="1">
        <p:scale>
          <a:sx n="102" d="100"/>
          <a:sy n="102" d="100"/>
        </p:scale>
        <p:origin x="1072" y="176"/>
      </p:cViewPr>
      <p:guideLst>
        <p:guide orient="horz" pos="2161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5E5F9-7C68-440D-8F93-DD9A6ECD879E}" type="datetimeFigureOut">
              <a:rPr lang="de-DE" smtClean="0"/>
              <a:t>12.07.24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3BDED-7A90-4264-A83B-2E080B95BF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41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4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9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40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BDED-7A90-4264-A83B-2E080B95BFE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4155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800" y="612000"/>
            <a:ext cx="7307503" cy="46810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8800" y="1080000"/>
            <a:ext cx="7307503" cy="3960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FE737B8-A299-4B4B-9E40-3B1979F57B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238"/>
            <a:ext cx="12195175" cy="368935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07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belieb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44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800" y="612000"/>
            <a:ext cx="7307503" cy="46810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8800" y="1080000"/>
            <a:ext cx="7307503" cy="3960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idx="13"/>
          </p:nvPr>
        </p:nvSpPr>
        <p:spPr>
          <a:xfrm>
            <a:off x="1378800" y="2178000"/>
            <a:ext cx="9432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886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/Abschnitt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3588" y="2713213"/>
            <a:ext cx="10368000" cy="468108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31588" y="3569886"/>
            <a:ext cx="8532000" cy="396092"/>
          </a:xfrm>
        </p:spPr>
        <p:txBody>
          <a:bodyPr/>
          <a:lstStyle>
            <a:lvl1pPr marL="0" indent="0" algn="ctr">
              <a:buNone/>
              <a:defRPr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1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Zwei Beliebige Inhalte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8800" y="2178001"/>
            <a:ext cx="4482000" cy="3597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1" indent="0">
              <a:buNone/>
              <a:defRPr sz="1600" b="1"/>
            </a:lvl6pPr>
            <a:lvl7pPr marL="2742914" indent="0">
              <a:buNone/>
              <a:defRPr sz="1600" b="1"/>
            </a:lvl7pPr>
            <a:lvl8pPr marL="3200066" indent="0">
              <a:buNone/>
              <a:defRPr sz="1600" b="1"/>
            </a:lvl8pPr>
            <a:lvl9pPr marL="365721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378800" y="2548067"/>
            <a:ext cx="4482000" cy="331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32400" y="2178001"/>
            <a:ext cx="4482000" cy="3597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1" indent="0">
              <a:buNone/>
              <a:defRPr sz="1600" b="1"/>
            </a:lvl6pPr>
            <a:lvl7pPr marL="2742914" indent="0">
              <a:buNone/>
              <a:defRPr sz="1600" b="1"/>
            </a:lvl7pPr>
            <a:lvl8pPr marL="3200066" indent="0">
              <a:buNone/>
              <a:defRPr sz="1600" b="1"/>
            </a:lvl8pPr>
            <a:lvl9pPr marL="365721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32400" y="2547278"/>
            <a:ext cx="4482000" cy="331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43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78800" y="2178000"/>
            <a:ext cx="4482000" cy="369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6332400" y="2178000"/>
            <a:ext cx="4482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6859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78800" y="2178000"/>
            <a:ext cx="6228000" cy="369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082225" y="2178000"/>
            <a:ext cx="2736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4936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8E9CA1B-9CFF-8044-9D8E-BD13AEAA1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3811" y="2205658"/>
            <a:ext cx="3528392" cy="36728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5E0CCFB-7037-994F-A1D5-0AE0B44124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9538" y="2205658"/>
            <a:ext cx="6230217" cy="367285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22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8800" y="2178000"/>
            <a:ext cx="9432000" cy="369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rgbClr val="003056"/>
                </a:solidFill>
              </a:defRPr>
            </a:lvl1pPr>
          </a:lstStyle>
          <a:p>
            <a:fld id="{FC0CC166-4E39-43B8-AB91-BDD1C4C9E22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52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3" r:id="rId5"/>
    <p:sldLayoutId id="2147483652" r:id="rId6"/>
    <p:sldLayoutId id="2147483662" r:id="rId7"/>
    <p:sldLayoutId id="2147483663" r:id="rId8"/>
  </p:sldLayoutIdLst>
  <p:hf hdr="0"/>
  <p:txStyles>
    <p:titleStyle>
      <a:lvl1pPr algn="l" defTabSz="914305" rtl="0" eaLnBrk="1" latinLnBrk="0" hangingPunct="1">
        <a:spcBef>
          <a:spcPct val="0"/>
        </a:spcBef>
        <a:buNone/>
        <a:defRPr sz="3000" b="1" kern="1200" baseline="0">
          <a:solidFill>
            <a:srgbClr val="003056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056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056"/>
          </a:solidFill>
          <a:latin typeface="+mn-lt"/>
          <a:ea typeface="+mn-ea"/>
          <a:cs typeface="+mn-cs"/>
        </a:defRPr>
      </a:lvl2pPr>
      <a:lvl3pPr marL="1142881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3056"/>
          </a:solidFill>
          <a:latin typeface="+mn-lt"/>
          <a:ea typeface="+mn-ea"/>
          <a:cs typeface="+mn-cs"/>
        </a:defRPr>
      </a:lvl3pPr>
      <a:lvl4pPr marL="1600034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003056"/>
          </a:solidFill>
          <a:latin typeface="+mn-lt"/>
          <a:ea typeface="+mn-ea"/>
          <a:cs typeface="+mn-cs"/>
        </a:defRPr>
      </a:lvl4pPr>
      <a:lvl5pPr marL="2057185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003056"/>
          </a:solidFill>
          <a:latin typeface="+mn-lt"/>
          <a:ea typeface="+mn-ea"/>
          <a:cs typeface="+mn-cs"/>
        </a:defRPr>
      </a:lvl5pPr>
      <a:lvl6pPr marL="2514338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0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3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5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4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9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A13DCED-C447-8F40-964A-5BC5DBC69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7586" y="2713212"/>
            <a:ext cx="5184001" cy="1004613"/>
          </a:xfrm>
        </p:spPr>
        <p:txBody>
          <a:bodyPr/>
          <a:lstStyle/>
          <a:p>
            <a:r>
              <a:rPr lang="de-DE" dirty="0"/>
              <a:t>Kapitel 8</a:t>
            </a:r>
            <a:br>
              <a:rPr lang="de-DE" dirty="0"/>
            </a:br>
            <a:r>
              <a:rPr lang="de-DE" dirty="0"/>
              <a:t>Information und Kommunikation</a:t>
            </a:r>
            <a:br>
              <a:rPr lang="de-DE" dirty="0"/>
            </a:b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</a:t>
            </a:fld>
            <a:endParaRPr lang="de-D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D352F04-8E6B-599A-23DA-0C94EA59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0" y="1462868"/>
            <a:ext cx="2766713" cy="39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97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2DC65-057C-3C40-8FCE-F2B5548C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Informationstheorie von Claude E. Shannon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A8C89C-4E61-AB42-8D8F-F2AF54394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1395810"/>
          </a:xfrm>
        </p:spPr>
        <p:txBody>
          <a:bodyPr/>
          <a:lstStyle/>
          <a:p>
            <a:r>
              <a:rPr lang="de-DE" dirty="0"/>
              <a:t>Die Bedeutung und der Kontext der Zeichen sind unerheblich </a:t>
            </a:r>
          </a:p>
          <a:p>
            <a:r>
              <a:rPr lang="de-DE" i="1" dirty="0"/>
              <a:t>Shannon</a:t>
            </a:r>
            <a:r>
              <a:rPr lang="de-DE" dirty="0"/>
              <a:t> gab dem Wort Information eine technische Bedeutung, die sich von der alltagssprachlichen absonderte 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B62D3F-4692-014C-AA03-730F4DF1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68FE7CF-7906-744A-8364-CDDFDEE53B37}"/>
              </a:ext>
            </a:extLst>
          </p:cNvPr>
          <p:cNvSpPr/>
          <p:nvPr/>
        </p:nvSpPr>
        <p:spPr>
          <a:xfrm>
            <a:off x="1287134" y="3573810"/>
            <a:ext cx="9615332" cy="165618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 Entwicklung </a:t>
            </a:r>
            <a:r>
              <a:rPr lang="de-DE" sz="2400" dirty="0">
                <a:cs typeface="Times New Roman" panose="02020603050405020304" pitchFamily="18" charset="0"/>
              </a:rPr>
              <a:t>der </a:t>
            </a:r>
            <a:r>
              <a:rPr lang="de-DE" sz="2400" dirty="0" err="1">
                <a:cs typeface="Times New Roman" panose="02020603050405020304" pitchFamily="18" charset="0"/>
              </a:rPr>
              <a:t>IuK</a:t>
            </a:r>
            <a:r>
              <a:rPr lang="de-DE" sz="2400" dirty="0">
                <a:cs typeface="Times New Roman" panose="02020603050405020304" pitchFamily="18" charset="0"/>
              </a:rPr>
              <a:t>-Technologie und die Verwendung dieser Bezeichnung für Information suggeriert, dass allein das Vorhandensein und die bloße Nutzung dieser Technologie etwas mit </a:t>
            </a:r>
            <a:r>
              <a:rPr lang="de-DE" sz="2400" b="1" dirty="0">
                <a:cs typeface="Times New Roman" panose="02020603050405020304" pitchFamily="18" charset="0"/>
              </a:rPr>
              <a:t>Information</a:t>
            </a:r>
            <a:r>
              <a:rPr lang="de-DE" sz="2400" dirty="0">
                <a:cs typeface="Times New Roman" panose="02020603050405020304" pitchFamily="18" charset="0"/>
              </a:rPr>
              <a:t> </a:t>
            </a:r>
            <a:r>
              <a:rPr lang="de-DE" sz="2400" b="1" dirty="0">
                <a:cs typeface="Times New Roman" panose="02020603050405020304" pitchFamily="18" charset="0"/>
              </a:rPr>
              <a:t>und</a:t>
            </a:r>
            <a:r>
              <a:rPr lang="de-DE" sz="2400" dirty="0">
                <a:cs typeface="Times New Roman" panose="02020603050405020304" pitchFamily="18" charset="0"/>
              </a:rPr>
              <a:t> </a:t>
            </a:r>
            <a:r>
              <a:rPr lang="de-DE" sz="2400" b="1" dirty="0">
                <a:cs typeface="Times New Roman" panose="02020603050405020304" pitchFamily="18" charset="0"/>
              </a:rPr>
              <a:t>Kommunikation</a:t>
            </a:r>
            <a:r>
              <a:rPr lang="de-DE" sz="2400" dirty="0">
                <a:cs typeface="Times New Roman" panose="02020603050405020304" pitchFamily="18" charset="0"/>
              </a:rPr>
              <a:t> zu tun haben muss</a:t>
            </a:r>
          </a:p>
        </p:txBody>
      </p:sp>
    </p:spTree>
    <p:extLst>
      <p:ext uri="{BB962C8B-B14F-4D97-AF65-F5344CB8AC3E}">
        <p14:creationId xmlns:p14="http://schemas.microsoft.com/office/powerpoint/2010/main" val="343470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785EF-7D33-624A-9000-2CC58BC3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167059" cy="1248289"/>
          </a:xfrm>
        </p:spPr>
        <p:txBody>
          <a:bodyPr/>
          <a:lstStyle/>
          <a:p>
            <a:r>
              <a:rPr lang="de-DE" dirty="0"/>
              <a:t>Beispiel Informationsgehalt und Bedeutung</a:t>
            </a:r>
            <a:br>
              <a:rPr lang="de-DE" dirty="0"/>
            </a:br>
            <a:r>
              <a:rPr lang="de-DE" dirty="0"/>
              <a:t>(nach Föll 2019)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1A204F-9925-5B4E-ABD7-903F5CF1F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17626"/>
            <a:ext cx="9432000" cy="4069587"/>
          </a:xfrm>
        </p:spPr>
        <p:txBody>
          <a:bodyPr/>
          <a:lstStyle/>
          <a:p>
            <a:r>
              <a:rPr lang="de-DE" dirty="0"/>
              <a:t>Welche der beiden Sätze enthält mehr Information:</a:t>
            </a:r>
          </a:p>
          <a:p>
            <a:pPr marL="0" indent="0">
              <a:buNone/>
            </a:pPr>
            <a:endParaRPr lang="de-DE" dirty="0"/>
          </a:p>
          <a:p>
            <a:pPr marL="914353" lvl="1" indent="-457200">
              <a:buFont typeface="+mj-lt"/>
              <a:buAutoNum type="arabicPeriod"/>
            </a:pPr>
            <a:r>
              <a:rPr lang="de-DE" dirty="0"/>
              <a:t>PRÜFUNG BESTANDEN</a:t>
            </a:r>
          </a:p>
          <a:p>
            <a:pPr marL="914353" lvl="1" indent="-457200">
              <a:buFont typeface="+mj-lt"/>
              <a:buAutoNum type="arabicPeriod"/>
            </a:pPr>
            <a:r>
              <a:rPr lang="de-DE" dirty="0"/>
              <a:t>ARFGUND SEPÜNNBET</a:t>
            </a:r>
          </a:p>
          <a:p>
            <a:pPr marL="457153" lvl="1" indent="0">
              <a:buNone/>
            </a:pPr>
            <a:endParaRPr lang="de-DE" dirty="0"/>
          </a:p>
          <a:p>
            <a:r>
              <a:rPr lang="de-DE" dirty="0"/>
              <a:t>Intuitiv würde man auf Sequenz 1 tippen </a:t>
            </a:r>
          </a:p>
          <a:p>
            <a:pPr lvl="1"/>
            <a:r>
              <a:rPr lang="de-DE" dirty="0"/>
              <a:t>Aus Sicht der Informationstheorie ist diese Sicht jedoch falsch </a:t>
            </a:r>
          </a:p>
          <a:p>
            <a:r>
              <a:rPr lang="de-DE" dirty="0"/>
              <a:t>Beide Sätze enthalten </a:t>
            </a:r>
            <a:r>
              <a:rPr lang="de-DE" dirty="0">
                <a:solidFill>
                  <a:srgbClr val="C00000"/>
                </a:solidFill>
              </a:rPr>
              <a:t>exakt dieselbe Information </a:t>
            </a:r>
          </a:p>
          <a:p>
            <a:pPr lvl="1"/>
            <a:r>
              <a:rPr lang="de-DE" dirty="0"/>
              <a:t>Die Zahl an Bits, die man bräuchte, um beide Sätze zu kodieren ist identisch </a:t>
            </a:r>
          </a:p>
          <a:p>
            <a:pPr lvl="1"/>
            <a:r>
              <a:rPr lang="de-DE" dirty="0"/>
              <a:t>Die Störanfälligkeit ist dieselbe für die beiden Sätze </a:t>
            </a:r>
          </a:p>
          <a:p>
            <a:pPr lvl="1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5C6DB3-8FC8-3846-9135-2D9F443F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0600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7FB3E6-33D6-DC41-83A9-FFA09FBE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Informationstheorie von Claude E. Shannon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B1A65B-3F1E-7E4C-BBB0-2FE27D4D5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408695"/>
            <a:ext cx="9432000" cy="1248289"/>
          </a:xfrm>
        </p:spPr>
        <p:txBody>
          <a:bodyPr/>
          <a:lstStyle/>
          <a:p>
            <a:r>
              <a:rPr lang="de-DE" dirty="0"/>
              <a:t>Das Gefühl, dass nur Sequenz 1 einen Sinn ergibt und somit Information enthält, liegt es daran, dass wir automatisch die Bedeutung (Semantik) einer Symbolsequenz betrachten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C95C7E-6FBE-1F47-96AA-AE0B9BC6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A84EB4C-D36A-6E44-821C-D49580FA4081}"/>
              </a:ext>
            </a:extLst>
          </p:cNvPr>
          <p:cNvSpPr/>
          <p:nvPr/>
        </p:nvSpPr>
        <p:spPr>
          <a:xfrm>
            <a:off x="1287134" y="3804505"/>
            <a:ext cx="9615332" cy="14254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 Beimessung von Bedeutung hängt untrennbar mit der informationsverarbeitenden Person zusammen. Somit in letzter Konsequenz immer </a:t>
            </a:r>
            <a:r>
              <a:rPr lang="de-DE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subjektbezogen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ist.</a:t>
            </a:r>
            <a:endParaRPr lang="de-DE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6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30C9C-E4E7-0746-9167-D04DBAEE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Semiotik: Syntax, Semantik und Pragmatik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993A4E-C633-8645-B714-961C1FFED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1107778"/>
          </a:xfrm>
        </p:spPr>
        <p:txBody>
          <a:bodyPr/>
          <a:lstStyle/>
          <a:p>
            <a:r>
              <a:rPr lang="de-DE" dirty="0"/>
              <a:t>Eine Möglichkeit der Abgrenzung von Zeichen, Daten und Information bietet die </a:t>
            </a:r>
            <a:r>
              <a:rPr lang="de-DE" dirty="0">
                <a:solidFill>
                  <a:srgbClr val="C00000"/>
                </a:solidFill>
              </a:rPr>
              <a:t>Zeichenlehre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8A4F4E-5084-E74A-9693-AF8052D3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13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34E1AF9-532A-344F-80F6-6F45F02EE39B}"/>
              </a:ext>
            </a:extLst>
          </p:cNvPr>
          <p:cNvSpPr/>
          <p:nvPr/>
        </p:nvSpPr>
        <p:spPr>
          <a:xfrm>
            <a:off x="1378800" y="2997746"/>
            <a:ext cx="9615332" cy="156950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cs typeface="Times New Roman" panose="02020603050405020304" pitchFamily="18" charset="0"/>
              </a:rPr>
              <a:t>Signale beschreiben nur das, was nach vorgegebenen Regeln codiert werden kann (</a:t>
            </a:r>
            <a:r>
              <a:rPr lang="de-DE" sz="2400" b="1" dirty="0">
                <a:cs typeface="Times New Roman" panose="02020603050405020304" pitchFamily="18" charset="0"/>
              </a:rPr>
              <a:t>Syntaktik</a:t>
            </a:r>
            <a:r>
              <a:rPr lang="de-DE" sz="2400" dirty="0">
                <a:cs typeface="Times New Roman" panose="02020603050405020304" pitchFamily="18" charset="0"/>
              </a:rPr>
              <a:t>), unabhängig vom Verhältnis der Zeichen zum Bezeichneten und unabhängig von der Bedeutung der Zeichen untereinander (</a:t>
            </a:r>
            <a:r>
              <a:rPr lang="de-DE" sz="2400" b="1" dirty="0">
                <a:cs typeface="Times New Roman" panose="02020603050405020304" pitchFamily="18" charset="0"/>
              </a:rPr>
              <a:t>Semantik</a:t>
            </a:r>
            <a:r>
              <a:rPr lang="de-DE" sz="24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E564CD5-AF6E-7145-93CF-63E082DA70D7}"/>
              </a:ext>
            </a:extLst>
          </p:cNvPr>
          <p:cNvSpPr txBox="1">
            <a:spLocks/>
          </p:cNvSpPr>
          <p:nvPr/>
        </p:nvSpPr>
        <p:spPr>
          <a:xfrm>
            <a:off x="1378800" y="4833108"/>
            <a:ext cx="9432000" cy="11077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Wird die Empfängerin der Zeichen in die Betrachtung miteinbezogen, werden die syntaktische und die semantische Ebene um die pragmatische Ebene erweitert (</a:t>
            </a:r>
            <a:r>
              <a:rPr lang="de-DE" dirty="0">
                <a:solidFill>
                  <a:srgbClr val="C00000"/>
                </a:solidFill>
              </a:rPr>
              <a:t>Pragmatik</a:t>
            </a:r>
            <a:r>
              <a:rPr lang="de-DE" dirty="0"/>
              <a:t>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1025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97DB0-B671-6643-A807-9B426250D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Semiotik: Syntax, Semantik und Pragmatik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DD3F0B1-464A-4C4F-9E03-267E7CBFD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41" y="1994825"/>
            <a:ext cx="8834286" cy="4387297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F6AA43-27B9-9D43-848F-63AFA3E4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965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2FFD0-9117-4E4C-B65A-4E27A5DB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1026293"/>
          </a:xfrm>
        </p:spPr>
        <p:txBody>
          <a:bodyPr/>
          <a:lstStyle/>
          <a:p>
            <a:r>
              <a:rPr lang="de-DE" dirty="0"/>
              <a:t>Semiotik: Syntax, Semantik und Pragmatik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7BFAB6-C260-B541-A46C-8CA81919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682055"/>
            <a:ext cx="9432000" cy="3632345"/>
          </a:xfrm>
        </p:spPr>
        <p:txBody>
          <a:bodyPr/>
          <a:lstStyle/>
          <a:p>
            <a:r>
              <a:rPr lang="de-DE" dirty="0"/>
              <a:t>Bei der Analyse von Zeichen wird zunächst nur der Zeichenkörper erfasst und betrachtet. </a:t>
            </a:r>
          </a:p>
          <a:p>
            <a:r>
              <a:rPr lang="de-DE" dirty="0"/>
              <a:t>Durch die Aneinanderreihung von Zeichen entsteht eine </a:t>
            </a:r>
            <a:r>
              <a:rPr lang="de-DE" dirty="0">
                <a:solidFill>
                  <a:srgbClr val="C00000"/>
                </a:solidFill>
              </a:rPr>
              <a:t>Zeichenfolge</a:t>
            </a:r>
            <a:r>
              <a:rPr lang="de-DE" dirty="0"/>
              <a:t> oder ein </a:t>
            </a:r>
            <a:r>
              <a:rPr lang="de-DE" dirty="0">
                <a:solidFill>
                  <a:srgbClr val="C00000"/>
                </a:solidFill>
              </a:rPr>
              <a:t>Zeichenkomplex</a:t>
            </a:r>
            <a:r>
              <a:rPr lang="de-DE" dirty="0"/>
              <a:t> </a:t>
            </a:r>
          </a:p>
          <a:p>
            <a:r>
              <a:rPr lang="de-DE" dirty="0"/>
              <a:t>Eine Menge von Zeichen zusammen mit ihren Beziehungen untereinander bilden ein </a:t>
            </a:r>
            <a:r>
              <a:rPr lang="de-DE" dirty="0">
                <a:solidFill>
                  <a:srgbClr val="C00000"/>
                </a:solidFill>
              </a:rPr>
              <a:t>Zeichensystem</a:t>
            </a:r>
          </a:p>
          <a:p>
            <a:r>
              <a:rPr lang="de-DE" dirty="0"/>
              <a:t>Beziehungen zwischen Zeichen stellen eine Ordnung dar (</a:t>
            </a:r>
            <a:r>
              <a:rPr lang="de-DE" dirty="0">
                <a:solidFill>
                  <a:srgbClr val="C00000"/>
                </a:solidFill>
              </a:rPr>
              <a:t>Syntax</a:t>
            </a:r>
            <a:r>
              <a:rPr lang="de-DE" dirty="0"/>
              <a:t>)</a:t>
            </a:r>
          </a:p>
          <a:p>
            <a:r>
              <a:rPr lang="de-DE" dirty="0"/>
              <a:t>Zeichensysteme bedienen sich einer diskreten Menge oder bilden ein komplexes Muster (</a:t>
            </a:r>
            <a:r>
              <a:rPr lang="de-DE" dirty="0">
                <a:solidFill>
                  <a:srgbClr val="C00000"/>
                </a:solidFill>
              </a:rPr>
              <a:t>Kodierung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338B7-1443-504E-8E0D-16B2048F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15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F58815D-D0A1-D645-B495-BBF13A545C5A}"/>
              </a:ext>
            </a:extLst>
          </p:cNvPr>
          <p:cNvSpPr/>
          <p:nvPr/>
        </p:nvSpPr>
        <p:spPr>
          <a:xfrm>
            <a:off x="1378800" y="1754651"/>
            <a:ext cx="9615332" cy="81104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cs typeface="Times New Roman" panose="02020603050405020304" pitchFamily="18" charset="0"/>
              </a:rPr>
              <a:t>Zeichen sind etwas Sichtbares oder Hörbares, das etwas deutlich bzw. auf etwas aufmerksam macht</a:t>
            </a:r>
          </a:p>
        </p:txBody>
      </p:sp>
    </p:spTree>
    <p:extLst>
      <p:ext uri="{BB962C8B-B14F-4D97-AF65-F5344CB8AC3E}">
        <p14:creationId xmlns:p14="http://schemas.microsoft.com/office/powerpoint/2010/main" val="131397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D15C7-B7FB-A345-9974-E18379BF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Semiotik: Syntax, Semantik und Pragmatik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E0276E-607B-2B47-916F-99E09E83B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21663"/>
            <a:ext cx="9432000" cy="891754"/>
          </a:xfrm>
        </p:spPr>
        <p:txBody>
          <a:bodyPr/>
          <a:lstStyle/>
          <a:p>
            <a:r>
              <a:rPr lang="de-DE" dirty="0"/>
              <a:t>Die Beziehung zwischen Zeichen und einem Gegenstand oder Sachverhalt wird als </a:t>
            </a:r>
            <a:r>
              <a:rPr lang="de-DE" dirty="0">
                <a:solidFill>
                  <a:srgbClr val="C00000"/>
                </a:solidFill>
              </a:rPr>
              <a:t>Referenz</a:t>
            </a:r>
            <a:r>
              <a:rPr lang="de-DE" dirty="0"/>
              <a:t> bezeichnet, das referenzierte Objekt als </a:t>
            </a:r>
            <a:r>
              <a:rPr lang="de-DE" dirty="0">
                <a:solidFill>
                  <a:srgbClr val="C00000"/>
                </a:solidFill>
              </a:rPr>
              <a:t>Datum</a:t>
            </a: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866C5D-19CE-2D4F-B8CB-B2B1B550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16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273819F-7083-4740-872F-66B2722EEDC8}"/>
              </a:ext>
            </a:extLst>
          </p:cNvPr>
          <p:cNvSpPr/>
          <p:nvPr/>
        </p:nvSpPr>
        <p:spPr>
          <a:xfrm>
            <a:off x="1378800" y="2813417"/>
            <a:ext cx="9615332" cy="81104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cs typeface="Times New Roman" panose="02020603050405020304" pitchFamily="18" charset="0"/>
              </a:rPr>
              <a:t>Ein Datum (vom </a:t>
            </a:r>
            <a:r>
              <a:rPr lang="de-DE" sz="2400" dirty="0" err="1">
                <a:cs typeface="Times New Roman" panose="02020603050405020304" pitchFamily="18" charset="0"/>
              </a:rPr>
              <a:t>griech</a:t>
            </a:r>
            <a:r>
              <a:rPr lang="de-DE" sz="2400" dirty="0">
                <a:cs typeface="Times New Roman" panose="02020603050405020304" pitchFamily="18" charset="0"/>
              </a:rPr>
              <a:t>. und lat. „das Gegebene“) wird allgemein als gegebener Gegenstand oder Sachverhalt bezeichnet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6617DE5-4E27-0344-BCC7-57738D8F984C}"/>
              </a:ext>
            </a:extLst>
          </p:cNvPr>
          <p:cNvSpPr txBox="1">
            <a:spLocks/>
          </p:cNvSpPr>
          <p:nvPr/>
        </p:nvSpPr>
        <p:spPr>
          <a:xfrm>
            <a:off x="1359750" y="3831426"/>
            <a:ext cx="9432000" cy="24066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Daten sind Zuordnungen von Zeichen zu Objekten und Sachveralten der Wirklichkeit</a:t>
            </a:r>
          </a:p>
          <a:p>
            <a:r>
              <a:rPr lang="de-DE" dirty="0"/>
              <a:t>Erst die Beziehung zwischen Zeichen und dem Bezeichneten bringt eine Bedeutung (Semantik) zum Ausdruck </a:t>
            </a:r>
          </a:p>
          <a:p>
            <a:r>
              <a:rPr lang="de-DE" dirty="0"/>
              <a:t>Die Weitergabe von Bedeutung tragenden Zeichen oder Daten wird als </a:t>
            </a:r>
            <a:r>
              <a:rPr lang="de-DE" dirty="0">
                <a:solidFill>
                  <a:srgbClr val="C00000"/>
                </a:solidFill>
              </a:rPr>
              <a:t>Nachricht</a:t>
            </a:r>
            <a:r>
              <a:rPr lang="de-DE" dirty="0"/>
              <a:t> oder </a:t>
            </a:r>
            <a:r>
              <a:rPr lang="de-DE" dirty="0">
                <a:solidFill>
                  <a:srgbClr val="C00000"/>
                </a:solidFill>
              </a:rPr>
              <a:t>Mitteilung</a:t>
            </a:r>
            <a:r>
              <a:rPr lang="de-DE" dirty="0"/>
              <a:t> bezeichnet</a:t>
            </a:r>
          </a:p>
        </p:txBody>
      </p:sp>
    </p:spTree>
    <p:extLst>
      <p:ext uri="{BB962C8B-B14F-4D97-AF65-F5344CB8AC3E}">
        <p14:creationId xmlns:p14="http://schemas.microsoft.com/office/powerpoint/2010/main" val="2603211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10E25-20F4-FE4D-A02B-27CC195B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Semiotik: Syntax, Semantik und Pragmatik</a:t>
            </a:r>
          </a:p>
        </p:txBody>
      </p:sp>
      <p:pic>
        <p:nvPicPr>
          <p:cNvPr id="6" name="Inhaltsplatzhalter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6577BBC9-3FB6-FD40-AA45-69494119D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/>
          <a:stretch/>
        </p:blipFill>
        <p:spPr>
          <a:xfrm>
            <a:off x="4166014" y="3931844"/>
            <a:ext cx="4898068" cy="2390666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987374-0B0B-824D-9635-4FB729DE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17</a:t>
            </a:fld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54B3F01-8257-3F4F-BCB8-5D72B5F541EE}"/>
              </a:ext>
            </a:extLst>
          </p:cNvPr>
          <p:cNvSpPr txBox="1">
            <a:spLocks/>
          </p:cNvSpPr>
          <p:nvPr/>
        </p:nvSpPr>
        <p:spPr>
          <a:xfrm>
            <a:off x="1359750" y="1845618"/>
            <a:ext cx="9432000" cy="20882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Weitergegebene Daten in Form von Nachrichten werden zu Informationen, wenn sie auf der empfangenden Seite eine Handlung auslösen (Pragmatik)</a:t>
            </a:r>
          </a:p>
          <a:p>
            <a:r>
              <a:rPr lang="de-DE" dirty="0"/>
              <a:t>Infolge neuer Zeichenmuster kann neues Wissen entstehen bzw. vorhandenes Wissen verändert werden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53300E-4031-0149-B180-BC550E486B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t="16134" r="36541" b="15812"/>
          <a:stretch/>
        </p:blipFill>
        <p:spPr>
          <a:xfrm>
            <a:off x="3073251" y="3899990"/>
            <a:ext cx="100811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0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1B751-091F-CB43-AA2C-C4B434FB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Semiotik: Syntax, Semantik und Pragmatik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73219A-686C-FC4B-AF1F-D851151B0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402136"/>
            <a:ext cx="9432000" cy="2403922"/>
          </a:xfrm>
        </p:spPr>
        <p:txBody>
          <a:bodyPr/>
          <a:lstStyle/>
          <a:p>
            <a:r>
              <a:rPr lang="de-DE" dirty="0"/>
              <a:t>Redundanz: Der Teil einer Nachricht, der keine Information enthält</a:t>
            </a:r>
          </a:p>
          <a:p>
            <a:r>
              <a:rPr lang="de-DE" dirty="0"/>
              <a:t>Daten sind Voraussetzung für Bedeutung tragende Nachrichten, die durch optische, akustische oder andere sensorische Signale übertragen werden</a:t>
            </a:r>
          </a:p>
          <a:p>
            <a:r>
              <a:rPr lang="de-DE" dirty="0"/>
              <a:t>Mithilfe von Übertragungstechniken können die Signale kodiert, gesendet und dekodiert werden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D8D996-67E2-6645-B83C-965E76C4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60F776E-F1F3-804A-B03B-8D17B4F1FB9B}"/>
              </a:ext>
            </a:extLst>
          </p:cNvPr>
          <p:cNvSpPr/>
          <p:nvPr/>
        </p:nvSpPr>
        <p:spPr>
          <a:xfrm>
            <a:off x="1378800" y="1989634"/>
            <a:ext cx="9615332" cy="1243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Ziel einer Nachricht ist, mit einer bestimmten Menge an Zeichen so viel Information wie möglich bzw. eine Information mit so wenig Zeichen wie möglich zu übermitteln </a:t>
            </a:r>
          </a:p>
        </p:txBody>
      </p:sp>
    </p:spTree>
    <p:extLst>
      <p:ext uri="{BB962C8B-B14F-4D97-AF65-F5344CB8AC3E}">
        <p14:creationId xmlns:p14="http://schemas.microsoft.com/office/powerpoint/2010/main" val="2737037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B001C-3DB6-B247-A06D-DCB9111A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Semantik und Pragmatik</a:t>
            </a:r>
            <a:br>
              <a:rPr lang="de-DE" dirty="0"/>
            </a:br>
            <a:r>
              <a:rPr lang="de-DE" sz="2000" b="0" dirty="0"/>
              <a:t>(nach PH Network o.J.)</a:t>
            </a:r>
            <a:endParaRPr lang="de-DE" b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20D40F-F41B-644E-9093-6A727D99A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799" y="1845617"/>
            <a:ext cx="10047379" cy="4401969"/>
          </a:xfrm>
        </p:spPr>
        <p:txBody>
          <a:bodyPr/>
          <a:lstStyle/>
          <a:p>
            <a:r>
              <a:rPr lang="de-DE" dirty="0"/>
              <a:t>Die Uhreinwohner Nordamerikas haben sich den Rauchzeichen zur Übermittlung von Nachrichten bedient</a:t>
            </a:r>
          </a:p>
          <a:p>
            <a:pPr lvl="1"/>
            <a:r>
              <a:rPr lang="de-DE" dirty="0"/>
              <a:t>Eine Rauchwolke: ACHTUNG</a:t>
            </a:r>
          </a:p>
          <a:p>
            <a:pPr lvl="1"/>
            <a:r>
              <a:rPr lang="de-DE" dirty="0"/>
              <a:t>Zwei Rauchwolken: ALLES IST OK </a:t>
            </a:r>
          </a:p>
          <a:p>
            <a:pPr lvl="1"/>
            <a:r>
              <a:rPr lang="de-DE" dirty="0"/>
              <a:t>Drei Rauchwolken: GEFAHR </a:t>
            </a:r>
          </a:p>
          <a:p>
            <a:r>
              <a:rPr lang="de-DE" dirty="0"/>
              <a:t>Der Zeichenvorrat besteht aus einem, zwei oder drei Rauchzeichen (Syntaktik)</a:t>
            </a:r>
          </a:p>
          <a:p>
            <a:r>
              <a:rPr lang="de-DE" dirty="0"/>
              <a:t>Durch Zuordnung der Zeichen zu den Sachverhalten, wird die Bedeutung der Zeichen festgelegt (Semantik)</a:t>
            </a:r>
          </a:p>
          <a:p>
            <a:r>
              <a:rPr lang="de-DE" dirty="0"/>
              <a:t>Die referenzierten Sachverhalte stellen die betreffenden Daten dar</a:t>
            </a:r>
          </a:p>
          <a:p>
            <a:r>
              <a:rPr lang="de-DE" dirty="0"/>
              <a:t>Wenn aus den Daten Handlungen folgen, werden sie zur Information</a:t>
            </a:r>
          </a:p>
          <a:p>
            <a:r>
              <a:rPr lang="de-DE" dirty="0"/>
              <a:t>Eine Rauchwolke steigert die Aufmerksamkeit der Einwohner (Pragmatik)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A77E97-60E7-0A46-942A-65168947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19</a:t>
            </a:fld>
            <a:endParaRPr lang="de-DE" dirty="0"/>
          </a:p>
        </p:txBody>
      </p:sp>
      <p:pic>
        <p:nvPicPr>
          <p:cNvPr id="6" name="Grafik 5" descr="Ein Bild, das Zeichnung, Entwurf, Lineart, Darstellung enthält.&#10;&#10;Automatisch generierte Beschreibung">
            <a:extLst>
              <a:ext uri="{FF2B5EF4-FFF2-40B4-BE49-F238E27FC236}">
                <a16:creationId xmlns:a16="http://schemas.microsoft.com/office/drawing/2014/main" id="{C657610C-3CF4-E941-B507-D19C68796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57" y="777423"/>
            <a:ext cx="1804779" cy="21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AD719A2-3D9D-FC48-9C8C-C1CB043B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Zweck dieser Lerneinheit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48B55F8-75DF-D54C-9534-37100DCEB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Sie kennen </a:t>
            </a:r>
            <a:r>
              <a:rPr lang="de-DE" dirty="0">
                <a:solidFill>
                  <a:srgbClr val="C00000"/>
                </a:solidFill>
              </a:rPr>
              <a:t>Information</a:t>
            </a:r>
            <a:r>
              <a:rPr lang="de-DE" dirty="0"/>
              <a:t> und </a:t>
            </a:r>
            <a:r>
              <a:rPr lang="de-DE" dirty="0">
                <a:solidFill>
                  <a:srgbClr val="C00000"/>
                </a:solidFill>
              </a:rPr>
              <a:t>Kommunikation</a:t>
            </a:r>
            <a:r>
              <a:rPr lang="de-DE" dirty="0"/>
              <a:t> als grundlegende Gegenstände der Wirtschaftsinformatik</a:t>
            </a:r>
          </a:p>
          <a:p>
            <a:r>
              <a:rPr lang="de-DE" dirty="0"/>
              <a:t>Sie erkennen, welche Phänomene der Wirklichkeit als Information und Kommunikation bezeichnet werden </a:t>
            </a:r>
          </a:p>
          <a:p>
            <a:r>
              <a:rPr lang="de-DE" dirty="0"/>
              <a:t>Unter der Bezeichnung </a:t>
            </a:r>
            <a:r>
              <a:rPr lang="de-DE" dirty="0">
                <a:solidFill>
                  <a:srgbClr val="C00000"/>
                </a:solidFill>
              </a:rPr>
              <a:t>Wissen</a:t>
            </a:r>
            <a:r>
              <a:rPr lang="de-DE" dirty="0"/>
              <a:t> lernen Sie einen weiteren Kernbegriff der Wirtschaftsinformatik kennen</a:t>
            </a:r>
          </a:p>
          <a:p>
            <a:r>
              <a:rPr lang="de-DE" dirty="0"/>
              <a:t>Sie verstehen den Zusammenhang zwischen Zeichen, Daten, Informationen und Wissen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F06975-BF9B-B344-BDE9-307A3CDF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59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7ACC3-05AD-9041-B95B-ABAEF927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 als wirtschaftliches Gut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3D79DB-7FD5-CB49-8F8E-2190BF6C8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736471"/>
            <a:ext cx="9432000" cy="4069587"/>
          </a:xfrm>
        </p:spPr>
        <p:txBody>
          <a:bodyPr/>
          <a:lstStyle/>
          <a:p>
            <a:r>
              <a:rPr lang="de-DE" dirty="0"/>
              <a:t>Informationen in der Wirtschaftsinformatik als </a:t>
            </a:r>
            <a:r>
              <a:rPr lang="de-DE" dirty="0">
                <a:solidFill>
                  <a:srgbClr val="C00000"/>
                </a:solidFill>
              </a:rPr>
              <a:t>Produktionsfaktor</a:t>
            </a:r>
          </a:p>
          <a:p>
            <a:r>
              <a:rPr lang="de-DE" dirty="0"/>
              <a:t>Daten sind Rohstoff für </a:t>
            </a:r>
            <a:r>
              <a:rPr lang="de-DE" dirty="0">
                <a:solidFill>
                  <a:srgbClr val="C00000"/>
                </a:solidFill>
              </a:rPr>
              <a:t>Informationsproduktion</a:t>
            </a:r>
          </a:p>
          <a:p>
            <a:r>
              <a:rPr lang="de-DE" dirty="0"/>
              <a:t>Eigenschaften von Daten: </a:t>
            </a:r>
          </a:p>
          <a:p>
            <a:pPr lvl="1"/>
            <a:r>
              <a:rPr lang="de-DE" dirty="0"/>
              <a:t>Ohne Abnutzungserscheinung mehrfach verwendbar</a:t>
            </a:r>
          </a:p>
          <a:p>
            <a:pPr lvl="1"/>
            <a:r>
              <a:rPr lang="de-DE" dirty="0"/>
              <a:t>beliebig reproduzierbar </a:t>
            </a:r>
          </a:p>
          <a:p>
            <a:pPr lvl="1"/>
            <a:r>
              <a:rPr lang="de-DE" dirty="0"/>
              <a:t>Können auf einfache Weise kopiert und transportiert werden </a:t>
            </a:r>
          </a:p>
          <a:p>
            <a:pPr lvl="1"/>
            <a:r>
              <a:rPr lang="de-DE" dirty="0"/>
              <a:t>Wert der Daten hängt von der Art ihrer Verwendung ab </a:t>
            </a:r>
          </a:p>
          <a:p>
            <a:pPr lvl="1"/>
            <a:r>
              <a:rPr lang="de-DE" dirty="0"/>
              <a:t>Kosten von Daten abhängig von ihrer Beschaffung, Bearbeitung und Speicherung</a:t>
            </a:r>
          </a:p>
          <a:p>
            <a:pPr lvl="1"/>
            <a:r>
              <a:rPr lang="de-DE" dirty="0"/>
              <a:t>Missbrauch möglich </a:t>
            </a:r>
          </a:p>
          <a:p>
            <a:pPr lvl="1"/>
            <a:r>
              <a:rPr lang="de-DE" dirty="0"/>
              <a:t>Daten haben einen Lebenszyklus</a:t>
            </a:r>
          </a:p>
          <a:p>
            <a:pPr lvl="1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2F569D-DA59-CE48-BAAE-5875E0D7A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9379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F4A8BA-DC47-7F4D-A634-1FE3195B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 als wirtschaftliches Gut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CA6495-D7A0-6A4A-AB52-8E0F6EE63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72042"/>
            <a:ext cx="9432000" cy="3690000"/>
          </a:xfrm>
        </p:spPr>
        <p:txBody>
          <a:bodyPr/>
          <a:lstStyle/>
          <a:p>
            <a:r>
              <a:rPr lang="de-DE" dirty="0"/>
              <a:t>Die Eigenschaften von Daten können Folgen haben, die beim Umgang mit Information als Produktionsfaktor berücksichtigt werden müssen: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Informationsverluste</a:t>
            </a:r>
            <a:r>
              <a:rPr lang="de-DE" dirty="0"/>
              <a:t> durch Löschen, Aggregation oder Komprimierung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Informationsüberlastung</a:t>
            </a:r>
            <a:r>
              <a:rPr lang="de-DE" dirty="0"/>
              <a:t> / </a:t>
            </a:r>
            <a:r>
              <a:rPr lang="de-DE" dirty="0">
                <a:solidFill>
                  <a:srgbClr val="C00000"/>
                </a:solidFill>
              </a:rPr>
              <a:t>Informationsschock</a:t>
            </a:r>
            <a:r>
              <a:rPr lang="de-DE" dirty="0"/>
              <a:t>, wenn die Erhöhung des Angebots an Daten zur Verschlechterung der kognitiven Wahrnehmung führt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Informationspathologien</a:t>
            </a:r>
            <a:r>
              <a:rPr lang="de-DE" dirty="0"/>
              <a:t> entstehen durch Mängel bei der Informationsproduktion. produzierbare Information wird nicht produziert, beschaffbare nicht beschafft und vorhandene falsch oder nicht verwendet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Informationsverzerrung</a:t>
            </a:r>
            <a:r>
              <a:rPr lang="de-DE" dirty="0"/>
              <a:t> entsteht durch intrapersonelles, partielles und selektives Wahrnehmen von Information und das meist bewusste Durchsetzen individueller Anschauungen und Beurteilungen </a:t>
            </a:r>
          </a:p>
          <a:p>
            <a:pPr lvl="1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9F321F-CC5B-1742-B62C-D0C6AF66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296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3B109-476E-CC45-B450-857920F8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 als wirtschaftliches Gut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104F6B-C05E-4F4A-B534-36B00348B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999114"/>
            <a:ext cx="9432000" cy="2537872"/>
          </a:xfrm>
        </p:spPr>
        <p:txBody>
          <a:bodyPr/>
          <a:lstStyle/>
          <a:p>
            <a:r>
              <a:rPr lang="de-DE" dirty="0"/>
              <a:t>„</a:t>
            </a:r>
            <a:r>
              <a:rPr lang="de-DE" dirty="0" err="1"/>
              <a:t>Fake</a:t>
            </a:r>
            <a:r>
              <a:rPr lang="de-DE" dirty="0"/>
              <a:t> News“ sind manipulativ verbreitete, vorgetäuschte Nachrichten, die sich viral verbreiten, um </a:t>
            </a:r>
            <a:r>
              <a:rPr lang="de-DE" dirty="0">
                <a:solidFill>
                  <a:srgbClr val="C00000"/>
                </a:solidFill>
              </a:rPr>
              <a:t>Desinformation</a:t>
            </a:r>
            <a:r>
              <a:rPr lang="de-DE" dirty="0"/>
              <a:t> zu praktizieren </a:t>
            </a:r>
          </a:p>
          <a:p>
            <a:r>
              <a:rPr lang="de-DE" dirty="0"/>
              <a:t>Eine weitere Form des Informationsmissbrauchs hängt mit dem </a:t>
            </a:r>
            <a:r>
              <a:rPr lang="de-DE" dirty="0">
                <a:solidFill>
                  <a:srgbClr val="C00000"/>
                </a:solidFill>
              </a:rPr>
              <a:t>Eindringen</a:t>
            </a:r>
            <a:r>
              <a:rPr lang="de-DE" dirty="0"/>
              <a:t> in die bzw. dem </a:t>
            </a:r>
            <a:r>
              <a:rPr lang="de-DE" dirty="0">
                <a:solidFill>
                  <a:srgbClr val="C00000"/>
                </a:solidFill>
              </a:rPr>
              <a:t>Verlust von Privatsphäre </a:t>
            </a:r>
            <a:r>
              <a:rPr lang="de-DE" dirty="0"/>
              <a:t>zusammen</a:t>
            </a:r>
          </a:p>
          <a:p>
            <a:pPr lvl="1"/>
            <a:r>
              <a:rPr lang="de-DE" dirty="0"/>
              <a:t>Die fortschreitende Digitalisierung intensiviert die Speicherung personen- und objektbezogener Daten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529E92-C41F-A843-B65B-1A9CC0DE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22</a:t>
            </a:fld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7A14D31B-02DE-0847-8BFA-FD75F3461588}"/>
              </a:ext>
            </a:extLst>
          </p:cNvPr>
          <p:cNvSpPr/>
          <p:nvPr/>
        </p:nvSpPr>
        <p:spPr>
          <a:xfrm>
            <a:off x="1378800" y="1989634"/>
            <a:ext cx="9445114" cy="8110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Die bewusste Verzerrung führt zum </a:t>
            </a:r>
            <a:r>
              <a:rPr lang="de-DE" sz="2400" b="1" dirty="0"/>
              <a:t>Informationsmissbrauch</a:t>
            </a:r>
          </a:p>
        </p:txBody>
      </p:sp>
    </p:spTree>
    <p:extLst>
      <p:ext uri="{BB962C8B-B14F-4D97-AF65-F5344CB8AC3E}">
        <p14:creationId xmlns:p14="http://schemas.microsoft.com/office/powerpoint/2010/main" val="1144626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B5DF5-B837-F14B-8976-436F7386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4E50A4-46EC-064D-BD5E-91ACE17E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799" y="1845618"/>
            <a:ext cx="9759347" cy="3196010"/>
          </a:xfrm>
        </p:spPr>
        <p:txBody>
          <a:bodyPr/>
          <a:lstStyle/>
          <a:p>
            <a:r>
              <a:rPr lang="de-DE" dirty="0"/>
              <a:t>Das primäre Interesse der Wirtschaftsinformatik gilt der pragmatischen Ebene der Semiotik, also der </a:t>
            </a:r>
            <a:r>
              <a:rPr lang="de-DE" dirty="0">
                <a:solidFill>
                  <a:srgbClr val="C00000"/>
                </a:solidFill>
              </a:rPr>
              <a:t>Information</a:t>
            </a:r>
          </a:p>
          <a:p>
            <a:r>
              <a:rPr lang="de-DE" dirty="0"/>
              <a:t>Die syntaktische Ebene und damit die Erkenntnisse der Informationstheorie sind für die Wirtschaftsinformatik weniger bedeutend</a:t>
            </a:r>
          </a:p>
          <a:p>
            <a:r>
              <a:rPr lang="de-DE" dirty="0"/>
              <a:t>Pragmatik hat neben der Handlungs- und Entscheidungsorientierung viel mit Kontext, Kultur und Verhalten zu tun</a:t>
            </a:r>
          </a:p>
          <a:p>
            <a:pPr lvl="1"/>
            <a:r>
              <a:rPr lang="de-DE" dirty="0"/>
              <a:t>Kann dazu führen, dass vom Sender erwartete Verhaltensweisen beim Empfänger nicht eintreten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AF916C-6508-1E42-98D5-E24E5035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23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1FA743D-F48E-394C-AE8E-483F8622A226}"/>
              </a:ext>
            </a:extLst>
          </p:cNvPr>
          <p:cNvSpPr/>
          <p:nvPr/>
        </p:nvSpPr>
        <p:spPr>
          <a:xfrm>
            <a:off x="1378800" y="4941962"/>
            <a:ext cx="9759346" cy="8110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Information ist demzufolge in hohem Maß subjektbezogen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580910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A4D28-D365-FB4E-B6CB-631EFF90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Subjektbezogenheit von Information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455621-CD28-6D42-8DC7-06AF24510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466032"/>
            <a:ext cx="7599107" cy="1755850"/>
          </a:xfrm>
        </p:spPr>
        <p:txBody>
          <a:bodyPr/>
          <a:lstStyle/>
          <a:p>
            <a:r>
              <a:rPr lang="de-DE" dirty="0"/>
              <a:t>Ein Vater fordert seine Kinder, Peter und Julian auf, nicht mehr fernzusehen</a:t>
            </a:r>
          </a:p>
          <a:p>
            <a:r>
              <a:rPr lang="de-DE" dirty="0"/>
              <a:t>Peter beginnt daraufhin mit dem Computer zu spielen</a:t>
            </a:r>
          </a:p>
          <a:p>
            <a:r>
              <a:rPr lang="de-DE" dirty="0"/>
              <a:t>Julian liest nach der Aufforderung ein Buch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582FED-8A6D-E345-A43D-0819DA9D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24</a:t>
            </a:fld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D40DFEA-F67B-F9C7-170C-C8DF4F5270D6}"/>
              </a:ext>
            </a:extLst>
          </p:cNvPr>
          <p:cNvGrpSpPr/>
          <p:nvPr/>
        </p:nvGrpSpPr>
        <p:grpSpPr>
          <a:xfrm>
            <a:off x="9567558" y="621482"/>
            <a:ext cx="2434685" cy="5544616"/>
            <a:chOff x="9567558" y="621482"/>
            <a:chExt cx="2434685" cy="5544616"/>
          </a:xfrm>
        </p:grpSpPr>
        <p:pic>
          <p:nvPicPr>
            <p:cNvPr id="6" name="Grafik 5" descr="Ein Bild, das Schwarz, Dunkelheit enthält.&#10;&#10;Automatisch generierte Beschreibung">
              <a:extLst>
                <a:ext uri="{FF2B5EF4-FFF2-40B4-BE49-F238E27FC236}">
                  <a16:creationId xmlns:a16="http://schemas.microsoft.com/office/drawing/2014/main" id="{A6CCB1A1-C0CD-754E-8C30-4037371D5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741" y="621482"/>
              <a:ext cx="1298446" cy="1298446"/>
            </a:xfrm>
            <a:prstGeom prst="rect">
              <a:avLst/>
            </a:prstGeom>
          </p:spPr>
        </p:pic>
        <p:pic>
          <p:nvPicPr>
            <p:cNvPr id="8" name="Grafik 7" descr="Ein Bild, das Clipart, Entwurf, Zeichnung, Lineart enthält.&#10;&#10;Automatisch generierte Beschreibung">
              <a:extLst>
                <a:ext uri="{FF2B5EF4-FFF2-40B4-BE49-F238E27FC236}">
                  <a16:creationId xmlns:a16="http://schemas.microsoft.com/office/drawing/2014/main" id="{FB6AC495-3499-B846-84C7-7325E390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558" y="3501919"/>
              <a:ext cx="1298445" cy="1298445"/>
            </a:xfrm>
            <a:prstGeom prst="rect">
              <a:avLst/>
            </a:prstGeom>
          </p:spPr>
        </p:pic>
        <p:pic>
          <p:nvPicPr>
            <p:cNvPr id="10" name="Grafik 9" descr="Ein Bild, das Entwurf, Zeichnung, Clipart, Cartoon enthält.&#10;&#10;Automatisch generierte Beschreibung">
              <a:extLst>
                <a:ext uri="{FF2B5EF4-FFF2-40B4-BE49-F238E27FC236}">
                  <a16:creationId xmlns:a16="http://schemas.microsoft.com/office/drawing/2014/main" id="{250C0590-6EB6-6A4F-845B-0D62B14AD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3998" y="3700094"/>
              <a:ext cx="1144899" cy="1144899"/>
            </a:xfrm>
            <a:prstGeom prst="rect">
              <a:avLst/>
            </a:prstGeom>
          </p:spPr>
        </p:pic>
        <p:pic>
          <p:nvPicPr>
            <p:cNvPr id="12" name="Grafik 11" descr="Ein Bild, das Clipart, Symbol, Reihe, Design enthält.&#10;&#10;Automatisch generierte Beschreibung">
              <a:extLst>
                <a:ext uri="{FF2B5EF4-FFF2-40B4-BE49-F238E27FC236}">
                  <a16:creationId xmlns:a16="http://schemas.microsoft.com/office/drawing/2014/main" id="{A81C818D-3B7B-9948-BBAF-FE761DBC1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554" y="2353310"/>
              <a:ext cx="1144899" cy="1144899"/>
            </a:xfrm>
            <a:prstGeom prst="rect">
              <a:avLst/>
            </a:prstGeom>
          </p:spPr>
        </p:pic>
        <p:pic>
          <p:nvPicPr>
            <p:cNvPr id="14" name="Grafik 13" descr="Ein Bild, das Symbol, Rechteck, Clipart, Design enthält.&#10;&#10;Automatisch generierte Beschreibung">
              <a:extLst>
                <a:ext uri="{FF2B5EF4-FFF2-40B4-BE49-F238E27FC236}">
                  <a16:creationId xmlns:a16="http://schemas.microsoft.com/office/drawing/2014/main" id="{6DC810A8-6875-DD43-B5F2-AEE25B586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558" y="5191129"/>
              <a:ext cx="974969" cy="974969"/>
            </a:xfrm>
            <a:prstGeom prst="rect">
              <a:avLst/>
            </a:prstGeom>
          </p:spPr>
        </p:pic>
        <p:pic>
          <p:nvPicPr>
            <p:cNvPr id="16" name="Grafik 15" descr="Ein Bild, das Entwurf, Design, weiß enthält.&#10;&#10;Automatisch generierte Beschreibung">
              <a:extLst>
                <a:ext uri="{FF2B5EF4-FFF2-40B4-BE49-F238E27FC236}">
                  <a16:creationId xmlns:a16="http://schemas.microsoft.com/office/drawing/2014/main" id="{2D9D33F9-DCB6-1C4B-A5B8-BE3F4DFB5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9" t="18590" r="11672" b="27968"/>
            <a:stretch/>
          </p:blipFill>
          <p:spPr>
            <a:xfrm>
              <a:off x="10874663" y="5158277"/>
              <a:ext cx="1127580" cy="864096"/>
            </a:xfrm>
            <a:prstGeom prst="rect">
              <a:avLst/>
            </a:prstGeom>
          </p:spPr>
        </p:pic>
      </p:grp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653CF67E-EE0B-454B-B2FE-8FB307817FDC}"/>
              </a:ext>
            </a:extLst>
          </p:cNvPr>
          <p:cNvCxnSpPr>
            <a:endCxn id="14" idx="0"/>
          </p:cNvCxnSpPr>
          <p:nvPr/>
        </p:nvCxnSpPr>
        <p:spPr>
          <a:xfrm flipH="1">
            <a:off x="10055043" y="4800364"/>
            <a:ext cx="161737" cy="3907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9C3BEEE-1B1A-9643-AF45-ACA2F0580A6B}"/>
              </a:ext>
            </a:extLst>
          </p:cNvPr>
          <p:cNvCxnSpPr>
            <a:cxnSpLocks/>
          </p:cNvCxnSpPr>
          <p:nvPr/>
        </p:nvCxnSpPr>
        <p:spPr>
          <a:xfrm>
            <a:off x="11236097" y="4869954"/>
            <a:ext cx="118074" cy="441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hteck: abgerundete Ecken 4">
            <a:extLst>
              <a:ext uri="{FF2B5EF4-FFF2-40B4-BE49-F238E27FC236}">
                <a16:creationId xmlns:a16="http://schemas.microsoft.com/office/drawing/2014/main" id="{9D134928-880D-2248-B08B-7C7462565408}"/>
              </a:ext>
            </a:extLst>
          </p:cNvPr>
          <p:cNvSpPr/>
          <p:nvPr/>
        </p:nvSpPr>
        <p:spPr>
          <a:xfrm>
            <a:off x="1378800" y="4437906"/>
            <a:ext cx="7383083" cy="10801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Eine Interpretation der Situation führt zu dem Schluss, dass Julian die Nachricht des Vaters besser verstanden hat als Peter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276907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7733A-CD69-4F4A-93A8-8623F0507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A8F12B-A0AB-A74D-BBB4-A64467897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330128"/>
            <a:ext cx="9432000" cy="2115890"/>
          </a:xfrm>
        </p:spPr>
        <p:txBody>
          <a:bodyPr/>
          <a:lstStyle/>
          <a:p>
            <a:r>
              <a:rPr lang="de-DE" dirty="0"/>
              <a:t>„Kundin“, „Lieferzeit“ und „Kundenauftrag“ sind Bezeichnungen für betriebliche Objekte und Sachverhalte</a:t>
            </a:r>
          </a:p>
          <a:p>
            <a:r>
              <a:rPr lang="de-DE" dirty="0"/>
              <a:t>Einer Mitarbeiterin sollten diese Entitäten bekannt sein</a:t>
            </a:r>
          </a:p>
          <a:p>
            <a:r>
              <a:rPr lang="de-DE" dirty="0"/>
              <a:t>Es können auch firmenspezifische Besonderheiten auftreten, die auf unterschiedliche Bedeutung hinweisen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98E19F-58EE-EE45-BD2A-D321343C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25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992B745-6650-AE4F-BBDC-9135739AB483}"/>
              </a:ext>
            </a:extLst>
          </p:cNvPr>
          <p:cNvSpPr/>
          <p:nvPr/>
        </p:nvSpPr>
        <p:spPr>
          <a:xfrm>
            <a:off x="1378800" y="2133650"/>
            <a:ext cx="9759346" cy="955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Semantik hat viel damit zu tun, welche Bedeutung bestimmte Zeichenfolgen haben, d.h. welche Objekte und Sachverhalte sie referenzieren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925494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2F024-42BB-6840-8851-0A5945218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semantische Unterschiede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2BCEE9-EDD3-A24C-8DEA-3F221091A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773610"/>
            <a:ext cx="9432000" cy="3124002"/>
          </a:xfrm>
        </p:spPr>
        <p:txBody>
          <a:bodyPr/>
          <a:lstStyle/>
          <a:p>
            <a:r>
              <a:rPr lang="de-DE" dirty="0"/>
              <a:t>In Unternehmen A bedeutet „Lieferzeit“ den Zeitraum zwischen Auftragserteilung durch die Kundin und dem Eingang der Lieferung bei der Kundin </a:t>
            </a:r>
          </a:p>
          <a:p>
            <a:r>
              <a:rPr lang="de-DE" dirty="0"/>
              <a:t>Im Unternehmen B bedeutet „Lieferzeit“ den Zeitraum zwischen der Auftragsbestätigung durch den Lieferanten und dem Eingang der Lieferung bei der Kundin</a:t>
            </a:r>
          </a:p>
          <a:p>
            <a:r>
              <a:rPr lang="de-DE" dirty="0"/>
              <a:t>Die Zeiträume können erheblich voneinander abweichen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5E6153-D248-EA4D-9590-8433BBAF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26</a:t>
            </a:fld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789F8DA-A82C-0728-2C55-1255FB919DE0}"/>
              </a:ext>
            </a:extLst>
          </p:cNvPr>
          <p:cNvGrpSpPr/>
          <p:nvPr/>
        </p:nvGrpSpPr>
        <p:grpSpPr>
          <a:xfrm>
            <a:off x="1849115" y="4581922"/>
            <a:ext cx="8424936" cy="1822500"/>
            <a:chOff x="1849115" y="4581922"/>
            <a:chExt cx="8424936" cy="182250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12FE47E-3213-754F-AF96-F7766588A9CF}"/>
                </a:ext>
              </a:extLst>
            </p:cNvPr>
            <p:cNvSpPr txBox="1"/>
            <p:nvPr/>
          </p:nvSpPr>
          <p:spPr>
            <a:xfrm>
              <a:off x="1993131" y="5481092"/>
              <a:ext cx="18697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003056"/>
                  </a:solidFill>
                </a:rPr>
                <a:t>Auftragserteilung durch Kundin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3BE0398-629E-024C-B376-C99167D7BA08}"/>
                </a:ext>
              </a:extLst>
            </p:cNvPr>
            <p:cNvSpPr txBox="1"/>
            <p:nvPr/>
          </p:nvSpPr>
          <p:spPr>
            <a:xfrm>
              <a:off x="4607640" y="4581922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003056"/>
                  </a:solidFill>
                </a:rPr>
                <a:t>Auftragsbestätigung durch Lieferant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0C71958-36C3-AD4E-8064-C785F19EFE85}"/>
                </a:ext>
              </a:extLst>
            </p:cNvPr>
            <p:cNvSpPr txBox="1"/>
            <p:nvPr/>
          </p:nvSpPr>
          <p:spPr>
            <a:xfrm>
              <a:off x="7681763" y="5481092"/>
              <a:ext cx="18697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rgbClr val="003056"/>
                  </a:solidFill>
                </a:rPr>
                <a:t>Eingang der Lieferung bei der Kundin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29777902-877A-C64B-8156-ED35B17DBA6E}"/>
                </a:ext>
              </a:extLst>
            </p:cNvPr>
            <p:cNvGrpSpPr/>
            <p:nvPr/>
          </p:nvGrpSpPr>
          <p:grpSpPr>
            <a:xfrm>
              <a:off x="1849115" y="5220472"/>
              <a:ext cx="8424936" cy="307076"/>
              <a:chOff x="1849115" y="5220472"/>
              <a:chExt cx="8424936" cy="307076"/>
            </a:xfrm>
          </p:grpSpPr>
          <p:cxnSp>
            <p:nvCxnSpPr>
              <p:cNvPr id="6" name="Gerade Verbindung mit Pfeil 5">
                <a:extLst>
                  <a:ext uri="{FF2B5EF4-FFF2-40B4-BE49-F238E27FC236}">
                    <a16:creationId xmlns:a16="http://schemas.microsoft.com/office/drawing/2014/main" id="{C52D7D11-545F-BA43-B684-79291C2F5789}"/>
                  </a:ext>
                </a:extLst>
              </p:cNvPr>
              <p:cNvCxnSpPr/>
              <p:nvPr/>
            </p:nvCxnSpPr>
            <p:spPr>
              <a:xfrm>
                <a:off x="1849115" y="5374010"/>
                <a:ext cx="842493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10">
                <a:extLst>
                  <a:ext uri="{FF2B5EF4-FFF2-40B4-BE49-F238E27FC236}">
                    <a16:creationId xmlns:a16="http://schemas.microsoft.com/office/drawing/2014/main" id="{81281107-E087-FB4F-BD51-899D9F093CBE}"/>
                  </a:ext>
                </a:extLst>
              </p:cNvPr>
              <p:cNvCxnSpPr/>
              <p:nvPr/>
            </p:nvCxnSpPr>
            <p:spPr>
              <a:xfrm>
                <a:off x="2927984" y="5229994"/>
                <a:ext cx="0" cy="297554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11">
                <a:extLst>
                  <a:ext uri="{FF2B5EF4-FFF2-40B4-BE49-F238E27FC236}">
                    <a16:creationId xmlns:a16="http://schemas.microsoft.com/office/drawing/2014/main" id="{4EF1F984-64B3-AD42-ADF5-85286A0BBD13}"/>
                  </a:ext>
                </a:extLst>
              </p:cNvPr>
              <p:cNvCxnSpPr/>
              <p:nvPr/>
            </p:nvCxnSpPr>
            <p:spPr>
              <a:xfrm>
                <a:off x="5665539" y="5220472"/>
                <a:ext cx="0" cy="297554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12">
                <a:extLst>
                  <a:ext uri="{FF2B5EF4-FFF2-40B4-BE49-F238E27FC236}">
                    <a16:creationId xmlns:a16="http://schemas.microsoft.com/office/drawing/2014/main" id="{A584C0A0-CFD4-7645-903D-8918B2582663}"/>
                  </a:ext>
                </a:extLst>
              </p:cNvPr>
              <p:cNvCxnSpPr/>
              <p:nvPr/>
            </p:nvCxnSpPr>
            <p:spPr>
              <a:xfrm>
                <a:off x="8545859" y="5229994"/>
                <a:ext cx="0" cy="297554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54176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CABA6D-8121-5D47-9A43-A7C442E6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C42316-844C-F14D-A226-8AFC07FF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421682"/>
            <a:ext cx="9432000" cy="891754"/>
          </a:xfrm>
        </p:spPr>
        <p:txBody>
          <a:bodyPr/>
          <a:lstStyle/>
          <a:p>
            <a:r>
              <a:rPr lang="de-DE" dirty="0"/>
              <a:t>Wissen unterscheidet sich von Daten und Informationen, obwohl die drei Begriffe fälschlicherweise oft synonym verwendet werden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F6B8EC-9953-A04F-AD0B-CFF32A5E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27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01D716F5-5E90-EA4C-B1D1-06540B4E9CA8}"/>
              </a:ext>
            </a:extLst>
          </p:cNvPr>
          <p:cNvSpPr/>
          <p:nvPr/>
        </p:nvSpPr>
        <p:spPr>
          <a:xfrm>
            <a:off x="1378800" y="3438492"/>
            <a:ext cx="9759346" cy="12430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Nach herrschender Lehre gilt: Daten umfassen etwas Gegebenes, d.h. Fakten, Beobachtungen oder Wahrnehmungen und betrachten keinen Kontext, keine Bedeutung oder keine Absicht</a:t>
            </a:r>
          </a:p>
        </p:txBody>
      </p:sp>
    </p:spTree>
    <p:extLst>
      <p:ext uri="{BB962C8B-B14F-4D97-AF65-F5344CB8AC3E}">
        <p14:creationId xmlns:p14="http://schemas.microsoft.com/office/powerpoint/2010/main" val="1051166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BA1CA-4634-CE46-B71C-7DF201B5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Daten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4B578A-F3CB-224E-A37F-4268C0FAE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717826"/>
            <a:ext cx="9432000" cy="1467818"/>
          </a:xfrm>
        </p:spPr>
        <p:txBody>
          <a:bodyPr/>
          <a:lstStyle/>
          <a:p>
            <a:r>
              <a:rPr lang="de-DE" dirty="0"/>
              <a:t>Wir beobachten, dass eine geworfene Münze die Seite mit dem Kopf zeigt </a:t>
            </a:r>
          </a:p>
          <a:p>
            <a:r>
              <a:rPr lang="de-DE" dirty="0"/>
              <a:t>Für uns stellt das ein Datum dar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AE99E4-D078-F147-9D2A-F973DEE4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28</a:t>
            </a:fld>
            <a:endParaRPr lang="de-DE" dirty="0"/>
          </a:p>
        </p:txBody>
      </p:sp>
      <p:pic>
        <p:nvPicPr>
          <p:cNvPr id="5" name="Grafik 4" descr="Ein Bild, das Text, Münze, Kreis enthält.&#10;&#10;Automatisch generierte Beschreibung">
            <a:extLst>
              <a:ext uri="{FF2B5EF4-FFF2-40B4-BE49-F238E27FC236}">
                <a16:creationId xmlns:a16="http://schemas.microsoft.com/office/drawing/2014/main" id="{39C8C035-E401-3E4E-B816-8B1B2C823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00" y="1845618"/>
            <a:ext cx="3108112" cy="16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73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E59D6-1BC2-BD4A-817D-DA58C557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8A5E4A-482D-5C43-AAA3-6A379D387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394024"/>
            <a:ext cx="9432000" cy="2403922"/>
          </a:xfrm>
        </p:spPr>
        <p:txBody>
          <a:bodyPr/>
          <a:lstStyle/>
          <a:p>
            <a:r>
              <a:rPr lang="de-DE" dirty="0"/>
              <a:t>Obwohl Daten ohne Kontext, Bedeutung oder Absicht sind, können sie leicht erfasst, gespeichert und übermittelt werden </a:t>
            </a:r>
          </a:p>
          <a:p>
            <a:r>
              <a:rPr lang="de-DE" dirty="0"/>
              <a:t>Informationen werden aus Daten gewonnen </a:t>
            </a:r>
          </a:p>
          <a:p>
            <a:r>
              <a:rPr lang="de-DE" dirty="0"/>
              <a:t>Es werden nur jene Daten einbezogen, die einen Kontext, eine Relevanz und eine Zweckorientierung aufweisen.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8B8D74-5E65-FA44-9B29-80D2C774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161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33283-F7C6-7043-8D88-7E0880B6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Historischer Hintergrund zum Informationsbegriff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3AA2EE-A8FE-E54F-9BA9-F90BE48C1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332082"/>
            <a:ext cx="9432000" cy="3690000"/>
          </a:xfrm>
        </p:spPr>
        <p:txBody>
          <a:bodyPr/>
          <a:lstStyle/>
          <a:p>
            <a:r>
              <a:rPr lang="de-DE" dirty="0"/>
              <a:t>Information war zunächst ein </a:t>
            </a:r>
            <a:r>
              <a:rPr lang="de-DE" dirty="0">
                <a:solidFill>
                  <a:srgbClr val="C00000"/>
                </a:solidFill>
              </a:rPr>
              <a:t>Prinzip zur Darstellung und Erklärung der Bedeutung von Zeichen </a:t>
            </a:r>
            <a:r>
              <a:rPr lang="de-DE" dirty="0"/>
              <a:t>(Semantik)</a:t>
            </a:r>
          </a:p>
          <a:p>
            <a:r>
              <a:rPr lang="de-DE" dirty="0"/>
              <a:t>In der Wissenschaft wird der Begriff später auf unterschiedliche Arten verwendet</a:t>
            </a:r>
          </a:p>
          <a:p>
            <a:pPr lvl="1"/>
            <a:r>
              <a:rPr lang="de-DE" dirty="0"/>
              <a:t>Maß für Informationsdichte eines Zeichensystems (</a:t>
            </a:r>
            <a:r>
              <a:rPr lang="de-DE" dirty="0">
                <a:solidFill>
                  <a:srgbClr val="C00000"/>
                </a:solidFill>
              </a:rPr>
              <a:t>Entropie</a:t>
            </a:r>
            <a:r>
              <a:rPr lang="de-DE" dirty="0"/>
              <a:t>) </a:t>
            </a:r>
          </a:p>
          <a:p>
            <a:pPr lvl="1"/>
            <a:r>
              <a:rPr lang="de-DE" dirty="0"/>
              <a:t>System von Regeln zum Aufbau von Zeichenfolgen (</a:t>
            </a:r>
            <a:r>
              <a:rPr lang="de-DE" dirty="0">
                <a:solidFill>
                  <a:srgbClr val="C00000"/>
                </a:solidFill>
              </a:rPr>
              <a:t>Syntax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Bedeutung von Informationen (</a:t>
            </a:r>
            <a:r>
              <a:rPr lang="de-DE" dirty="0">
                <a:solidFill>
                  <a:srgbClr val="C00000"/>
                </a:solidFill>
              </a:rPr>
              <a:t>Semantik</a:t>
            </a:r>
            <a:r>
              <a:rPr lang="de-DE" dirty="0"/>
              <a:t>) </a:t>
            </a:r>
          </a:p>
          <a:p>
            <a:pPr lvl="1"/>
            <a:r>
              <a:rPr lang="de-DE" dirty="0"/>
              <a:t>Handlungen und Prozesse, die durch Information ausgelöst werden (</a:t>
            </a:r>
            <a:r>
              <a:rPr lang="de-DE" dirty="0">
                <a:solidFill>
                  <a:srgbClr val="C00000"/>
                </a:solidFill>
              </a:rPr>
              <a:t>Pragmatik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FD269F-AF1D-D541-ABC9-2253A504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3485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4BA1CA-4634-CE46-B71C-7DF201B5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Kontext und Zweckorientierung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4B578A-F3CB-224E-A37F-4268C0FAE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426556"/>
            <a:ext cx="9432000" cy="1931230"/>
          </a:xfrm>
        </p:spPr>
        <p:txBody>
          <a:bodyPr/>
          <a:lstStyle/>
          <a:p>
            <a:r>
              <a:rPr lang="de-DE" dirty="0"/>
              <a:t>Philipp bietet eine Wette an:</a:t>
            </a:r>
          </a:p>
          <a:p>
            <a:pPr lvl="1"/>
            <a:r>
              <a:rPr lang="de-DE" dirty="0"/>
              <a:t>Er zahlt jedem 10€, wenn die Münze “Kopf“ zeigt</a:t>
            </a:r>
          </a:p>
          <a:p>
            <a:pPr lvl="1"/>
            <a:r>
              <a:rPr lang="de-DE" dirty="0"/>
              <a:t>Er bekommt 8€, wenn die Münze „Zahl“ zeigt </a:t>
            </a:r>
          </a:p>
          <a:p>
            <a:r>
              <a:rPr lang="de-DE" dirty="0"/>
              <a:t>Nele erinnert sich an ein Experiment, dass die Münze bei den letzten 100 Würfen 40-mal Kopf und 60-mal Zahl ergeben hat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AE99E4-D078-F147-9D2A-F973DEE4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30</a:t>
            </a:fld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45525AA-31AF-5848-A46A-7CA05B026D87}"/>
              </a:ext>
            </a:extLst>
          </p:cNvPr>
          <p:cNvSpPr txBox="1">
            <a:spLocks/>
          </p:cNvSpPr>
          <p:nvPr/>
        </p:nvSpPr>
        <p:spPr>
          <a:xfrm>
            <a:off x="1378800" y="4626272"/>
            <a:ext cx="9432000" cy="16118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Für Nele sind die Daten der letzten 100 Münzwürfe eine </a:t>
            </a:r>
            <a:r>
              <a:rPr lang="de-DE">
                <a:solidFill>
                  <a:srgbClr val="C00000"/>
                </a:solidFill>
              </a:rPr>
              <a:t>Information</a:t>
            </a:r>
            <a:r>
              <a:rPr lang="de-DE"/>
              <a:t>, da sie überlegt in das Spiel einzusteigen </a:t>
            </a:r>
          </a:p>
          <a:p>
            <a:r>
              <a:rPr lang="de-DE"/>
              <a:t>Für Anna-Maria sind die Münzwürfe lediglich </a:t>
            </a:r>
            <a:r>
              <a:rPr lang="de-DE">
                <a:solidFill>
                  <a:srgbClr val="C00000"/>
                </a:solidFill>
              </a:rPr>
              <a:t>Daten</a:t>
            </a:r>
            <a:r>
              <a:rPr lang="de-DE"/>
              <a:t>, da sie sich mit der Wahrscheinlichkeitstheorie gut auskennt</a:t>
            </a:r>
            <a:endParaRPr lang="de-DE" dirty="0"/>
          </a:p>
        </p:txBody>
      </p:sp>
      <p:sp>
        <p:nvSpPr>
          <p:cNvPr id="7" name="Rechteck: abgerundete Ecken 4">
            <a:extLst>
              <a:ext uri="{FF2B5EF4-FFF2-40B4-BE49-F238E27FC236}">
                <a16:creationId xmlns:a16="http://schemas.microsoft.com/office/drawing/2014/main" id="{7A40C86D-C3E9-BB40-8B33-8E3AC580B59A}"/>
              </a:ext>
            </a:extLst>
          </p:cNvPr>
          <p:cNvSpPr/>
          <p:nvPr/>
        </p:nvSpPr>
        <p:spPr>
          <a:xfrm>
            <a:off x="1378800" y="3429794"/>
            <a:ext cx="9432000" cy="9680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Es hängt von der betreffenden Person und dem Kontext ab, ob es sich um Informationen oder Daten handelt</a:t>
            </a:r>
          </a:p>
        </p:txBody>
      </p:sp>
    </p:spTree>
    <p:extLst>
      <p:ext uri="{BB962C8B-B14F-4D97-AF65-F5344CB8AC3E}">
        <p14:creationId xmlns:p14="http://schemas.microsoft.com/office/powerpoint/2010/main" val="2893046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C550-BA2D-C54F-BB65-B41C7A22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pic>
        <p:nvPicPr>
          <p:cNvPr id="6" name="Inhaltsplatzhalter 5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71C3D3AB-4F3B-824B-AB1A-F39DFF62A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00" y="1824264"/>
            <a:ext cx="9028559" cy="4125810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7E6E01-A243-ED4B-8168-C0DC9F2A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5074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33917-D7C1-1A4F-B3B0-F601F2BB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959A4D-6143-B749-985D-7D935555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773610"/>
            <a:ext cx="9432000" cy="2547938"/>
          </a:xfrm>
        </p:spPr>
        <p:txBody>
          <a:bodyPr/>
          <a:lstStyle/>
          <a:p>
            <a:r>
              <a:rPr lang="de-DE" dirty="0"/>
              <a:t>Die Konsequenzen des praktischen Handelns lassen sich nicht alleine aus dem Inhalt des Datums bzw. der Information ableiten </a:t>
            </a:r>
          </a:p>
          <a:p>
            <a:pPr lvl="1"/>
            <a:r>
              <a:rPr lang="de-DE" dirty="0"/>
              <a:t>Es wird die Fähigkeit des beteiligten Subjekts benötigt, Information zu interpretieren und in Beziehung zum jeweiligen Kontext zu setzen </a:t>
            </a:r>
          </a:p>
          <a:p>
            <a:r>
              <a:rPr lang="de-DE" dirty="0"/>
              <a:t>Information ist situativ</a:t>
            </a:r>
          </a:p>
          <a:p>
            <a:r>
              <a:rPr lang="de-DE" dirty="0"/>
              <a:t>Das Wissen von Subjekten ist kumulativ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7A0673-E7CA-FF41-A4B9-656313FC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32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6D0BEAD-D9A3-404E-BF44-7797E4BA453A}"/>
              </a:ext>
            </a:extLst>
          </p:cNvPr>
          <p:cNvSpPr/>
          <p:nvPr/>
        </p:nvSpPr>
        <p:spPr>
          <a:xfrm>
            <a:off x="1378800" y="4289603"/>
            <a:ext cx="9432000" cy="9680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Faktenwissen weist Ähnlichkeiten zu Informationen und Daten auf, ist aber umfassender und anhaltender</a:t>
            </a:r>
          </a:p>
        </p:txBody>
      </p:sp>
    </p:spTree>
    <p:extLst>
      <p:ext uri="{BB962C8B-B14F-4D97-AF65-F5344CB8AC3E}">
        <p14:creationId xmlns:p14="http://schemas.microsoft.com/office/powerpoint/2010/main" val="2869983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44FCB-3DF0-7E41-979E-348A9E31A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023043" cy="1248289"/>
          </a:xfrm>
        </p:spPr>
        <p:txBody>
          <a:bodyPr/>
          <a:lstStyle/>
          <a:p>
            <a:r>
              <a:rPr lang="de-DE" dirty="0"/>
              <a:t>Beispiel Zeichen versus Wissen und Aktion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950A5E-0D98-FA43-81F0-AA2CE039E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799" y="2336687"/>
            <a:ext cx="10119388" cy="2821299"/>
          </a:xfrm>
        </p:spPr>
        <p:txBody>
          <a:bodyPr/>
          <a:lstStyle/>
          <a:p>
            <a:r>
              <a:rPr lang="de-DE" dirty="0"/>
              <a:t>Gegeben ist die untergeordnete Buchstabenfolge “</a:t>
            </a:r>
            <a:r>
              <a:rPr lang="de-DE" dirty="0" err="1"/>
              <a:t>Igecihergetnse</a:t>
            </a:r>
            <a:r>
              <a:rPr lang="de-DE" dirty="0">
                <a:effectLst/>
              </a:rPr>
              <a:t> </a:t>
            </a:r>
            <a:r>
              <a:rPr lang="de-DE" dirty="0"/>
              <a:t>“ (Zeichen)</a:t>
            </a:r>
          </a:p>
          <a:p>
            <a:r>
              <a:rPr lang="de-DE" dirty="0"/>
              <a:t>Durch Ordnung dieser Folge entsteht die Aussage „gleich regnet es“ (Daten)</a:t>
            </a:r>
          </a:p>
          <a:p>
            <a:r>
              <a:rPr lang="de-DE" dirty="0"/>
              <a:t>Regentropfen werden in einigen Augenblicken vom Himmel fallen (Bedeutung)</a:t>
            </a:r>
          </a:p>
          <a:p>
            <a:r>
              <a:rPr lang="de-DE" dirty="0"/>
              <a:t>Sie verlassen Ihr Haus (Kontext), das Gegebene wird wesentlich (Information)</a:t>
            </a:r>
          </a:p>
          <a:p>
            <a:r>
              <a:rPr lang="de-DE" dirty="0"/>
              <a:t>Aus Erfahrung wird Ihnen bewusst, dass Sie nass werden (Wissen)</a:t>
            </a:r>
          </a:p>
          <a:p>
            <a:r>
              <a:rPr lang="de-DE" dirty="0"/>
              <a:t>Sie spannen einen Regenschirm auf (Aktion)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559999-902A-3446-921F-D92E1B9E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8194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C9764-07B6-524D-9337-C385CBEDE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A686E9-5493-A846-BBD4-937AEF41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1248289"/>
          </a:xfrm>
        </p:spPr>
        <p:txBody>
          <a:bodyPr/>
          <a:lstStyle/>
          <a:p>
            <a:r>
              <a:rPr lang="de-DE" dirty="0"/>
              <a:t>Die faktenorientierte Sicht auf Wissen erscheint schlüssig, erklärt die Eigenschaften von Wissen allerdings nicht vollständig</a:t>
            </a:r>
          </a:p>
          <a:p>
            <a:r>
              <a:rPr lang="de-DE" dirty="0"/>
              <a:t>Eine </a:t>
            </a:r>
            <a:r>
              <a:rPr lang="de-DE" dirty="0">
                <a:solidFill>
                  <a:srgbClr val="C00000"/>
                </a:solidFill>
              </a:rPr>
              <a:t>komplexe Sichtweise</a:t>
            </a:r>
            <a:r>
              <a:rPr lang="de-DE" dirty="0"/>
              <a:t> von Wissen ist notwendig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7BB860-8331-1F43-A594-DEAE166B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34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8946BB8-A9BF-EE42-8038-FF615E1B4F30}"/>
              </a:ext>
            </a:extLst>
          </p:cNvPr>
          <p:cNvSpPr/>
          <p:nvPr/>
        </p:nvSpPr>
        <p:spPr>
          <a:xfrm>
            <a:off x="1378800" y="3573810"/>
            <a:ext cx="9445114" cy="9680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Wissen hilft, Informationen so zu beschaffen oder zu interpretieren, dass man Entscheidungen treffen kann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71CE9EE-3034-FD41-BF70-A1A96483A98D}"/>
              </a:ext>
            </a:extLst>
          </p:cNvPr>
          <p:cNvSpPr txBox="1">
            <a:spLocks/>
          </p:cNvSpPr>
          <p:nvPr/>
        </p:nvSpPr>
        <p:spPr>
          <a:xfrm>
            <a:off x="1378800" y="4736847"/>
            <a:ext cx="9432000" cy="12482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Wissen leitet sich nicht alleine aus Fakten ab, sondern begleitet den Entscheidungsprozess auf einer Metaebene</a:t>
            </a:r>
          </a:p>
        </p:txBody>
      </p:sp>
    </p:spTree>
    <p:extLst>
      <p:ext uri="{BB962C8B-B14F-4D97-AF65-F5344CB8AC3E}">
        <p14:creationId xmlns:p14="http://schemas.microsoft.com/office/powerpoint/2010/main" val="483474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EB2F2-0920-844F-84E5-FC499EF7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300E2B-BE4A-4245-AF54-5CF540C99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269554"/>
            <a:ext cx="9432000" cy="5044847"/>
          </a:xfrm>
        </p:spPr>
        <p:txBody>
          <a:bodyPr/>
          <a:lstStyle/>
          <a:p>
            <a:r>
              <a:rPr lang="de-DE" dirty="0"/>
              <a:t>Die Informationen über Häufigkeiten von Kopf (</a:t>
            </a:r>
            <a:r>
              <a:rPr lang="de-DE" i="1" dirty="0"/>
              <a:t>K</a:t>
            </a:r>
            <a:r>
              <a:rPr lang="de-DE" dirty="0"/>
              <a:t>) und Zahl (</a:t>
            </a:r>
            <a:r>
              <a:rPr lang="de-DE" i="1" dirty="0"/>
              <a:t>Z</a:t>
            </a:r>
            <a:r>
              <a:rPr lang="de-DE" dirty="0"/>
              <a:t>) bei 100 Würfen können zur Ermittlung der Wahrscheinlichkeiten </a:t>
            </a:r>
            <a:r>
              <a:rPr lang="de-DE" i="1" dirty="0" err="1"/>
              <a:t>p</a:t>
            </a:r>
            <a:r>
              <a:rPr lang="de-DE" i="1" baseline="-25000" dirty="0" err="1"/>
              <a:t>K</a:t>
            </a:r>
            <a:r>
              <a:rPr lang="de-DE" dirty="0"/>
              <a:t>=0,40 bzw. </a:t>
            </a:r>
            <a:r>
              <a:rPr lang="de-DE" i="1" dirty="0" err="1"/>
              <a:t>p</a:t>
            </a:r>
            <a:r>
              <a:rPr lang="de-DE" i="1" baseline="-25000" dirty="0" err="1"/>
              <a:t>Z</a:t>
            </a:r>
            <a:r>
              <a:rPr lang="de-DE" dirty="0"/>
              <a:t>=0,60 herangezogen werden </a:t>
            </a:r>
          </a:p>
          <a:p>
            <a:r>
              <a:rPr lang="de-DE" dirty="0"/>
              <a:t>Verknüpfung dieser mit den Informationen über die Erträge </a:t>
            </a:r>
            <a:r>
              <a:rPr lang="de-DE" i="1" dirty="0"/>
              <a:t>E</a:t>
            </a:r>
            <a:r>
              <a:rPr lang="de-DE" i="1" baseline="-25000" dirty="0"/>
              <a:t>K</a:t>
            </a:r>
            <a:r>
              <a:rPr lang="de-DE" dirty="0"/>
              <a:t>=10€ und </a:t>
            </a:r>
            <a:r>
              <a:rPr lang="de-DE" i="1" dirty="0"/>
              <a:t>E</a:t>
            </a:r>
            <a:r>
              <a:rPr lang="de-DE" i="1" baseline="-25000" dirty="0"/>
              <a:t>Z</a:t>
            </a:r>
            <a:r>
              <a:rPr lang="de-DE" dirty="0"/>
              <a:t>=-8€</a:t>
            </a:r>
          </a:p>
          <a:p>
            <a:r>
              <a:rPr lang="de-DE" dirty="0"/>
              <a:t>Die Beziehung zwischen </a:t>
            </a:r>
            <a:r>
              <a:rPr lang="de-DE" i="1" dirty="0" err="1"/>
              <a:t>P</a:t>
            </a:r>
            <a:r>
              <a:rPr lang="de-DE" i="1" baseline="-25000" dirty="0" err="1"/>
              <a:t>K</a:t>
            </a:r>
            <a:r>
              <a:rPr lang="de-DE" dirty="0" err="1"/>
              <a:t>,</a:t>
            </a:r>
            <a:r>
              <a:rPr lang="de-DE" i="1" dirty="0" err="1"/>
              <a:t>n</a:t>
            </a:r>
            <a:r>
              <a:rPr lang="de-DE" i="1" baseline="-25000" dirty="0" err="1"/>
              <a:t>k</a:t>
            </a:r>
            <a:r>
              <a:rPr lang="de-DE" dirty="0"/>
              <a:t> und </a:t>
            </a:r>
            <a:r>
              <a:rPr lang="de-DE" i="1" dirty="0" err="1"/>
              <a:t>n</a:t>
            </a:r>
            <a:r>
              <a:rPr lang="de-DE" dirty="0"/>
              <a:t> ist ein Beispiel für Wissen: </a:t>
            </a:r>
          </a:p>
          <a:p>
            <a:pPr lvl="1"/>
            <a:r>
              <a:rPr lang="de-DE" i="1" dirty="0" err="1"/>
              <a:t>p</a:t>
            </a:r>
            <a:r>
              <a:rPr lang="de-DE" i="1" baseline="-25000" dirty="0" err="1"/>
              <a:t>K</a:t>
            </a:r>
            <a:r>
              <a:rPr lang="de-DE" dirty="0"/>
              <a:t>=</a:t>
            </a:r>
            <a:r>
              <a:rPr lang="de-DE" i="1" dirty="0" err="1"/>
              <a:t>n</a:t>
            </a:r>
            <a:r>
              <a:rPr lang="de-DE" i="1" baseline="-25000" dirty="0" err="1"/>
              <a:t>K</a:t>
            </a:r>
            <a:r>
              <a:rPr lang="de-DE" dirty="0"/>
              <a:t>/(</a:t>
            </a:r>
            <a:r>
              <a:rPr lang="de-DE" i="1" dirty="0" err="1"/>
              <a:t>n</a:t>
            </a:r>
            <a:r>
              <a:rPr lang="de-DE" i="1" baseline="-25000" dirty="0" err="1"/>
              <a:t>K</a:t>
            </a:r>
            <a:r>
              <a:rPr lang="de-DE" dirty="0" err="1"/>
              <a:t>+</a:t>
            </a:r>
            <a:r>
              <a:rPr lang="de-DE" i="1" dirty="0" err="1"/>
              <a:t>n</a:t>
            </a:r>
            <a:r>
              <a:rPr lang="de-DE" i="1" baseline="-25000" dirty="0" err="1"/>
              <a:t>Z</a:t>
            </a:r>
            <a:r>
              <a:rPr lang="de-DE" dirty="0"/>
              <a:t>)</a:t>
            </a:r>
          </a:p>
          <a:p>
            <a:r>
              <a:rPr lang="de-DE" dirty="0"/>
              <a:t>Die Ermittlung des Erwartungswerts auf Basis von </a:t>
            </a:r>
            <a:r>
              <a:rPr lang="de-DE" i="1" dirty="0" err="1"/>
              <a:t>p</a:t>
            </a:r>
            <a:r>
              <a:rPr lang="de-DE" i="1" baseline="-25000" dirty="0" err="1"/>
              <a:t>K</a:t>
            </a:r>
            <a:r>
              <a:rPr lang="de-DE" dirty="0"/>
              <a:t>, </a:t>
            </a:r>
            <a:r>
              <a:rPr lang="de-DE" i="1" dirty="0" err="1"/>
              <a:t>p</a:t>
            </a:r>
            <a:r>
              <a:rPr lang="de-DE" i="1" baseline="-25000" dirty="0" err="1"/>
              <a:t>z</a:t>
            </a:r>
            <a:r>
              <a:rPr lang="de-DE" dirty="0"/>
              <a:t> sowie den Erträgen </a:t>
            </a:r>
            <a:r>
              <a:rPr lang="de-DE" i="1" dirty="0"/>
              <a:t>E</a:t>
            </a:r>
            <a:r>
              <a:rPr lang="de-DE" i="1" baseline="-25000" dirty="0"/>
              <a:t>K</a:t>
            </a:r>
            <a:r>
              <a:rPr lang="de-DE" dirty="0"/>
              <a:t>, </a:t>
            </a:r>
            <a:r>
              <a:rPr lang="de-DE" i="1" dirty="0"/>
              <a:t>E</a:t>
            </a:r>
            <a:r>
              <a:rPr lang="de-DE" i="1" baseline="-25000" dirty="0"/>
              <a:t>Z</a:t>
            </a:r>
            <a:r>
              <a:rPr lang="de-DE" dirty="0"/>
              <a:t> sind Wissen</a:t>
            </a:r>
          </a:p>
          <a:p>
            <a:pPr lvl="1"/>
            <a:r>
              <a:rPr lang="de-DE" i="1" dirty="0"/>
              <a:t>EW</a:t>
            </a:r>
            <a:r>
              <a:rPr lang="de-DE" dirty="0"/>
              <a:t> = 0,40 * (10€) + 0,60 * (-8€) = -0,80€ -&gt; Das Spiel wird abgelehnt</a:t>
            </a:r>
          </a:p>
          <a:p>
            <a:r>
              <a:rPr lang="de-DE" dirty="0"/>
              <a:t>Die Beobachtungen, Eintrittswahrscheinlichkeiten und der Erwartungswert basieren nicht auf Fakten, sondern wurde beobachtet, abgeleitet oder ermittelt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D597CE-A16B-AA49-9AB9-517DDF28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6718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FFAB794F-9EF6-B84F-9A6D-90717456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0A37A7-FC12-B149-84A8-BDEEE867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36</a:t>
            </a:fld>
            <a:endParaRPr lang="de-DE" dirty="0"/>
          </a:p>
        </p:txBody>
      </p:sp>
      <p:pic>
        <p:nvPicPr>
          <p:cNvPr id="8" name="Grafik 7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D6E617EC-60DD-DD40-B8ED-B765B0238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6" y="1208019"/>
            <a:ext cx="7117272" cy="48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27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459A7-1C99-5340-BC6E-E5A1462D2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293922-6C72-7141-8C48-453B32DF8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89634"/>
            <a:ext cx="9432000" cy="459706"/>
          </a:xfrm>
        </p:spPr>
        <p:txBody>
          <a:bodyPr/>
          <a:lstStyle/>
          <a:p>
            <a:r>
              <a:rPr lang="de-DE" dirty="0"/>
              <a:t>Man unterscheidet einerseits </a:t>
            </a:r>
            <a:r>
              <a:rPr lang="de-DE" dirty="0">
                <a:solidFill>
                  <a:srgbClr val="C00000"/>
                </a:solidFill>
              </a:rPr>
              <a:t>implizites</a:t>
            </a:r>
            <a:r>
              <a:rPr lang="de-DE" dirty="0"/>
              <a:t> und </a:t>
            </a:r>
            <a:r>
              <a:rPr lang="de-DE" dirty="0">
                <a:solidFill>
                  <a:srgbClr val="C00000"/>
                </a:solidFill>
              </a:rPr>
              <a:t>explizites</a:t>
            </a:r>
            <a:r>
              <a:rPr lang="de-DE" dirty="0"/>
              <a:t> Wissen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CEA18D-E9CC-2643-A726-3ADE91B77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37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79D5444-1B79-2F4E-804A-0ECB04386F75}"/>
              </a:ext>
            </a:extLst>
          </p:cNvPr>
          <p:cNvSpPr/>
          <p:nvPr/>
        </p:nvSpPr>
        <p:spPr>
          <a:xfrm>
            <a:off x="1378800" y="2521349"/>
            <a:ext cx="9445114" cy="136815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/>
              <a:t>Implizites</a:t>
            </a:r>
            <a:r>
              <a:rPr lang="de-DE" sz="2400" dirty="0"/>
              <a:t> oder </a:t>
            </a:r>
            <a:r>
              <a:rPr lang="de-DE" sz="2400" b="1" dirty="0"/>
              <a:t>subjektives Wissen </a:t>
            </a:r>
            <a:r>
              <a:rPr lang="de-DE" sz="2400" dirty="0"/>
              <a:t>lässt sich nur schwer formalisieren und kann daher nur unvollkommen beschrieben, dokumentiert und kommuniziert werden</a:t>
            </a: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CA623CA2-FA1B-7240-933D-7BBCA5F24762}"/>
              </a:ext>
            </a:extLst>
          </p:cNvPr>
          <p:cNvSpPr/>
          <p:nvPr/>
        </p:nvSpPr>
        <p:spPr>
          <a:xfrm>
            <a:off x="1378800" y="4001799"/>
            <a:ext cx="9445114" cy="103982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/>
              <a:t>Explizites </a:t>
            </a:r>
            <a:r>
              <a:rPr lang="de-DE" sz="2400" dirty="0"/>
              <a:t>oder</a:t>
            </a:r>
            <a:r>
              <a:rPr lang="de-DE" sz="2400" b="1" dirty="0"/>
              <a:t> objektives Wissen </a:t>
            </a:r>
            <a:r>
              <a:rPr lang="de-DE" sz="2400" dirty="0"/>
              <a:t>ist solches, das </a:t>
            </a:r>
            <a:r>
              <a:rPr lang="de-DE" sz="2400" dirty="0" err="1"/>
              <a:t>formalisierbar</a:t>
            </a:r>
            <a:r>
              <a:rPr lang="de-DE" sz="2400" dirty="0"/>
              <a:t>, beschreibbar, </a:t>
            </a:r>
            <a:r>
              <a:rPr lang="de-DE" sz="2400" dirty="0" err="1"/>
              <a:t>dokumentierbar</a:t>
            </a:r>
            <a:r>
              <a:rPr lang="de-DE" sz="2400" dirty="0"/>
              <a:t> und leicht </a:t>
            </a:r>
            <a:r>
              <a:rPr lang="de-DE" sz="2400" dirty="0" err="1"/>
              <a:t>kommunizierbar</a:t>
            </a:r>
            <a:r>
              <a:rPr lang="de-DE" sz="2400" dirty="0"/>
              <a:t> ist</a:t>
            </a:r>
            <a:r>
              <a:rPr lang="de-DE" sz="2400" b="1" dirty="0"/>
              <a:t>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96286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A914B-6235-9E42-853F-D25080ED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CCA3CB-376F-0044-A39B-9497BE41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38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E014E90-10DA-6549-B08D-0CE956B67C0F}"/>
              </a:ext>
            </a:extLst>
          </p:cNvPr>
          <p:cNvSpPr txBox="1">
            <a:spLocks/>
          </p:cNvSpPr>
          <p:nvPr/>
        </p:nvSpPr>
        <p:spPr>
          <a:xfrm>
            <a:off x="1378800" y="2009830"/>
            <a:ext cx="9432000" cy="4597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Man grenzt des Weiteren </a:t>
            </a:r>
            <a:r>
              <a:rPr lang="de-DE" dirty="0">
                <a:solidFill>
                  <a:srgbClr val="C00000"/>
                </a:solidFill>
              </a:rPr>
              <a:t>deklaratives</a:t>
            </a:r>
            <a:r>
              <a:rPr lang="de-DE" dirty="0"/>
              <a:t> von </a:t>
            </a:r>
            <a:r>
              <a:rPr lang="de-DE" dirty="0">
                <a:solidFill>
                  <a:srgbClr val="C00000"/>
                </a:solidFill>
              </a:rPr>
              <a:t>prozeduralem</a:t>
            </a:r>
            <a:r>
              <a:rPr lang="de-DE" dirty="0"/>
              <a:t> Wissen ab</a:t>
            </a:r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71D189C9-CE5E-D941-9B26-C45510DA7631}"/>
              </a:ext>
            </a:extLst>
          </p:cNvPr>
          <p:cNvSpPr/>
          <p:nvPr/>
        </p:nvSpPr>
        <p:spPr>
          <a:xfrm>
            <a:off x="1378800" y="2541545"/>
            <a:ext cx="9445114" cy="1052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Als </a:t>
            </a:r>
            <a:r>
              <a:rPr lang="de-DE" sz="2400" b="1" dirty="0"/>
              <a:t>deklaratives</a:t>
            </a:r>
            <a:r>
              <a:rPr lang="de-DE" sz="2400" dirty="0"/>
              <a:t> </a:t>
            </a:r>
            <a:r>
              <a:rPr lang="de-DE" sz="2400" b="1" dirty="0"/>
              <a:t>Wissen</a:t>
            </a:r>
            <a:r>
              <a:rPr lang="de-DE" sz="2400" dirty="0"/>
              <a:t> gelten Inhalte, wenn sie sich auf Fakten beziehen und sprachlich in Form von Aussagesätzen beschrieben werden können</a:t>
            </a:r>
          </a:p>
        </p:txBody>
      </p:sp>
      <p:sp>
        <p:nvSpPr>
          <p:cNvPr id="7" name="Rechteck: abgerundete Ecken 4">
            <a:extLst>
              <a:ext uri="{FF2B5EF4-FFF2-40B4-BE49-F238E27FC236}">
                <a16:creationId xmlns:a16="http://schemas.microsoft.com/office/drawing/2014/main" id="{5BAE96DF-9D4C-D844-9FA9-CF94F994370C}"/>
              </a:ext>
            </a:extLst>
          </p:cNvPr>
          <p:cNvSpPr/>
          <p:nvPr/>
        </p:nvSpPr>
        <p:spPr>
          <a:xfrm>
            <a:off x="1365686" y="3765681"/>
            <a:ext cx="944511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/>
              <a:t>Prozedurales Wissen </a:t>
            </a:r>
            <a:r>
              <a:rPr lang="de-DE" sz="2400" dirty="0"/>
              <a:t>umfasst Handlungsabläufe oder Problemlösungsschritte und widersetzt sich häufig einer sprachlichen Formulierung</a:t>
            </a:r>
          </a:p>
        </p:txBody>
      </p:sp>
    </p:spTree>
    <p:extLst>
      <p:ext uri="{BB962C8B-B14F-4D97-AF65-F5344CB8AC3E}">
        <p14:creationId xmlns:p14="http://schemas.microsoft.com/office/powerpoint/2010/main" val="1013726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78810-914D-EE46-B9EA-9986F83D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F12D3B-9F6C-DE4C-AA11-4D8CA1F5C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413570"/>
            <a:ext cx="9432000" cy="2376264"/>
          </a:xfrm>
        </p:spPr>
        <p:txBody>
          <a:bodyPr/>
          <a:lstStyle/>
          <a:p>
            <a:r>
              <a:rPr lang="de-DE" dirty="0"/>
              <a:t>Wissen hilft:</a:t>
            </a:r>
          </a:p>
          <a:p>
            <a:pPr lvl="1"/>
            <a:r>
              <a:rPr lang="de-DE" dirty="0"/>
              <a:t>Daten in Information umzuwandeln </a:t>
            </a:r>
          </a:p>
          <a:p>
            <a:pPr lvl="1"/>
            <a:r>
              <a:rPr lang="de-DE" dirty="0"/>
              <a:t>Entscheidungen vorzubereiten</a:t>
            </a:r>
          </a:p>
          <a:p>
            <a:pPr lvl="1"/>
            <a:r>
              <a:rPr lang="de-DE" dirty="0"/>
              <a:t>Angemessene Handlungen einzuleiten </a:t>
            </a:r>
          </a:p>
          <a:p>
            <a:r>
              <a:rPr lang="de-DE" dirty="0"/>
              <a:t>Die Verwendung von Information zur Entscheidungsfindung bzw. zum Auslösen von Handlungen erfordert Wissen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B12DF5-677D-C340-AEBD-704574A4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39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C450C76-468F-E94E-BAE0-D74A6A082224}"/>
              </a:ext>
            </a:extLst>
          </p:cNvPr>
          <p:cNvSpPr/>
          <p:nvPr/>
        </p:nvSpPr>
        <p:spPr>
          <a:xfrm>
            <a:off x="1352572" y="3837689"/>
            <a:ext cx="944511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Die mit den Entscheidungen und Handlungen zusammenhängenden Faktoren können wieder </a:t>
            </a:r>
            <a:r>
              <a:rPr lang="de-DE" sz="2400" b="1" dirty="0"/>
              <a:t>Daten- und Informationserzeugung </a:t>
            </a:r>
            <a:r>
              <a:rPr lang="de-DE" sz="2400" dirty="0"/>
              <a:t>zur Folge haben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C1C3E79-32FA-7246-B89E-56A58ED6BCC5}"/>
              </a:ext>
            </a:extLst>
          </p:cNvPr>
          <p:cNvSpPr txBox="1">
            <a:spLocks/>
          </p:cNvSpPr>
          <p:nvPr/>
        </p:nvSpPr>
        <p:spPr>
          <a:xfrm>
            <a:off x="1378800" y="5256584"/>
            <a:ext cx="9432000" cy="837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Bei Bewährung führen die verbunden Informationen zu einer Erweiterung des Wissens eines Individuums</a:t>
            </a:r>
          </a:p>
        </p:txBody>
      </p:sp>
    </p:spTree>
    <p:extLst>
      <p:ext uri="{BB962C8B-B14F-4D97-AF65-F5344CB8AC3E}">
        <p14:creationId xmlns:p14="http://schemas.microsoft.com/office/powerpoint/2010/main" val="606073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33283-F7C6-7043-8D88-7E0880B6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Historischer Hintergrund zum Informationsbegriff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3AA2EE-A8FE-E54F-9BA9-F90BE48C1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044050"/>
            <a:ext cx="9432000" cy="3690000"/>
          </a:xfrm>
        </p:spPr>
        <p:txBody>
          <a:bodyPr/>
          <a:lstStyle/>
          <a:p>
            <a:r>
              <a:rPr lang="de-DE" dirty="0"/>
              <a:t>Wissenschaftlerinnen betrachten Information als wesentlichen Bestandteil wirtschaftlicher Aktivität, der als gleichwertig zu den Produktionsfaktoren Kapital, Arbeit und Rohstoffe angesehen wird</a:t>
            </a:r>
          </a:p>
          <a:p>
            <a:endParaRPr lang="de-DE" dirty="0"/>
          </a:p>
          <a:p>
            <a:r>
              <a:rPr lang="de-DE" dirty="0"/>
              <a:t>Biologinnen betrachten Information als grundlegend für Eigenschaften, kausale Prozesse, die Übertragung von Genen und als zentrales Definitionsmerkmal aller Lebensformen </a:t>
            </a:r>
          </a:p>
          <a:p>
            <a:endParaRPr lang="de-DE" dirty="0"/>
          </a:p>
          <a:p>
            <a:r>
              <a:rPr lang="de-DE" dirty="0"/>
              <a:t>Physikerinnen betrachten Information als eine grundlegende objektive Eigenschaft des Universums neben Materie und Energie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FD269F-AF1D-D541-ABC9-2253A504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</a:t>
            </a:fld>
            <a:endParaRPr lang="de-DE" dirty="0"/>
          </a:p>
        </p:txBody>
      </p:sp>
      <p:pic>
        <p:nvPicPr>
          <p:cNvPr id="7" name="Grafik 6" descr="Ein Bild, das Entwurf, Kreis, Kopfhörer enthält.&#10;&#10;Automatisch generierte Beschreibung">
            <a:extLst>
              <a:ext uri="{FF2B5EF4-FFF2-40B4-BE49-F238E27FC236}">
                <a16:creationId xmlns:a16="http://schemas.microsoft.com/office/drawing/2014/main" id="{E8CA8A05-36D8-024C-919F-73FDD082A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1" y="5157986"/>
            <a:ext cx="986036" cy="986036"/>
          </a:xfrm>
          <a:prstGeom prst="rect">
            <a:avLst/>
          </a:prstGeom>
        </p:spPr>
      </p:pic>
      <p:pic>
        <p:nvPicPr>
          <p:cNvPr id="9" name="Grafik 8" descr="Ein Bild, das Symbol, Clipart, Schrift enthält.&#10;&#10;Automatisch generierte Beschreibung">
            <a:extLst>
              <a:ext uri="{FF2B5EF4-FFF2-40B4-BE49-F238E27FC236}">
                <a16:creationId xmlns:a16="http://schemas.microsoft.com/office/drawing/2014/main" id="{D2B14596-8D92-6446-8BAE-C7A98BFA7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2" y="3789834"/>
            <a:ext cx="878334" cy="878334"/>
          </a:xfrm>
          <a:prstGeom prst="rect">
            <a:avLst/>
          </a:prstGeom>
        </p:spPr>
      </p:pic>
      <p:pic>
        <p:nvPicPr>
          <p:cNvPr id="11" name="Grafik 10" descr="Ein Bild, das Entwurf, Clipart, Zeichnung, Lineart enthält.&#10;&#10;Automatisch generierte Beschreibung">
            <a:extLst>
              <a:ext uri="{FF2B5EF4-FFF2-40B4-BE49-F238E27FC236}">
                <a16:creationId xmlns:a16="http://schemas.microsoft.com/office/drawing/2014/main" id="{E0002CDA-2760-4449-BA37-9131482F6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3" y="2155726"/>
            <a:ext cx="986036" cy="9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26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EE35E-9743-1D4C-B957-572DFD9D2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853E09-5B09-7E40-9207-112B1CEF0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322016"/>
            <a:ext cx="9432000" cy="531714"/>
          </a:xfrm>
        </p:spPr>
        <p:txBody>
          <a:bodyPr/>
          <a:lstStyle/>
          <a:p>
            <a:r>
              <a:rPr lang="de-DE" dirty="0"/>
              <a:t>Neben Erfahrung entsteht Wissen durch (Aus-)Bildung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620EE5-31CB-A245-BC3D-DDAC9766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40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31E9E0B-36CE-394C-B563-B9A8748B964F}"/>
              </a:ext>
            </a:extLst>
          </p:cNvPr>
          <p:cNvSpPr/>
          <p:nvPr/>
        </p:nvSpPr>
        <p:spPr>
          <a:xfrm>
            <a:off x="1352572" y="2901585"/>
            <a:ext cx="944511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Ausbildung meint die Vermittlung von Kenntnissen, Fähigkeiten und Fertigkeiten in einer </a:t>
            </a:r>
            <a:r>
              <a:rPr lang="de-DE" sz="2400" b="1" dirty="0"/>
              <a:t>systematisierten</a:t>
            </a:r>
            <a:r>
              <a:rPr lang="de-DE" sz="2400" dirty="0"/>
              <a:t>, </a:t>
            </a:r>
            <a:r>
              <a:rPr lang="de-DE" sz="2400" b="1" dirty="0"/>
              <a:t>reglementierten</a:t>
            </a:r>
            <a:r>
              <a:rPr lang="de-DE" sz="2400" dirty="0"/>
              <a:t> Form an eine Person in einer </a:t>
            </a:r>
            <a:r>
              <a:rPr lang="de-DE" sz="2400" b="1" dirty="0"/>
              <a:t>definierten Zeitspanne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F672D6C-FC45-9B4F-ACA3-5E85AD7CEE1B}"/>
              </a:ext>
            </a:extLst>
          </p:cNvPr>
          <p:cNvSpPr txBox="1">
            <a:spLocks/>
          </p:cNvSpPr>
          <p:nvPr/>
        </p:nvSpPr>
        <p:spPr>
          <a:xfrm>
            <a:off x="1384867" y="4275712"/>
            <a:ext cx="9432000" cy="7903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Bei Bildung geht es darum, Zusammenhänge zu erkennen, als Voraussetzung zur Einordnung und Bewertung von Fakten </a:t>
            </a:r>
          </a:p>
        </p:txBody>
      </p:sp>
    </p:spTree>
    <p:extLst>
      <p:ext uri="{BB962C8B-B14F-4D97-AF65-F5344CB8AC3E}">
        <p14:creationId xmlns:p14="http://schemas.microsoft.com/office/powerpoint/2010/main" val="5217205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1166B-E212-8C47-9FA1-F8C514DB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115EF7-DDA6-E742-9035-EB3E038C1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960607"/>
            <a:ext cx="9432000" cy="3493523"/>
          </a:xfrm>
        </p:spPr>
        <p:txBody>
          <a:bodyPr/>
          <a:lstStyle/>
          <a:p>
            <a:r>
              <a:rPr lang="de-DE" dirty="0"/>
              <a:t>Der Austausch ist nicht zweckneutral </a:t>
            </a:r>
          </a:p>
          <a:p>
            <a:pPr lvl="1"/>
            <a:r>
              <a:rPr lang="de-DE" dirty="0"/>
              <a:t>erfolgt mit der Absicht, handlungs- und entscheidungsrelevante Entscheidungen zu erzeugen</a:t>
            </a:r>
          </a:p>
          <a:p>
            <a:r>
              <a:rPr lang="de-DE" dirty="0"/>
              <a:t>Kommunikation ist Zweckmittel für Information</a:t>
            </a:r>
          </a:p>
          <a:p>
            <a:r>
              <a:rPr lang="de-DE" dirty="0"/>
              <a:t>Information und Kommunikation sind für die Wirtschaftsinformatik zwei Aspekte desselben Phänomens</a:t>
            </a:r>
          </a:p>
          <a:p>
            <a:pPr lvl="1"/>
            <a:r>
              <a:rPr lang="de-DE" dirty="0"/>
              <a:t>Information ohne Kommunikation ist nicht möglich </a:t>
            </a:r>
          </a:p>
          <a:p>
            <a:pPr lvl="1"/>
            <a:r>
              <a:rPr lang="de-DE" dirty="0"/>
              <a:t>Kommunikation ohne die Absicht der Information ist unzweckmäßig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50F67E-44DE-7240-A765-3FCFFF3E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41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B4BE524-1EEE-F349-AEF6-2B4FD47E68FE}"/>
              </a:ext>
            </a:extLst>
          </p:cNvPr>
          <p:cNvSpPr/>
          <p:nvPr/>
        </p:nvSpPr>
        <p:spPr>
          <a:xfrm>
            <a:off x="1352572" y="1605441"/>
            <a:ext cx="944511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/>
              <a:t>Kommunikation </a:t>
            </a:r>
            <a:r>
              <a:rPr lang="de-DE" sz="2400" dirty="0"/>
              <a:t>(von lat. </a:t>
            </a:r>
            <a:r>
              <a:rPr lang="de-DE" sz="2400" dirty="0" err="1"/>
              <a:t>communicatio</a:t>
            </a:r>
            <a:r>
              <a:rPr lang="de-DE" sz="2400" dirty="0"/>
              <a:t> = Mitteilung, Verständigung) die Beziehung, die zwischen Menschen, Lebewesen, maschinellen Sys­temen oder Geräten durch Austausch von Nachrichten entsteht </a:t>
            </a:r>
          </a:p>
        </p:txBody>
      </p:sp>
    </p:spTree>
    <p:extLst>
      <p:ext uri="{BB962C8B-B14F-4D97-AF65-F5344CB8AC3E}">
        <p14:creationId xmlns:p14="http://schemas.microsoft.com/office/powerpoint/2010/main" val="449570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66647-2B37-4040-9463-4A487F343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9C6282-BCE6-BD48-97A8-952A4FE50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285778"/>
            <a:ext cx="9432000" cy="2356067"/>
          </a:xfrm>
        </p:spPr>
        <p:txBody>
          <a:bodyPr/>
          <a:lstStyle/>
          <a:p>
            <a:r>
              <a:rPr lang="de-DE" dirty="0"/>
              <a:t>Kommunikation ist ein sozialer Prozess, der zwischen Menschen stattfindet</a:t>
            </a:r>
          </a:p>
          <a:p>
            <a:r>
              <a:rPr lang="de-DE" dirty="0"/>
              <a:t>Mensch-Mensch-Kommunikation kann ohne Hilfsmittel stattfinden</a:t>
            </a:r>
          </a:p>
          <a:p>
            <a:r>
              <a:rPr lang="de-DE" dirty="0"/>
              <a:t>Hilfsmittel als Kommunikationskanal zwischen Menschen haben die Funktion </a:t>
            </a:r>
            <a:r>
              <a:rPr lang="de-DE" dirty="0">
                <a:solidFill>
                  <a:srgbClr val="C00000"/>
                </a:solidFill>
              </a:rPr>
              <a:t>Raum und/oder Zeit zu überbrücken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428CCD-3C79-6544-94A5-98C66864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42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E980EFB-AC4E-194E-914A-CFDBDF517D19}"/>
              </a:ext>
            </a:extLst>
          </p:cNvPr>
          <p:cNvSpPr/>
          <p:nvPr/>
        </p:nvSpPr>
        <p:spPr>
          <a:xfrm>
            <a:off x="1352572" y="1965481"/>
            <a:ext cx="9445114" cy="103226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Kommunikation ist ein Prozess mit dem ein </a:t>
            </a:r>
            <a:r>
              <a:rPr lang="de-DE" sz="2400" b="1" dirty="0"/>
              <a:t>Sender</a:t>
            </a:r>
            <a:r>
              <a:rPr lang="de-DE" sz="2400" dirty="0"/>
              <a:t> die Absicht verfolgt, einem </a:t>
            </a:r>
            <a:r>
              <a:rPr lang="de-DE" sz="2400" b="1" dirty="0"/>
              <a:t>Empfänger</a:t>
            </a:r>
            <a:r>
              <a:rPr lang="de-DE" sz="2400" dirty="0"/>
              <a:t> Information zur Verfügung zu stellen </a:t>
            </a:r>
          </a:p>
        </p:txBody>
      </p:sp>
    </p:spTree>
    <p:extLst>
      <p:ext uri="{BB962C8B-B14F-4D97-AF65-F5344CB8AC3E}">
        <p14:creationId xmlns:p14="http://schemas.microsoft.com/office/powerpoint/2010/main" val="3756946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9D7C3-74D7-6249-A3C8-D604AF4F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429A7E-B43D-E942-A6AC-54CF1E57F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413570"/>
            <a:ext cx="9432000" cy="4392488"/>
          </a:xfrm>
        </p:spPr>
        <p:txBody>
          <a:bodyPr/>
          <a:lstStyle/>
          <a:p>
            <a:r>
              <a:rPr lang="de-DE" dirty="0"/>
              <a:t>Der Kommunikationsbegriff geht in der Wirtschaftsinformatik über die Mensch-Mensch-Kommunikation hinaus:</a:t>
            </a:r>
          </a:p>
          <a:p>
            <a:r>
              <a:rPr lang="de-DE" dirty="0"/>
              <a:t>Nach </a:t>
            </a:r>
            <a:r>
              <a:rPr lang="de-DE" dirty="0">
                <a:solidFill>
                  <a:srgbClr val="C00000"/>
                </a:solidFill>
              </a:rPr>
              <a:t>Beteiligten</a:t>
            </a:r>
          </a:p>
          <a:p>
            <a:pPr lvl="1"/>
            <a:r>
              <a:rPr lang="de-DE" dirty="0"/>
              <a:t>Unterscheidung von Mensch-Maschine-Kommunikation und Maschine-Maschine-Kommunikation</a:t>
            </a:r>
          </a:p>
          <a:p>
            <a:r>
              <a:rPr lang="de-DE" dirty="0"/>
              <a:t>Nach </a:t>
            </a:r>
            <a:r>
              <a:rPr lang="de-DE" dirty="0">
                <a:solidFill>
                  <a:srgbClr val="C00000"/>
                </a:solidFill>
              </a:rPr>
              <a:t>verwendeten Darstellungsarten der Daten</a:t>
            </a:r>
          </a:p>
          <a:p>
            <a:pPr lvl="1"/>
            <a:r>
              <a:rPr lang="de-DE" dirty="0"/>
              <a:t>Unterscheidung von Bildkommunikation, Textkommunikation und Sprachkommunikation </a:t>
            </a:r>
          </a:p>
          <a:p>
            <a:r>
              <a:rPr lang="de-DE" dirty="0"/>
              <a:t>Nach </a:t>
            </a:r>
            <a:r>
              <a:rPr lang="de-DE" dirty="0">
                <a:solidFill>
                  <a:srgbClr val="C00000"/>
                </a:solidFill>
              </a:rPr>
              <a:t>verwendeten Medien </a:t>
            </a:r>
          </a:p>
          <a:p>
            <a:pPr lvl="1"/>
            <a:r>
              <a:rPr lang="de-DE" dirty="0"/>
              <a:t>elektronische Kommunikation, schriftliche Kommunikation, mündliche Kommunikation und andere (z.B. Vibration eines Smartphones)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6E636A-2DA6-2441-8D90-B431B7A5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4208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CC2B2-EF2D-A34F-ABDB-2F8EDF19E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89F86E-2803-9740-850D-7089CCE14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817" y="2997746"/>
            <a:ext cx="9432000" cy="684054"/>
          </a:xfrm>
        </p:spPr>
        <p:txBody>
          <a:bodyPr/>
          <a:lstStyle/>
          <a:p>
            <a:r>
              <a:rPr lang="de-DE" dirty="0"/>
              <a:t>Es liegen mögliche Störquellen für die Kommunikation vor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5FDEBD-A1D7-5B49-996C-D610257A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44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EE792B6-2117-7141-A7EB-C1F72A5090BD}"/>
              </a:ext>
            </a:extLst>
          </p:cNvPr>
          <p:cNvSpPr/>
          <p:nvPr/>
        </p:nvSpPr>
        <p:spPr>
          <a:xfrm>
            <a:off x="1352572" y="1629594"/>
            <a:ext cx="944511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</a:rPr>
              <a:t>Neben </a:t>
            </a:r>
            <a:r>
              <a:rPr lang="de-DE" sz="2400" b="1" dirty="0">
                <a:solidFill>
                  <a:schemeClr val="bg1"/>
                </a:solidFill>
              </a:rPr>
              <a:t>verbaler Kommunikation </a:t>
            </a:r>
            <a:r>
              <a:rPr lang="de-DE" sz="2400" dirty="0">
                <a:solidFill>
                  <a:schemeClr val="bg1"/>
                </a:solidFill>
              </a:rPr>
              <a:t>spielt bei Mensch-Mensch-Kommunikation die </a:t>
            </a:r>
            <a:r>
              <a:rPr lang="de-DE" sz="2400" b="1" dirty="0">
                <a:solidFill>
                  <a:schemeClr val="bg1"/>
                </a:solidFill>
              </a:rPr>
              <a:t>nonverbale Kommunikation </a:t>
            </a:r>
            <a:r>
              <a:rPr lang="de-DE" sz="2400" dirty="0">
                <a:solidFill>
                  <a:schemeClr val="bg1"/>
                </a:solidFill>
              </a:rPr>
              <a:t>eine wichtige Rolle für die Interpretation der Daten </a:t>
            </a: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552F6651-FF1E-A746-8141-C087092985B5}"/>
              </a:ext>
            </a:extLst>
          </p:cNvPr>
          <p:cNvSpPr/>
          <p:nvPr/>
        </p:nvSpPr>
        <p:spPr>
          <a:xfrm>
            <a:off x="1351703" y="3981705"/>
            <a:ext cx="944511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bg1"/>
                </a:solidFill>
              </a:rPr>
              <a:t>Mensch-Maschine-Kommunikatio</a:t>
            </a:r>
            <a:r>
              <a:rPr lang="de-DE" sz="2400" dirty="0">
                <a:solidFill>
                  <a:schemeClr val="bg1"/>
                </a:solidFill>
              </a:rPr>
              <a:t>n ist die Form der Kommunikation, bei der Information zwischen dem Menschen und dem Techniksystem ausgetauscht wird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4956C7C-E5FF-164F-B9EA-4A530FFFE985}"/>
              </a:ext>
            </a:extLst>
          </p:cNvPr>
          <p:cNvSpPr txBox="1">
            <a:spLocks/>
          </p:cNvSpPr>
          <p:nvPr/>
        </p:nvSpPr>
        <p:spPr>
          <a:xfrm>
            <a:off x="1378800" y="5254147"/>
            <a:ext cx="9432000" cy="5519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zwischenmenschliche Kommunikation erfolgt über Maschinen</a:t>
            </a:r>
          </a:p>
        </p:txBody>
      </p:sp>
    </p:spTree>
    <p:extLst>
      <p:ext uri="{BB962C8B-B14F-4D97-AF65-F5344CB8AC3E}">
        <p14:creationId xmlns:p14="http://schemas.microsoft.com/office/powerpoint/2010/main" val="756169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7D2EC-186D-5C45-BC87-829055AE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879027" cy="1248289"/>
          </a:xfrm>
        </p:spPr>
        <p:txBody>
          <a:bodyPr/>
          <a:lstStyle/>
          <a:p>
            <a:r>
              <a:rPr lang="de-DE" dirty="0"/>
              <a:t>Informations- und Kommunikationsstörung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EDC2EC-EA19-CB49-8F77-234F5D3FE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610047"/>
            <a:ext cx="9432000" cy="3704354"/>
          </a:xfrm>
        </p:spPr>
        <p:txBody>
          <a:bodyPr/>
          <a:lstStyle/>
          <a:p>
            <a:r>
              <a:rPr lang="de-DE" dirty="0"/>
              <a:t>Auf </a:t>
            </a:r>
            <a:r>
              <a:rPr lang="de-DE" dirty="0">
                <a:solidFill>
                  <a:srgbClr val="C00000"/>
                </a:solidFill>
              </a:rPr>
              <a:t>syntaktischer</a:t>
            </a:r>
            <a:r>
              <a:rPr lang="de-DE" dirty="0"/>
              <a:t> </a:t>
            </a:r>
            <a:r>
              <a:rPr lang="de-DE" dirty="0">
                <a:solidFill>
                  <a:srgbClr val="C00000"/>
                </a:solidFill>
              </a:rPr>
              <a:t>Ebene</a:t>
            </a:r>
            <a:endParaRPr lang="de-DE" dirty="0"/>
          </a:p>
          <a:p>
            <a:pPr lvl="1"/>
            <a:r>
              <a:rPr lang="de-DE" dirty="0"/>
              <a:t>Nachrichten werden fehlerhaft als Zeichen kodiert</a:t>
            </a:r>
          </a:p>
          <a:p>
            <a:pPr lvl="1"/>
            <a:r>
              <a:rPr lang="de-DE" dirty="0"/>
              <a:t>Veränderung von Signalen im Kommunikationskanal</a:t>
            </a:r>
          </a:p>
          <a:p>
            <a:r>
              <a:rPr lang="de-DE" dirty="0"/>
              <a:t>Auf </a:t>
            </a:r>
            <a:r>
              <a:rPr lang="de-DE" dirty="0">
                <a:solidFill>
                  <a:srgbClr val="C00000"/>
                </a:solidFill>
              </a:rPr>
              <a:t>semantischer</a:t>
            </a:r>
            <a:r>
              <a:rPr lang="de-DE" dirty="0"/>
              <a:t> Ebene</a:t>
            </a:r>
          </a:p>
          <a:p>
            <a:pPr lvl="1"/>
            <a:r>
              <a:rPr lang="de-DE" dirty="0"/>
              <a:t> Informationsabsichten werden in Nachrichten umgesetzt, die vom Empfänger aufgrund begrifflicher Unschärfe nicht erkannt wurden </a:t>
            </a:r>
          </a:p>
          <a:p>
            <a:r>
              <a:rPr lang="de-DE" dirty="0"/>
              <a:t>Auf </a:t>
            </a:r>
            <a:r>
              <a:rPr lang="de-DE" dirty="0">
                <a:solidFill>
                  <a:srgbClr val="C00000"/>
                </a:solidFill>
              </a:rPr>
              <a:t>pragmatischer</a:t>
            </a:r>
            <a:r>
              <a:rPr lang="de-DE" dirty="0"/>
              <a:t> Ebene</a:t>
            </a:r>
          </a:p>
          <a:p>
            <a:pPr lvl="1"/>
            <a:r>
              <a:rPr lang="de-DE" dirty="0"/>
              <a:t>fehlende Übereinstimmung in der Informationsabsicht </a:t>
            </a:r>
          </a:p>
          <a:p>
            <a:pPr lvl="1"/>
            <a:r>
              <a:rPr lang="de-DE" dirty="0"/>
              <a:t>Die Information wird richtig verstanden, aber die resultierenden Handlungen weichen von der Erwartung ab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2968BC-5632-EB44-953F-D95F0F25E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45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B15DB0E1-0CAF-A549-9773-5C7C9C004EDB}"/>
              </a:ext>
            </a:extLst>
          </p:cNvPr>
          <p:cNvSpPr/>
          <p:nvPr/>
        </p:nvSpPr>
        <p:spPr>
          <a:xfrm>
            <a:off x="1352572" y="1557586"/>
            <a:ext cx="9445114" cy="9361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Kommunikation kann so gestört werden, dass der Informationszweck nicht erreicht wird </a:t>
            </a:r>
          </a:p>
        </p:txBody>
      </p:sp>
    </p:spTree>
    <p:extLst>
      <p:ext uri="{BB962C8B-B14F-4D97-AF65-F5344CB8AC3E}">
        <p14:creationId xmlns:p14="http://schemas.microsoft.com/office/powerpoint/2010/main" val="1150030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A56FC-1263-7641-8A9A-A7C1E6F4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syntaktische Kommunikationsstörung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FAC262-F702-E84F-B5DA-9154E51BF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754064"/>
            <a:ext cx="9432000" cy="1395810"/>
          </a:xfrm>
        </p:spPr>
        <p:txBody>
          <a:bodyPr/>
          <a:lstStyle/>
          <a:p>
            <a:r>
              <a:rPr lang="de-DE" dirty="0"/>
              <a:t>Die Gefängniswärterin einer Justizvollzugsanstalt schreibt nach einem erfolgreichen Ausbruch eines Häftlings eine Textnachricht an die nächste Polizeidienststelle: 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	„Der gefangene Floh“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6B6C89-70F5-9B40-8ECF-EB6A85DC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1426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76A018-7AD4-C14C-86D4-AB39C98D2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898080"/>
            <a:ext cx="9432000" cy="963762"/>
          </a:xfrm>
        </p:spPr>
        <p:txBody>
          <a:bodyPr/>
          <a:lstStyle/>
          <a:p>
            <a:r>
              <a:rPr lang="de-DE" dirty="0"/>
              <a:t>Die wachhabende Beamtin in der Polizeidienststelle wundert sich und schreibt zurück: 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	„Habt Ihr nichts Wichtigeres zu tun?“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FA80C9-0589-564B-8114-E76CB2E9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47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4477A37-CE10-1449-8B0E-4805A4D3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879027" cy="1248289"/>
          </a:xfrm>
        </p:spPr>
        <p:txBody>
          <a:bodyPr/>
          <a:lstStyle/>
          <a:p>
            <a:r>
              <a:rPr lang="de-DE" dirty="0"/>
              <a:t>Beispiel semantische Kommunikationsstörung</a:t>
            </a:r>
          </a:p>
        </p:txBody>
      </p:sp>
    </p:spTree>
    <p:extLst>
      <p:ext uri="{BB962C8B-B14F-4D97-AF65-F5344CB8AC3E}">
        <p14:creationId xmlns:p14="http://schemas.microsoft.com/office/powerpoint/2010/main" val="2038926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CC785-CBDB-0D49-99CA-5B926FA7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pragmatische Kommunikationsstörung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46D82-1AAB-5B4D-8AA9-E676B970C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069754"/>
            <a:ext cx="9432000" cy="1395810"/>
          </a:xfrm>
        </p:spPr>
        <p:txBody>
          <a:bodyPr/>
          <a:lstStyle/>
          <a:p>
            <a:r>
              <a:rPr lang="de-DE" dirty="0"/>
              <a:t>Da sie die Gründe für die Kommunikationsstörung nicht verstanden hat, antwortet die Wärterin: </a:t>
            </a:r>
          </a:p>
          <a:p>
            <a:endParaRPr lang="de-DE" dirty="0"/>
          </a:p>
          <a:p>
            <a:pPr marL="939800" indent="-939800">
              <a:buNone/>
            </a:pPr>
            <a:r>
              <a:rPr lang="de-DE" dirty="0"/>
              <a:t>	„Doch schon, aber offensichtlich Ihr nicht – Habt Ihr mit der Fahndung begonnen?“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400A6-E741-024E-A063-52A31B5F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5064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48BF0126-3421-1846-AB3D-A95057D60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2" y="1629594"/>
            <a:ext cx="8663247" cy="4464496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F3635F-48BB-604E-810E-FE9887579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49</a:t>
            </a:fld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F607B9B-B13A-974A-8403-A8ABD10D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879027" cy="1248289"/>
          </a:xfrm>
        </p:spPr>
        <p:txBody>
          <a:bodyPr/>
          <a:lstStyle/>
          <a:p>
            <a:r>
              <a:rPr lang="de-DE" dirty="0"/>
              <a:t>Informations- und Kommunikationsstörung</a:t>
            </a:r>
          </a:p>
        </p:txBody>
      </p:sp>
    </p:spTree>
    <p:extLst>
      <p:ext uri="{BB962C8B-B14F-4D97-AF65-F5344CB8AC3E}">
        <p14:creationId xmlns:p14="http://schemas.microsoft.com/office/powerpoint/2010/main" val="4240967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9E260-4325-3D48-B212-5A4AD943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Informationstheorie von Claude E. Shannon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BA8ED1-260E-1649-8451-BA0AC3C3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891754"/>
          </a:xfrm>
        </p:spPr>
        <p:txBody>
          <a:bodyPr/>
          <a:lstStyle/>
          <a:p>
            <a:r>
              <a:rPr lang="de-DE" dirty="0"/>
              <a:t>Information wird als Begriff mit objektiven Messungen des Austauschs von Informationen in Verbindung gebracht, also mit Kommunikation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169D3F-2A0E-0640-9A20-CFAD271E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FA808BC-CC47-DA41-9972-F58B9D23A5A1}"/>
              </a:ext>
            </a:extLst>
          </p:cNvPr>
          <p:cNvSpPr/>
          <p:nvPr/>
        </p:nvSpPr>
        <p:spPr>
          <a:xfrm>
            <a:off x="1378800" y="3085431"/>
            <a:ext cx="9615332" cy="9358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 mathematische Theorie von </a:t>
            </a: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Claude E. Shannon 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definiert Information als </a:t>
            </a:r>
            <a:r>
              <a:rPr lang="de-DE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objektiv messbare Verringerung der Unsicherheit 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oder Entropie</a:t>
            </a:r>
            <a:endParaRPr lang="de-DE" sz="2400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49B4513-0EB3-E140-A622-A8D8E8E06725}"/>
              </a:ext>
            </a:extLst>
          </p:cNvPr>
          <p:cNvSpPr txBox="1">
            <a:spLocks/>
          </p:cNvSpPr>
          <p:nvPr/>
        </p:nvSpPr>
        <p:spPr>
          <a:xfrm>
            <a:off x="1360246" y="4149874"/>
            <a:ext cx="9432000" cy="8917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 dieser Sichtweise steht die Information im Zusammenhang mit ihrer Neuartigkeit</a:t>
            </a:r>
          </a:p>
        </p:txBody>
      </p:sp>
      <p:sp>
        <p:nvSpPr>
          <p:cNvPr id="7" name="Rechteck: abgerundete Ecken 4">
            <a:extLst>
              <a:ext uri="{FF2B5EF4-FFF2-40B4-BE49-F238E27FC236}">
                <a16:creationId xmlns:a16="http://schemas.microsoft.com/office/drawing/2014/main" id="{F81F7418-DCB2-2045-998C-388065513C35}"/>
              </a:ext>
            </a:extLst>
          </p:cNvPr>
          <p:cNvSpPr/>
          <p:nvPr/>
        </p:nvSpPr>
        <p:spPr>
          <a:xfrm>
            <a:off x="1378800" y="5033839"/>
            <a:ext cx="9615332" cy="9358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Ein weniger wahrscheinliches Ereignis ist informativer, da es die Unsicherheit stärker reduziert als ein wahrscheinliches Ereignis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79721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92559-3682-DE4F-A5E5-C16E8BBA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Informationsbedarf und Informationsbedürfnis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09DEAF-BBEC-4541-9EDA-A65A069DF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Informationsnachfrage ist Pendant zur Informationsabsicht </a:t>
            </a:r>
          </a:p>
          <a:p>
            <a:r>
              <a:rPr lang="de-DE" dirty="0"/>
              <a:t>Nachfrage wird durch </a:t>
            </a:r>
            <a:r>
              <a:rPr lang="de-DE" dirty="0">
                <a:solidFill>
                  <a:srgbClr val="C00000"/>
                </a:solidFill>
              </a:rPr>
              <a:t>aufgabenbezogenen Informationsbedarf </a:t>
            </a:r>
            <a:r>
              <a:rPr lang="de-DE" dirty="0"/>
              <a:t>und dem </a:t>
            </a:r>
            <a:r>
              <a:rPr lang="de-DE" dirty="0">
                <a:solidFill>
                  <a:srgbClr val="C00000"/>
                </a:solidFill>
              </a:rPr>
              <a:t>individuellen Informationsbedürfnis </a:t>
            </a:r>
            <a:r>
              <a:rPr lang="de-DE" dirty="0"/>
              <a:t>ausgelöst</a:t>
            </a:r>
          </a:p>
          <a:p>
            <a:r>
              <a:rPr lang="de-DE" dirty="0"/>
              <a:t>Informationsnachfrage in der Regel kleiner als Informationsbedarf bzw. Informationsbedürfnis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8C0789-B1E8-0242-A7D8-D2572ECA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50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D392A51-565A-FF4E-A7D5-198DDC7BFB81}"/>
              </a:ext>
            </a:extLst>
          </p:cNvPr>
          <p:cNvSpPr txBox="1">
            <a:spLocks/>
          </p:cNvSpPr>
          <p:nvPr/>
        </p:nvSpPr>
        <p:spPr>
          <a:xfrm>
            <a:off x="1359129" y="5446018"/>
            <a:ext cx="9432000" cy="73935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Je besser das Informationsangebot der Informationsnachfrage entspricht, desto höher ist der Informationsstand</a:t>
            </a:r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51FA6AA7-84CA-534E-AD58-80B1EA7A1905}"/>
              </a:ext>
            </a:extLst>
          </p:cNvPr>
          <p:cNvSpPr/>
          <p:nvPr/>
        </p:nvSpPr>
        <p:spPr>
          <a:xfrm>
            <a:off x="1352572" y="4293890"/>
            <a:ext cx="9445114" cy="9361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Die Schnittmenge von Informationsbedarf, -bedürfnis, -nachfrage, </a:t>
            </a:r>
            <a:br>
              <a:rPr lang="de-DE" sz="2400" dirty="0"/>
            </a:br>
            <a:r>
              <a:rPr lang="de-DE" sz="2400" dirty="0"/>
              <a:t>-angebot wird als Informationsstand bezeichnet</a:t>
            </a:r>
          </a:p>
        </p:txBody>
      </p:sp>
    </p:spTree>
    <p:extLst>
      <p:ext uri="{BB962C8B-B14F-4D97-AF65-F5344CB8AC3E}">
        <p14:creationId xmlns:p14="http://schemas.microsoft.com/office/powerpoint/2010/main" val="1544568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07593B-2EC6-DC4F-98B5-59FF28B6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Informationsbedarf und Informationsbedürfnis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B518DC-BCCA-E54E-B90C-6CDE45FCB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349674"/>
            <a:ext cx="9432000" cy="603722"/>
          </a:xfrm>
        </p:spPr>
        <p:txBody>
          <a:bodyPr/>
          <a:lstStyle/>
          <a:p>
            <a:r>
              <a:rPr lang="de-DE" dirty="0"/>
              <a:t>Informationsbedarf besteht aus </a:t>
            </a:r>
            <a:r>
              <a:rPr lang="de-DE" dirty="0">
                <a:solidFill>
                  <a:srgbClr val="C00000"/>
                </a:solidFill>
              </a:rPr>
              <a:t>Information</a:t>
            </a:r>
            <a:r>
              <a:rPr lang="de-DE" dirty="0"/>
              <a:t> und </a:t>
            </a:r>
            <a:r>
              <a:rPr lang="de-DE" dirty="0">
                <a:solidFill>
                  <a:srgbClr val="C00000"/>
                </a:solidFill>
              </a:rPr>
              <a:t>Bedarf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D1C831-BF32-D44E-A0C0-998E42D0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51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F1EFF79-7F70-AD48-8B88-2D7779CE7D9B}"/>
              </a:ext>
            </a:extLst>
          </p:cNvPr>
          <p:cNvSpPr/>
          <p:nvPr/>
        </p:nvSpPr>
        <p:spPr>
          <a:xfrm>
            <a:off x="1352572" y="2829577"/>
            <a:ext cx="944511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In den Wirtschaftswissenschaften versteht man unter Bedarf die konkretisierte, objektivierte Anforderung nach einem bestimmten Gut, die aus einem Mangel resultiert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C2CAF58-18EF-2F42-9F2F-97161732EED6}"/>
              </a:ext>
            </a:extLst>
          </p:cNvPr>
          <p:cNvSpPr txBox="1">
            <a:spLocks/>
          </p:cNvSpPr>
          <p:nvPr/>
        </p:nvSpPr>
        <p:spPr>
          <a:xfrm>
            <a:off x="1372837" y="4238328"/>
            <a:ext cx="9432000" cy="9473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Der </a:t>
            </a:r>
            <a:r>
              <a:rPr lang="de-DE" dirty="0">
                <a:solidFill>
                  <a:srgbClr val="C00000"/>
                </a:solidFill>
              </a:rPr>
              <a:t>Informationsbedarf</a:t>
            </a:r>
            <a:r>
              <a:rPr lang="de-DE" dirty="0"/>
              <a:t> bezeichnet </a:t>
            </a:r>
            <a:r>
              <a:rPr lang="de-DE" dirty="0">
                <a:solidFill>
                  <a:srgbClr val="C00000"/>
                </a:solidFill>
              </a:rPr>
              <a:t>Art, Menge und Beschaffenheit </a:t>
            </a:r>
            <a:r>
              <a:rPr lang="de-DE" dirty="0"/>
              <a:t>von Information, die zur Erfüllung einer Aufgabe benötigt wird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68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8F761-1375-8E48-9684-2236D276F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Informationsbedarf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ABEFE1-6088-A040-BB42-066387CC8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557586"/>
            <a:ext cx="9432000" cy="4680520"/>
          </a:xfrm>
        </p:spPr>
        <p:txBody>
          <a:bodyPr/>
          <a:lstStyle/>
          <a:p>
            <a:r>
              <a:rPr lang="de-DE" dirty="0"/>
              <a:t>Um eine Rechnung erstellen zu können, benötigt man:</a:t>
            </a:r>
          </a:p>
          <a:p>
            <a:pPr lvl="1"/>
            <a:r>
              <a:rPr lang="de-DE" dirty="0"/>
              <a:t>Rechnungsempfängerin </a:t>
            </a:r>
          </a:p>
          <a:p>
            <a:pPr lvl="1"/>
            <a:r>
              <a:rPr lang="de-DE" dirty="0"/>
              <a:t>Steuernummer</a:t>
            </a:r>
          </a:p>
          <a:p>
            <a:pPr lvl="1"/>
            <a:r>
              <a:rPr lang="de-DE" dirty="0"/>
              <a:t>Rechnungsdatum</a:t>
            </a:r>
          </a:p>
          <a:p>
            <a:pPr lvl="1"/>
            <a:r>
              <a:rPr lang="de-DE" dirty="0"/>
              <a:t>gekaufte Artikel</a:t>
            </a:r>
          </a:p>
          <a:p>
            <a:pPr lvl="1"/>
            <a:r>
              <a:rPr lang="de-DE" dirty="0"/>
              <a:t>Menge je Artikel </a:t>
            </a:r>
          </a:p>
          <a:p>
            <a:pPr lvl="1"/>
            <a:r>
              <a:rPr lang="de-DE" dirty="0"/>
              <a:t>Einzelpreise </a:t>
            </a:r>
          </a:p>
          <a:p>
            <a:r>
              <a:rPr lang="de-DE" dirty="0"/>
              <a:t>Multiplikation jeweiliger Menge mit Einzelpreisen je Artikelposition </a:t>
            </a:r>
          </a:p>
          <a:p>
            <a:r>
              <a:rPr lang="de-DE" dirty="0"/>
              <a:t>Gesamtbeträge der Artikelpositionen zum Nettobetrag addieren </a:t>
            </a:r>
          </a:p>
          <a:p>
            <a:r>
              <a:rPr lang="de-DE" dirty="0"/>
              <a:t>Berechnung der Mehrwertsteuer aufgrund der Mehrwertsteuersätze</a:t>
            </a:r>
          </a:p>
          <a:p>
            <a:r>
              <a:rPr lang="de-DE" dirty="0"/>
              <a:t>Summe aus Nettobetrag und Mehrwertsteuer ergibt Bruttobetrag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A25B06-8A29-4546-B193-AD86026D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2549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A2716-97FA-CE4B-9DDD-7D1A6554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Informationsbedarf und Informationsbedürfnis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6E98B3-C129-7E4B-BCDE-A374C3B90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574604"/>
            <a:ext cx="9432000" cy="2231454"/>
          </a:xfrm>
        </p:spPr>
        <p:txBody>
          <a:bodyPr/>
          <a:lstStyle/>
          <a:p>
            <a:r>
              <a:rPr lang="de-DE" dirty="0"/>
              <a:t>In der Fachliteratur auch oft „subjektiver Informationsbedarf“ genannt</a:t>
            </a:r>
          </a:p>
          <a:p>
            <a:r>
              <a:rPr lang="de-DE" dirty="0"/>
              <a:t>Dieser Begriff allerdings ungenau</a:t>
            </a:r>
          </a:p>
          <a:p>
            <a:pPr lvl="1"/>
            <a:r>
              <a:rPr lang="de-DE" dirty="0"/>
              <a:t>Bedarf stets die konkretisierte, objektivierte Anforderung nach einem bestimmten Gut</a:t>
            </a:r>
          </a:p>
          <a:p>
            <a:pPr lvl="1"/>
            <a:r>
              <a:rPr lang="de-DE" dirty="0"/>
              <a:t>Bedürfnis aber der subjektiv empfundene Mangel nach einem Gut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4A1B8-7895-FD47-82BA-77F3E0E9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53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FF189E24-9437-5540-A514-D3177EBEE67B}"/>
              </a:ext>
            </a:extLst>
          </p:cNvPr>
          <p:cNvSpPr/>
          <p:nvPr/>
        </p:nvSpPr>
        <p:spPr>
          <a:xfrm>
            <a:off x="1352572" y="2061642"/>
            <a:ext cx="944511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Informationsbedürfnis wird durch Merkmale und Empfindungen des Menschen bestimmt, der als Aufgabenträger auftritt</a:t>
            </a:r>
          </a:p>
        </p:txBody>
      </p:sp>
    </p:spTree>
    <p:extLst>
      <p:ext uri="{BB962C8B-B14F-4D97-AF65-F5344CB8AC3E}">
        <p14:creationId xmlns:p14="http://schemas.microsoft.com/office/powerpoint/2010/main" val="4023983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C1A21-59AB-C842-8D40-E071C0C5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Informationsbedürfnis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61D108-D3F9-9E4D-BE63-CC398A0A4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349674"/>
            <a:ext cx="9432000" cy="2475930"/>
          </a:xfrm>
        </p:spPr>
        <p:txBody>
          <a:bodyPr/>
          <a:lstStyle/>
          <a:p>
            <a:r>
              <a:rPr lang="de-DE" dirty="0"/>
              <a:t>Eine Sacharbeiterin im Rechnungswesen, die eine Fakturierung durchführt, verlangt Information über die Zahlungsmoral der Kundin</a:t>
            </a:r>
          </a:p>
          <a:p>
            <a:pPr lvl="1"/>
            <a:r>
              <a:rPr lang="de-DE" dirty="0"/>
              <a:t>Ihr </a:t>
            </a:r>
            <a:r>
              <a:rPr lang="de-DE" dirty="0">
                <a:solidFill>
                  <a:srgbClr val="C00000"/>
                </a:solidFill>
              </a:rPr>
              <a:t>Informationsbedürfnis</a:t>
            </a:r>
            <a:r>
              <a:rPr lang="de-DE" dirty="0"/>
              <a:t> </a:t>
            </a:r>
            <a:r>
              <a:rPr lang="de-DE" dirty="0">
                <a:solidFill>
                  <a:srgbClr val="C00000"/>
                </a:solidFill>
              </a:rPr>
              <a:t>geht über </a:t>
            </a:r>
            <a:r>
              <a:rPr lang="de-DE" dirty="0"/>
              <a:t>den an der Aufgabe orientierten </a:t>
            </a:r>
            <a:r>
              <a:rPr lang="de-DE" dirty="0">
                <a:solidFill>
                  <a:srgbClr val="C00000"/>
                </a:solidFill>
              </a:rPr>
              <a:t>Informationsbedarf hinaus</a:t>
            </a:r>
          </a:p>
          <a:p>
            <a:r>
              <a:rPr lang="de-DE" dirty="0"/>
              <a:t>Die Einzelpreise der fakturierten Artikel interessieren sie dagegen nicht</a:t>
            </a:r>
          </a:p>
          <a:p>
            <a:pPr lvl="1"/>
            <a:r>
              <a:rPr lang="de-DE" dirty="0"/>
              <a:t>Ihr </a:t>
            </a:r>
            <a:r>
              <a:rPr lang="de-DE" dirty="0">
                <a:solidFill>
                  <a:srgbClr val="C00000"/>
                </a:solidFill>
              </a:rPr>
              <a:t>Informationsbedürfnis</a:t>
            </a:r>
            <a:r>
              <a:rPr lang="de-DE" dirty="0"/>
              <a:t> ist </a:t>
            </a:r>
            <a:r>
              <a:rPr lang="de-DE" dirty="0">
                <a:solidFill>
                  <a:srgbClr val="C00000"/>
                </a:solidFill>
              </a:rPr>
              <a:t>geringer</a:t>
            </a:r>
            <a:r>
              <a:rPr lang="de-DE" dirty="0"/>
              <a:t> als der </a:t>
            </a:r>
            <a:r>
              <a:rPr lang="de-DE" dirty="0">
                <a:solidFill>
                  <a:srgbClr val="C00000"/>
                </a:solidFill>
              </a:rPr>
              <a:t>Informationsbedarf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0E7671-E348-1D4D-9074-729BE894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6997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3DD07-5118-AC49-93C8-3E81DBBC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Informationsnachfrage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D0EB84-EC6B-C04D-B7D8-55B01F69E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781722"/>
            <a:ext cx="9432000" cy="1385744"/>
          </a:xfrm>
        </p:spPr>
        <p:txBody>
          <a:bodyPr/>
          <a:lstStyle/>
          <a:p>
            <a:r>
              <a:rPr lang="de-DE" dirty="0"/>
              <a:t>Bestimmung durch Informationsbedarf und das Informationsbedürfnis</a:t>
            </a:r>
          </a:p>
          <a:p>
            <a:r>
              <a:rPr lang="de-DE" dirty="0"/>
              <a:t>Nachfragemenge in der Regel kleiner als die Bedarfs- bzw. Bedürfnismenge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500B72-4D8B-F44A-8F08-F836917D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55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83917ED-D3A1-C747-A947-A671BC9F51E4}"/>
              </a:ext>
            </a:extLst>
          </p:cNvPr>
          <p:cNvSpPr/>
          <p:nvPr/>
        </p:nvSpPr>
        <p:spPr>
          <a:xfrm>
            <a:off x="1352572" y="1413570"/>
            <a:ext cx="9445114" cy="124685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Informationsnachfrage beschreibt, welche Information zur Aufgabenerfüllung in einer konkreten Handlungssituation von der Aufgabenträgerin nachgefragt wird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1752B6E-5775-0F4B-9FC2-2EB94E661354}"/>
              </a:ext>
            </a:extLst>
          </p:cNvPr>
          <p:cNvSpPr txBox="1">
            <a:spLocks/>
          </p:cNvSpPr>
          <p:nvPr/>
        </p:nvSpPr>
        <p:spPr>
          <a:xfrm>
            <a:off x="1378800" y="4122216"/>
            <a:ext cx="9432000" cy="19718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Reduktion der Nachfragemenge lässt sich wie folgt verdeutlichen: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Zeitliche Restriktionen </a:t>
            </a:r>
          </a:p>
          <a:p>
            <a:pPr lvl="1"/>
            <a:r>
              <a:rPr lang="de-DE" dirty="0"/>
              <a:t>Informationsbedarf </a:t>
            </a:r>
            <a:r>
              <a:rPr lang="de-DE" dirty="0">
                <a:solidFill>
                  <a:srgbClr val="C00000"/>
                </a:solidFill>
              </a:rPr>
              <a:t>nicht exakt ermittelbar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Sequenzieller Prozess der Informationsbeschaffung</a:t>
            </a:r>
            <a:r>
              <a:rPr lang="de-DE" dirty="0"/>
              <a:t>: Information wird solange beschafft, bis befriedigendes Anspruchsniveau erreicht ist</a:t>
            </a:r>
          </a:p>
        </p:txBody>
      </p:sp>
    </p:spTree>
    <p:extLst>
      <p:ext uri="{BB962C8B-B14F-4D97-AF65-F5344CB8AC3E}">
        <p14:creationId xmlns:p14="http://schemas.microsoft.com/office/powerpoint/2010/main" val="3246731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DF0B1-BE04-2540-B21A-98162E2F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Informationsnachfrage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571093-731B-E640-A8CF-538B7382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56</a:t>
            </a:fld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2682C95-A6C5-7940-AE1B-C85FB8006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764130"/>
            <a:ext cx="9432000" cy="1169720"/>
          </a:xfrm>
        </p:spPr>
        <p:txBody>
          <a:bodyPr/>
          <a:lstStyle/>
          <a:p>
            <a:r>
              <a:rPr lang="de-DE" dirty="0"/>
              <a:t>Folglich: Je schwächer strukturiert und je veränderlicher die Aufgabe, desto stärker beeinflusst das Informationsbedürfnis die Informationsnachfrage </a:t>
            </a:r>
          </a:p>
        </p:txBody>
      </p:sp>
      <p:sp>
        <p:nvSpPr>
          <p:cNvPr id="10" name="Rechteck: abgerundete Ecken 4">
            <a:extLst>
              <a:ext uri="{FF2B5EF4-FFF2-40B4-BE49-F238E27FC236}">
                <a16:creationId xmlns:a16="http://schemas.microsoft.com/office/drawing/2014/main" id="{BBB0FA47-2D59-CA4A-9E6C-B94E2DBA50C9}"/>
              </a:ext>
            </a:extLst>
          </p:cNvPr>
          <p:cNvSpPr/>
          <p:nvPr/>
        </p:nvSpPr>
        <p:spPr>
          <a:xfrm>
            <a:off x="1352572" y="1413571"/>
            <a:ext cx="9445114" cy="9361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Die Bestimmung des Informationsbedarfs ist umso einfacher, je strukturierter und je weniger veränderlich die Aufgabe ist </a:t>
            </a:r>
          </a:p>
        </p:txBody>
      </p:sp>
      <p:graphicFrame>
        <p:nvGraphicFramePr>
          <p:cNvPr id="11" name="Tabelle 11">
            <a:extLst>
              <a:ext uri="{FF2B5EF4-FFF2-40B4-BE49-F238E27FC236}">
                <a16:creationId xmlns:a16="http://schemas.microsoft.com/office/drawing/2014/main" id="{77F0A868-5BEE-C141-A0A4-6AF8AD0E4905}"/>
              </a:ext>
            </a:extLst>
          </p:cNvPr>
          <p:cNvGraphicFramePr>
            <a:graphicFrameLocks noGrp="1"/>
          </p:cNvGraphicFramePr>
          <p:nvPr/>
        </p:nvGraphicFramePr>
        <p:xfrm>
          <a:off x="1378800" y="4072565"/>
          <a:ext cx="9418886" cy="210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09443">
                  <a:extLst>
                    <a:ext uri="{9D8B030D-6E8A-4147-A177-3AD203B41FA5}">
                      <a16:colId xmlns:a16="http://schemas.microsoft.com/office/drawing/2014/main" val="3800961934"/>
                    </a:ext>
                  </a:extLst>
                </a:gridCol>
                <a:gridCol w="4709443">
                  <a:extLst>
                    <a:ext uri="{9D8B030D-6E8A-4147-A177-3AD203B41FA5}">
                      <a16:colId xmlns:a16="http://schemas.microsoft.com/office/drawing/2014/main" val="2470705710"/>
                    </a:ext>
                  </a:extLst>
                </a:gridCol>
              </a:tblGrid>
              <a:tr h="625930">
                <a:tc>
                  <a:txBody>
                    <a:bodyPr/>
                    <a:lstStyle/>
                    <a:p>
                      <a:r>
                        <a:rPr lang="de-DE" dirty="0"/>
                        <a:t>Faktoren zur Erhöhung der Informationsnachfrage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Faktoren zur Verringerung des Informationsbedürfnisses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815905"/>
                  </a:ext>
                </a:extLst>
              </a:tr>
              <a:tr h="357674">
                <a:tc>
                  <a:txBody>
                    <a:bodyPr/>
                    <a:lstStyle/>
                    <a:p>
                      <a:r>
                        <a:rPr lang="de-DE" dirty="0"/>
                        <a:t>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Selbstsicherheit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23222"/>
                  </a:ext>
                </a:extLst>
              </a:tr>
              <a:tr h="357674">
                <a:tc>
                  <a:txBody>
                    <a:bodyPr/>
                    <a:lstStyle/>
                    <a:p>
                      <a:r>
                        <a:rPr lang="de-DE" dirty="0"/>
                        <a:t>Neugierde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Risikobereitschaft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176319"/>
                  </a:ext>
                </a:extLst>
              </a:tr>
              <a:tr h="357674">
                <a:tc>
                  <a:txBody>
                    <a:bodyPr/>
                    <a:lstStyle/>
                    <a:p>
                      <a:r>
                        <a:rPr lang="de-DE" dirty="0"/>
                        <a:t>Unsicherheitsvermeidung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Pragmatismus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068694"/>
                  </a:ext>
                </a:extLst>
              </a:tr>
              <a:tr h="357674">
                <a:tc>
                  <a:txBody>
                    <a:bodyPr/>
                    <a:lstStyle/>
                    <a:p>
                      <a:r>
                        <a:rPr lang="de-DE" dirty="0"/>
                        <a:t>Streben nach kognitiver Klarheit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Routine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613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5988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D450C-E147-8549-ACB2-3C40E9B4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Informationsnachfrage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07450F-7579-4243-A78E-13230EBC1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89634"/>
            <a:ext cx="9432000" cy="2475930"/>
          </a:xfrm>
        </p:spPr>
        <p:txBody>
          <a:bodyPr/>
          <a:lstStyle/>
          <a:p>
            <a:r>
              <a:rPr lang="de-DE" dirty="0"/>
              <a:t>Bei </a:t>
            </a:r>
            <a:r>
              <a:rPr lang="de-DE" dirty="0">
                <a:solidFill>
                  <a:srgbClr val="C00000"/>
                </a:solidFill>
              </a:rPr>
              <a:t>wohlstrukturierten</a:t>
            </a:r>
            <a:r>
              <a:rPr lang="de-DE" dirty="0"/>
              <a:t>, </a:t>
            </a:r>
            <a:r>
              <a:rPr lang="de-DE" dirty="0">
                <a:solidFill>
                  <a:srgbClr val="C00000"/>
                </a:solidFill>
              </a:rPr>
              <a:t>wenig veränderlichen Aufgaben </a:t>
            </a:r>
            <a:r>
              <a:rPr lang="de-DE" dirty="0"/>
              <a:t>wird die Informationsnachfrage im Wesentlichen, im Grenzfall vollständig durch den Informationsbedarf bestimmt </a:t>
            </a:r>
          </a:p>
          <a:p>
            <a:r>
              <a:rPr lang="de-DE" dirty="0"/>
              <a:t>Bei </a:t>
            </a:r>
            <a:r>
              <a:rPr lang="de-DE" dirty="0">
                <a:solidFill>
                  <a:srgbClr val="C00000"/>
                </a:solidFill>
              </a:rPr>
              <a:t>schwach strukturierten </a:t>
            </a:r>
            <a:r>
              <a:rPr lang="de-DE" dirty="0"/>
              <a:t>und </a:t>
            </a:r>
            <a:r>
              <a:rPr lang="de-DE" dirty="0">
                <a:solidFill>
                  <a:srgbClr val="C00000"/>
                </a:solidFill>
              </a:rPr>
              <a:t>stark veränderlichen Aufgaben </a:t>
            </a:r>
            <a:r>
              <a:rPr lang="de-DE" dirty="0"/>
              <a:t>wird die Informationsnachfrage kaum, im Grenzfall überhaupt nicht durch den Informationsbedarf bestimmt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5A57B0-1672-FE4B-8DB6-0116C7DC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57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68D6F0A5-BD6D-FA48-BF97-4B52BAFAF598}"/>
              </a:ext>
            </a:extLst>
          </p:cNvPr>
          <p:cNvSpPr/>
          <p:nvPr/>
        </p:nvSpPr>
        <p:spPr>
          <a:xfrm>
            <a:off x="1352572" y="4365898"/>
            <a:ext cx="9445114" cy="124685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de-DE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Informationsbedürfnis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ist umso bestimmender für die Informationsnachfrage, </a:t>
            </a:r>
            <a:r>
              <a:rPr lang="de-DE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schwächer strukturiert und je veränderlicher die Aufgabe ist</a:t>
            </a:r>
            <a:r>
              <a:rPr lang="de-DE" sz="2400" b="1" dirty="0">
                <a:effectLst/>
              </a:rPr>
              <a:t> 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883580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6C0EA-261D-8744-B5D4-EB5098D4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Informationsstand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4A3DF9-82F3-034C-8D5A-35230B4F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58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D4A5FD4-2A4D-7641-A9E3-27FEF4E0FE60}"/>
              </a:ext>
            </a:extLst>
          </p:cNvPr>
          <p:cNvSpPr/>
          <p:nvPr/>
        </p:nvSpPr>
        <p:spPr>
          <a:xfrm>
            <a:off x="1352572" y="1845618"/>
            <a:ext cx="9641559" cy="93610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Die Schnittmenge von Informationsbedarf, -bedürfnis, -nachfrage, -angebot wird als Informationsstand bezeichnet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A1E185E-7202-3347-A539-58BBE4426A1D}"/>
              </a:ext>
            </a:extLst>
          </p:cNvPr>
          <p:cNvSpPr txBox="1">
            <a:spLocks/>
          </p:cNvSpPr>
          <p:nvPr/>
        </p:nvSpPr>
        <p:spPr>
          <a:xfrm>
            <a:off x="1371261" y="2997746"/>
            <a:ext cx="9432000" cy="259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C00000"/>
                </a:solidFill>
              </a:rPr>
              <a:t>Informationelles Gleichgewicht</a:t>
            </a:r>
          </a:p>
          <a:p>
            <a:pPr lvl="1"/>
            <a:r>
              <a:rPr lang="de-DE" dirty="0"/>
              <a:t>Informationsangebot und -nachfrage sind deckungsgleich</a:t>
            </a:r>
          </a:p>
          <a:p>
            <a:r>
              <a:rPr lang="de-DE" dirty="0">
                <a:solidFill>
                  <a:srgbClr val="C00000"/>
                </a:solidFill>
              </a:rPr>
              <a:t>Informationsmangel bzw. -defizit</a:t>
            </a:r>
          </a:p>
          <a:p>
            <a:pPr lvl="1"/>
            <a:r>
              <a:rPr lang="de-DE" dirty="0"/>
              <a:t>Informationsnachfrage ist größer als Informationsangebot</a:t>
            </a:r>
          </a:p>
          <a:p>
            <a:r>
              <a:rPr lang="de-DE" dirty="0">
                <a:solidFill>
                  <a:srgbClr val="C00000"/>
                </a:solidFill>
              </a:rPr>
              <a:t>Informationsüberschuss</a:t>
            </a:r>
          </a:p>
          <a:p>
            <a:pPr lvl="1"/>
            <a:r>
              <a:rPr lang="de-DE" dirty="0"/>
              <a:t>Informationsangebot übersteigt Informationsnachfrage</a:t>
            </a:r>
          </a:p>
          <a:p>
            <a:pPr lvl="1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6520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19E12-2672-C44F-9EA6-B338435C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Informationsstand</a:t>
            </a:r>
          </a:p>
        </p:txBody>
      </p:sp>
      <p:pic>
        <p:nvPicPr>
          <p:cNvPr id="6" name="Inhaltsplatzhalter 5" descr="Ein Bild, das Diagramm, Kreis, Text, Reihe enthält.&#10;&#10;Automatisch generierte Beschreibung">
            <a:extLst>
              <a:ext uri="{FF2B5EF4-FFF2-40B4-BE49-F238E27FC236}">
                <a16:creationId xmlns:a16="http://schemas.microsoft.com/office/drawing/2014/main" id="{E3E70DE8-8057-6141-8840-793936873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8" y="1854782"/>
            <a:ext cx="9626759" cy="4239307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742FD2-2B2B-A343-84B3-89663AB0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344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33A46-0E07-8946-8977-B8AE1CC08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informationelle Unsicherheit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E587DE-3796-8E48-AF18-867727491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834184"/>
            <a:ext cx="9432000" cy="2259906"/>
          </a:xfrm>
        </p:spPr>
        <p:txBody>
          <a:bodyPr/>
          <a:lstStyle/>
          <a:p>
            <a:r>
              <a:rPr lang="de-DE" dirty="0"/>
              <a:t>Das Werfen einer fairen Münze führt zu einem weniger vorhersehbaren Ergebnis und erhöht die Unsicherheit </a:t>
            </a:r>
          </a:p>
          <a:p>
            <a:r>
              <a:rPr lang="de-DE" dirty="0"/>
              <a:t>Das Werfen einer Münze mit dem gleichen Bild auf beiden Seiten informiert uns über nichts, was wir nicht bereits wissen</a:t>
            </a:r>
          </a:p>
          <a:p>
            <a:pPr lvl="1"/>
            <a:r>
              <a:rPr lang="de-DE" dirty="0"/>
              <a:t>Es gibt keine Unsicherheit und somit keine Information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484F74-C2D0-9A4F-A8CB-875F46D6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</a:t>
            </a:fld>
            <a:endParaRPr lang="de-DE" dirty="0"/>
          </a:p>
        </p:txBody>
      </p:sp>
      <p:pic>
        <p:nvPicPr>
          <p:cNvPr id="8" name="Grafik 7" descr="Ein Bild, das Text, Münze, Kreis enthält.&#10;&#10;Automatisch generierte Beschreibung">
            <a:extLst>
              <a:ext uri="{FF2B5EF4-FFF2-40B4-BE49-F238E27FC236}">
                <a16:creationId xmlns:a16="http://schemas.microsoft.com/office/drawing/2014/main" id="{648464CA-65DD-8749-97EC-416958175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00" y="1557586"/>
            <a:ext cx="3108112" cy="1624239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FC24870-961B-904F-93AE-0A02C4242444}"/>
              </a:ext>
            </a:extLst>
          </p:cNvPr>
          <p:cNvSpPr txBox="1">
            <a:spLocks/>
          </p:cNvSpPr>
          <p:nvPr/>
        </p:nvSpPr>
        <p:spPr>
          <a:xfrm>
            <a:off x="1873798" y="3187183"/>
            <a:ext cx="2118115" cy="4905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i="1" dirty="0"/>
              <a:t>Faire Münze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C425006-7918-F74D-BFCD-BE987E2B7F99}"/>
              </a:ext>
            </a:extLst>
          </p:cNvPr>
          <p:cNvGrpSpPr/>
          <p:nvPr/>
        </p:nvGrpSpPr>
        <p:grpSpPr>
          <a:xfrm>
            <a:off x="6428325" y="1557586"/>
            <a:ext cx="3082940" cy="1624239"/>
            <a:chOff x="6428325" y="1557586"/>
            <a:chExt cx="3082940" cy="1624239"/>
          </a:xfrm>
        </p:grpSpPr>
        <p:pic>
          <p:nvPicPr>
            <p:cNvPr id="10" name="Grafik 9" descr="Ein Bild, das Text, Münze, Kreis enthält.&#10;&#10;Automatisch generierte Beschreibung">
              <a:extLst>
                <a:ext uri="{FF2B5EF4-FFF2-40B4-BE49-F238E27FC236}">
                  <a16:creationId xmlns:a16="http://schemas.microsoft.com/office/drawing/2014/main" id="{6A548496-6F0F-4342-B923-E3F854AE6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5"/>
            <a:stretch/>
          </p:blipFill>
          <p:spPr>
            <a:xfrm>
              <a:off x="7969795" y="1557586"/>
              <a:ext cx="1541470" cy="1624239"/>
            </a:xfrm>
            <a:prstGeom prst="rect">
              <a:avLst/>
            </a:prstGeom>
          </p:spPr>
        </p:pic>
        <p:pic>
          <p:nvPicPr>
            <p:cNvPr id="11" name="Grafik 10" descr="Ein Bild, das Text, Münze, Kreis enthält.&#10;&#10;Automatisch generierte Beschreibung">
              <a:extLst>
                <a:ext uri="{FF2B5EF4-FFF2-40B4-BE49-F238E27FC236}">
                  <a16:creationId xmlns:a16="http://schemas.microsoft.com/office/drawing/2014/main" id="{217273F9-3941-B042-A689-E5A6C7DD9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05"/>
            <a:stretch/>
          </p:blipFill>
          <p:spPr>
            <a:xfrm>
              <a:off x="6428325" y="1557586"/>
              <a:ext cx="1541470" cy="1624239"/>
            </a:xfrm>
            <a:prstGeom prst="rect">
              <a:avLst/>
            </a:prstGeom>
          </p:spPr>
        </p:pic>
      </p:grp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D8C4DB3-EF06-2447-A202-2EFE1884F008}"/>
              </a:ext>
            </a:extLst>
          </p:cNvPr>
          <p:cNvSpPr txBox="1">
            <a:spLocks/>
          </p:cNvSpPr>
          <p:nvPr/>
        </p:nvSpPr>
        <p:spPr>
          <a:xfrm>
            <a:off x="6910737" y="3181825"/>
            <a:ext cx="2118115" cy="4905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000" i="1" dirty="0"/>
              <a:t>unfaire Münze</a:t>
            </a:r>
          </a:p>
        </p:txBody>
      </p:sp>
    </p:spTree>
    <p:extLst>
      <p:ext uri="{BB962C8B-B14F-4D97-AF65-F5344CB8AC3E}">
        <p14:creationId xmlns:p14="http://schemas.microsoft.com/office/powerpoint/2010/main" val="31032620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E9FD-7040-F947-A6C5-CDBD253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107A1C-01DB-B242-9031-9104A72E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60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5D627B-1434-2D48-9D19-7D0B65DA5102}"/>
              </a:ext>
            </a:extLst>
          </p:cNvPr>
          <p:cNvSpPr txBox="1"/>
          <p:nvPr/>
        </p:nvSpPr>
        <p:spPr>
          <a:xfrm>
            <a:off x="1378800" y="1197546"/>
            <a:ext cx="961533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3056"/>
                </a:solidFill>
              </a:rPr>
              <a:t>Artz</a:t>
            </a:r>
            <a:r>
              <a:rPr lang="de-DE" dirty="0">
                <a:solidFill>
                  <a:srgbClr val="003056"/>
                </a:solidFill>
              </a:rPr>
              <a:t>, J. (2016). </a:t>
            </a:r>
            <a:r>
              <a:rPr lang="de-DE" dirty="0" err="1">
                <a:solidFill>
                  <a:srgbClr val="003056"/>
                </a:solidFill>
              </a:rPr>
              <a:t>What</a:t>
            </a:r>
            <a:r>
              <a:rPr lang="de-DE" dirty="0">
                <a:solidFill>
                  <a:srgbClr val="003056"/>
                </a:solidFill>
              </a:rPr>
              <a:t> is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? </a:t>
            </a:r>
            <a:r>
              <a:rPr lang="de-DE" dirty="0" err="1">
                <a:solidFill>
                  <a:srgbClr val="003056"/>
                </a:solidFill>
              </a:rPr>
              <a:t>Tiptoeing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towards</a:t>
            </a:r>
            <a:r>
              <a:rPr lang="de-DE" dirty="0">
                <a:solidFill>
                  <a:srgbClr val="003056"/>
                </a:solidFill>
              </a:rPr>
              <a:t> the </a:t>
            </a:r>
            <a:r>
              <a:rPr lang="de-DE" dirty="0" err="1">
                <a:solidFill>
                  <a:srgbClr val="003056"/>
                </a:solidFill>
              </a:rPr>
              <a:t>philosophy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systems</a:t>
            </a:r>
            <a:r>
              <a:rPr lang="de-DE" dirty="0">
                <a:solidFill>
                  <a:srgbClr val="003056"/>
                </a:solidFill>
              </a:rPr>
              <a:t>. </a:t>
            </a:r>
            <a:r>
              <a:rPr lang="de-DE" dirty="0" err="1">
                <a:solidFill>
                  <a:srgbClr val="003056"/>
                </a:solidFill>
              </a:rPr>
              <a:t>Twenty-second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Americas</a:t>
            </a:r>
            <a:r>
              <a:rPr lang="de-DE" dirty="0">
                <a:solidFill>
                  <a:srgbClr val="003056"/>
                </a:solidFill>
              </a:rPr>
              <a:t> Conference on Information Systems (AMCIS), San Diego.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Becerra</a:t>
            </a:r>
            <a:r>
              <a:rPr lang="de-DE" dirty="0">
                <a:solidFill>
                  <a:srgbClr val="003056"/>
                </a:solidFill>
              </a:rPr>
              <a:t>-Fernandez, I. &amp; </a:t>
            </a:r>
            <a:r>
              <a:rPr lang="de-DE" dirty="0" err="1">
                <a:solidFill>
                  <a:srgbClr val="003056"/>
                </a:solidFill>
              </a:rPr>
              <a:t>Sabherwal</a:t>
            </a:r>
            <a:r>
              <a:rPr lang="de-DE" dirty="0">
                <a:solidFill>
                  <a:srgbClr val="003056"/>
                </a:solidFill>
              </a:rPr>
              <a:t>, R. (2015). Knowledge Management: Systems and </a:t>
            </a:r>
            <a:r>
              <a:rPr lang="de-DE" dirty="0" err="1">
                <a:solidFill>
                  <a:srgbClr val="003056"/>
                </a:solidFill>
              </a:rPr>
              <a:t>Processes</a:t>
            </a:r>
            <a:r>
              <a:rPr lang="de-DE" dirty="0">
                <a:solidFill>
                  <a:srgbClr val="003056"/>
                </a:solidFill>
              </a:rPr>
              <a:t>, 3. Aufl. New York: Routledge.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Bendel</a:t>
            </a:r>
            <a:r>
              <a:rPr lang="de-DE" dirty="0">
                <a:solidFill>
                  <a:srgbClr val="003056"/>
                </a:solidFill>
              </a:rPr>
              <a:t>, O. (2021). Privatsphäre. In: Springer Fachmedien GmbH (Hrsg.), Gablers Wirtschaftslexikon. Wiesbaden: Springer Gabler. https://</a:t>
            </a:r>
            <a:r>
              <a:rPr lang="de-DE" dirty="0" err="1">
                <a:solidFill>
                  <a:srgbClr val="003056"/>
                </a:solidFill>
              </a:rPr>
              <a:t>wirtschaftslexikon.gabler.de</a:t>
            </a:r>
            <a:r>
              <a:rPr lang="de-DE" dirty="0">
                <a:solidFill>
                  <a:srgbClr val="003056"/>
                </a:solidFill>
              </a:rPr>
              <a:t>/</a:t>
            </a:r>
            <a:r>
              <a:rPr lang="de-DE" dirty="0" err="1">
                <a:solidFill>
                  <a:srgbClr val="003056"/>
                </a:solidFill>
              </a:rPr>
              <a:t>definition</a:t>
            </a:r>
            <a:r>
              <a:rPr lang="de-DE" dirty="0">
                <a:solidFill>
                  <a:srgbClr val="003056"/>
                </a:solidFill>
              </a:rPr>
              <a:t>/privatsphaere-122247.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Brügge, B. (2004). Einführung in die Informatik II. Aus der Informationstheorie: Datenkompression, Skriptum, Sommersemester 2004, https://</a:t>
            </a:r>
            <a:r>
              <a:rPr lang="de-DE" dirty="0" err="1">
                <a:solidFill>
                  <a:srgbClr val="003056"/>
                </a:solidFill>
              </a:rPr>
              <a:t>ase.in.tum.de</a:t>
            </a:r>
            <a:r>
              <a:rPr lang="de-DE" dirty="0">
                <a:solidFill>
                  <a:srgbClr val="003056"/>
                </a:solidFill>
              </a:rPr>
              <a:t>/lehrstuhl_1/</a:t>
            </a:r>
            <a:r>
              <a:rPr lang="de-DE" dirty="0" err="1">
                <a:solidFill>
                  <a:srgbClr val="003056"/>
                </a:solidFill>
              </a:rPr>
              <a:t>files</a:t>
            </a:r>
            <a:r>
              <a:rPr lang="de-DE" dirty="0">
                <a:solidFill>
                  <a:srgbClr val="003056"/>
                </a:solidFill>
              </a:rPr>
              <a:t>/</a:t>
            </a:r>
            <a:r>
              <a:rPr lang="de-DE" dirty="0" err="1">
                <a:solidFill>
                  <a:srgbClr val="003056"/>
                </a:solidFill>
              </a:rPr>
              <a:t>teaching</a:t>
            </a:r>
            <a:r>
              <a:rPr lang="de-DE" dirty="0">
                <a:solidFill>
                  <a:srgbClr val="003056"/>
                </a:solidFill>
              </a:rPr>
              <a:t>/Lehrstuhl/Informatik2SoSe2004/S04_12_Codierung.pdf.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Campbell, J. (1982). </a:t>
            </a:r>
            <a:r>
              <a:rPr lang="de-DE" dirty="0" err="1">
                <a:solidFill>
                  <a:srgbClr val="003056"/>
                </a:solidFill>
              </a:rPr>
              <a:t>Grammatical</a:t>
            </a:r>
            <a:r>
              <a:rPr lang="de-DE" dirty="0">
                <a:solidFill>
                  <a:srgbClr val="003056"/>
                </a:solidFill>
              </a:rPr>
              <a:t> man,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, </a:t>
            </a:r>
            <a:r>
              <a:rPr lang="de-DE" dirty="0" err="1">
                <a:solidFill>
                  <a:srgbClr val="003056"/>
                </a:solidFill>
              </a:rPr>
              <a:t>entropy</a:t>
            </a:r>
            <a:r>
              <a:rPr lang="de-DE" dirty="0">
                <a:solidFill>
                  <a:srgbClr val="003056"/>
                </a:solidFill>
              </a:rPr>
              <a:t>, </a:t>
            </a:r>
            <a:r>
              <a:rPr lang="de-DE" dirty="0" err="1">
                <a:solidFill>
                  <a:srgbClr val="003056"/>
                </a:solidFill>
              </a:rPr>
              <a:t>language</a:t>
            </a:r>
            <a:r>
              <a:rPr lang="de-DE" dirty="0">
                <a:solidFill>
                  <a:srgbClr val="003056"/>
                </a:solidFill>
              </a:rPr>
              <a:t>, and life. New York: Simon and Schuster.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Capurro</a:t>
            </a:r>
            <a:r>
              <a:rPr lang="de-DE" dirty="0">
                <a:solidFill>
                  <a:srgbClr val="003056"/>
                </a:solidFill>
              </a:rPr>
              <a:t>, R. (2003). The </a:t>
            </a:r>
            <a:r>
              <a:rPr lang="de-DE" dirty="0" err="1">
                <a:solidFill>
                  <a:srgbClr val="003056"/>
                </a:solidFill>
              </a:rPr>
              <a:t>concept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. In: B. Cronin (Hrsg.), Annual </a:t>
            </a:r>
            <a:r>
              <a:rPr lang="de-DE" dirty="0" err="1">
                <a:solidFill>
                  <a:srgbClr val="003056"/>
                </a:solidFill>
              </a:rPr>
              <a:t>review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science</a:t>
            </a:r>
            <a:r>
              <a:rPr lang="de-DE" dirty="0">
                <a:solidFill>
                  <a:srgbClr val="003056"/>
                </a:solidFill>
              </a:rPr>
              <a:t> and </a:t>
            </a:r>
            <a:r>
              <a:rPr lang="de-DE" dirty="0" err="1">
                <a:solidFill>
                  <a:srgbClr val="003056"/>
                </a:solidFill>
              </a:rPr>
              <a:t>technology</a:t>
            </a:r>
            <a:r>
              <a:rPr lang="de-DE" dirty="0">
                <a:solidFill>
                  <a:srgbClr val="003056"/>
                </a:solidFill>
              </a:rPr>
              <a:t> 38, 343–411.</a:t>
            </a:r>
          </a:p>
        </p:txBody>
      </p:sp>
    </p:spTree>
    <p:extLst>
      <p:ext uri="{BB962C8B-B14F-4D97-AF65-F5344CB8AC3E}">
        <p14:creationId xmlns:p14="http://schemas.microsoft.com/office/powerpoint/2010/main" val="16737333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E9FD-7040-F947-A6C5-CDBD253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107A1C-01DB-B242-9031-9104A72E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61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5D627B-1434-2D48-9D19-7D0B65DA5102}"/>
              </a:ext>
            </a:extLst>
          </p:cNvPr>
          <p:cNvSpPr txBox="1"/>
          <p:nvPr/>
        </p:nvSpPr>
        <p:spPr>
          <a:xfrm>
            <a:off x="1378800" y="1413570"/>
            <a:ext cx="96153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3056"/>
                </a:solidFill>
              </a:rPr>
              <a:t>Föll, H. (2019). Einführung in die Materialwissenschaft I. Entropie und Information. Christian-Albrechts-Universität-Kiel, https://</a:t>
            </a:r>
            <a:r>
              <a:rPr lang="de-DE" dirty="0" err="1">
                <a:solidFill>
                  <a:srgbClr val="003056"/>
                </a:solidFill>
              </a:rPr>
              <a:t>www.tf.uni-kiel.de</a:t>
            </a:r>
            <a:r>
              <a:rPr lang="de-DE" dirty="0">
                <a:solidFill>
                  <a:srgbClr val="003056"/>
                </a:solidFill>
              </a:rPr>
              <a:t>/</a:t>
            </a:r>
            <a:r>
              <a:rPr lang="de-DE" dirty="0" err="1">
                <a:solidFill>
                  <a:srgbClr val="003056"/>
                </a:solidFill>
              </a:rPr>
              <a:t>matwis</a:t>
            </a:r>
            <a:r>
              <a:rPr lang="de-DE" dirty="0">
                <a:solidFill>
                  <a:srgbClr val="003056"/>
                </a:solidFill>
              </a:rPr>
              <a:t>/</a:t>
            </a:r>
            <a:r>
              <a:rPr lang="de-DE" dirty="0" err="1">
                <a:solidFill>
                  <a:srgbClr val="003056"/>
                </a:solidFill>
              </a:rPr>
              <a:t>amat</a:t>
            </a:r>
            <a:r>
              <a:rPr lang="de-DE" dirty="0">
                <a:solidFill>
                  <a:srgbClr val="003056"/>
                </a:solidFill>
              </a:rPr>
              <a:t>/mw1_ge/</a:t>
            </a:r>
            <a:r>
              <a:rPr lang="de-DE" dirty="0" err="1">
                <a:solidFill>
                  <a:srgbClr val="003056"/>
                </a:solidFill>
              </a:rPr>
              <a:t>index.html</a:t>
            </a:r>
            <a:r>
              <a:rPr lang="de-DE" dirty="0">
                <a:solidFill>
                  <a:srgbClr val="003056"/>
                </a:solidFill>
              </a:rPr>
              <a:t>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Heinrich, L. J., Riedl, R. &amp; Stelzer, D. (2014). Informationsmanagement – Grundlagen, Aufgaben, Methoden (11. Auflage). München: De </a:t>
            </a:r>
            <a:r>
              <a:rPr lang="de-DE" dirty="0" err="1">
                <a:solidFill>
                  <a:srgbClr val="003056"/>
                </a:solidFill>
              </a:rPr>
              <a:t>Gruyter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Oldenbourg</a:t>
            </a:r>
            <a:r>
              <a:rPr lang="de-DE" dirty="0">
                <a:solidFill>
                  <a:srgbClr val="003056"/>
                </a:solidFill>
              </a:rPr>
              <a:t>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Hufschmidt</a:t>
            </a:r>
            <a:r>
              <a:rPr lang="de-DE" dirty="0">
                <a:solidFill>
                  <a:srgbClr val="003056"/>
                </a:solidFill>
              </a:rPr>
              <a:t>, G. &amp; </a:t>
            </a:r>
            <a:r>
              <a:rPr lang="de-DE" dirty="0" err="1">
                <a:solidFill>
                  <a:srgbClr val="003056"/>
                </a:solidFill>
              </a:rPr>
              <a:t>Fekete</a:t>
            </a:r>
            <a:r>
              <a:rPr lang="de-DE" dirty="0">
                <a:solidFill>
                  <a:srgbClr val="003056"/>
                </a:solidFill>
              </a:rPr>
              <a:t>, A. (Hrsg.) (2018). Machbarkeitsstudie für einen Atlas der Verwundbarkeit und Resilienz (Atlas VR) – Wissensmanagement im Bevölkerungsschutz. Autoren: Blank-Gorki, V., </a:t>
            </a:r>
            <a:r>
              <a:rPr lang="de-DE" dirty="0" err="1">
                <a:solidFill>
                  <a:srgbClr val="003056"/>
                </a:solidFill>
              </a:rPr>
              <a:t>Edbauer</a:t>
            </a:r>
            <a:r>
              <a:rPr lang="de-DE" dirty="0">
                <a:solidFill>
                  <a:srgbClr val="003056"/>
                </a:solidFill>
              </a:rPr>
              <a:t>, L., </a:t>
            </a:r>
            <a:r>
              <a:rPr lang="de-DE" dirty="0" err="1">
                <a:solidFill>
                  <a:srgbClr val="003056"/>
                </a:solidFill>
              </a:rPr>
              <a:t>Fekete</a:t>
            </a:r>
            <a:r>
              <a:rPr lang="de-DE" dirty="0">
                <a:solidFill>
                  <a:srgbClr val="003056"/>
                </a:solidFill>
              </a:rPr>
              <a:t>, A., </a:t>
            </a:r>
            <a:r>
              <a:rPr lang="de-DE" dirty="0" err="1">
                <a:solidFill>
                  <a:srgbClr val="003056"/>
                </a:solidFill>
              </a:rPr>
              <a:t>Hufschmidt</a:t>
            </a:r>
            <a:r>
              <a:rPr lang="de-DE" dirty="0">
                <a:solidFill>
                  <a:srgbClr val="003056"/>
                </a:solidFill>
              </a:rPr>
              <a:t>, G. Unter Mitarbeit von: </a:t>
            </a:r>
            <a:r>
              <a:rPr lang="de-DE" dirty="0" err="1">
                <a:solidFill>
                  <a:srgbClr val="003056"/>
                </a:solidFill>
              </a:rPr>
              <a:t>Blümel</a:t>
            </a:r>
            <a:r>
              <a:rPr lang="de-DE" dirty="0">
                <a:solidFill>
                  <a:srgbClr val="003056"/>
                </a:solidFill>
              </a:rPr>
              <a:t>, M.; </a:t>
            </a:r>
            <a:r>
              <a:rPr lang="de-DE" dirty="0" err="1">
                <a:solidFill>
                  <a:srgbClr val="003056"/>
                </a:solidFill>
              </a:rPr>
              <a:t>Hilljegerdes</a:t>
            </a:r>
            <a:r>
              <a:rPr lang="de-DE" dirty="0">
                <a:solidFill>
                  <a:srgbClr val="003056"/>
                </a:solidFill>
              </a:rPr>
              <a:t>, M. und Köster, M. Abschlussbericht des gleichnamigen Forschungsprojektes (Förderkennzeichen BBK III.1-413-20-10/394). Bonn, Köln.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Jarrahi</a:t>
            </a:r>
            <a:r>
              <a:rPr lang="de-DE" dirty="0">
                <a:solidFill>
                  <a:srgbClr val="003056"/>
                </a:solidFill>
              </a:rPr>
              <a:t>, M.H., Ma, Y. &amp; </a:t>
            </a:r>
            <a:r>
              <a:rPr lang="de-DE" dirty="0" err="1">
                <a:solidFill>
                  <a:srgbClr val="003056"/>
                </a:solidFill>
              </a:rPr>
              <a:t>Goray</a:t>
            </a:r>
            <a:r>
              <a:rPr lang="de-DE" dirty="0">
                <a:solidFill>
                  <a:srgbClr val="003056"/>
                </a:solidFill>
              </a:rPr>
              <a:t>, C. (2021). An integrative </a:t>
            </a:r>
            <a:r>
              <a:rPr lang="de-DE" dirty="0" err="1">
                <a:solidFill>
                  <a:srgbClr val="003056"/>
                </a:solidFill>
              </a:rPr>
              <a:t>framework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as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both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objective</a:t>
            </a:r>
            <a:r>
              <a:rPr lang="de-DE" dirty="0">
                <a:solidFill>
                  <a:srgbClr val="003056"/>
                </a:solidFill>
              </a:rPr>
              <a:t> and </a:t>
            </a:r>
            <a:r>
              <a:rPr lang="de-DE" dirty="0" err="1">
                <a:solidFill>
                  <a:srgbClr val="003056"/>
                </a:solidFill>
              </a:rPr>
              <a:t>subjective</a:t>
            </a:r>
            <a:r>
              <a:rPr lang="de-DE" dirty="0">
                <a:solidFill>
                  <a:srgbClr val="003056"/>
                </a:solidFill>
              </a:rPr>
              <a:t>. Journal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Information Science, 1–13.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Mingers</a:t>
            </a:r>
            <a:r>
              <a:rPr lang="de-DE" dirty="0">
                <a:solidFill>
                  <a:srgbClr val="003056"/>
                </a:solidFill>
              </a:rPr>
              <a:t>, J. &amp; Standing, C. (2018). </a:t>
            </a:r>
            <a:r>
              <a:rPr lang="de-DE" dirty="0" err="1">
                <a:solidFill>
                  <a:srgbClr val="003056"/>
                </a:solidFill>
              </a:rPr>
              <a:t>What</a:t>
            </a:r>
            <a:r>
              <a:rPr lang="de-DE" dirty="0">
                <a:solidFill>
                  <a:srgbClr val="003056"/>
                </a:solidFill>
              </a:rPr>
              <a:t> is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? </a:t>
            </a:r>
            <a:r>
              <a:rPr lang="de-DE" dirty="0" err="1">
                <a:solidFill>
                  <a:srgbClr val="003056"/>
                </a:solidFill>
              </a:rPr>
              <a:t>Toward</a:t>
            </a:r>
            <a:r>
              <a:rPr lang="de-DE" dirty="0">
                <a:solidFill>
                  <a:srgbClr val="003056"/>
                </a:solidFill>
              </a:rPr>
              <a:t> a </a:t>
            </a:r>
            <a:r>
              <a:rPr lang="de-DE" dirty="0" err="1">
                <a:solidFill>
                  <a:srgbClr val="003056"/>
                </a:solidFill>
              </a:rPr>
              <a:t>theory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as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objective</a:t>
            </a:r>
            <a:r>
              <a:rPr lang="de-DE" dirty="0">
                <a:solidFill>
                  <a:srgbClr val="003056"/>
                </a:solidFill>
              </a:rPr>
              <a:t> and </a:t>
            </a:r>
            <a:r>
              <a:rPr lang="de-DE" dirty="0" err="1">
                <a:solidFill>
                  <a:srgbClr val="003056"/>
                </a:solidFill>
              </a:rPr>
              <a:t>veridical</a:t>
            </a:r>
            <a:r>
              <a:rPr lang="de-DE" dirty="0">
                <a:solidFill>
                  <a:srgbClr val="003056"/>
                </a:solidFill>
              </a:rPr>
              <a:t>. Journal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Information Technology 33, 85–104.</a:t>
            </a:r>
          </a:p>
          <a:p>
            <a:endParaRPr lang="de-DE" dirty="0">
              <a:solidFill>
                <a:srgbClr val="0030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63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E9FD-7040-F947-A6C5-CDBD253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107A1C-01DB-B242-9031-9104A72E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62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5D627B-1434-2D48-9D19-7D0B65DA5102}"/>
              </a:ext>
            </a:extLst>
          </p:cNvPr>
          <p:cNvSpPr txBox="1"/>
          <p:nvPr/>
        </p:nvSpPr>
        <p:spPr>
          <a:xfrm>
            <a:off x="1378800" y="1197546"/>
            <a:ext cx="96153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3056"/>
                </a:solidFill>
              </a:rPr>
              <a:t>McKinney</a:t>
            </a:r>
            <a:r>
              <a:rPr lang="de-DE" dirty="0">
                <a:solidFill>
                  <a:srgbClr val="003056"/>
                </a:solidFill>
              </a:rPr>
              <a:t>, E. H. &amp; Yoos, C. J. (2019). Information </a:t>
            </a:r>
            <a:r>
              <a:rPr lang="de-DE" dirty="0" err="1">
                <a:solidFill>
                  <a:srgbClr val="003056"/>
                </a:solidFill>
              </a:rPr>
              <a:t>as</a:t>
            </a:r>
            <a:r>
              <a:rPr lang="de-DE" dirty="0">
                <a:solidFill>
                  <a:srgbClr val="003056"/>
                </a:solidFill>
              </a:rPr>
              <a:t> a </a:t>
            </a:r>
            <a:r>
              <a:rPr lang="de-DE" dirty="0" err="1">
                <a:solidFill>
                  <a:srgbClr val="003056"/>
                </a:solidFill>
              </a:rPr>
              <a:t>difference</a:t>
            </a:r>
            <a:r>
              <a:rPr lang="de-DE" dirty="0">
                <a:solidFill>
                  <a:srgbClr val="003056"/>
                </a:solidFill>
              </a:rPr>
              <a:t>: </a:t>
            </a:r>
            <a:r>
              <a:rPr lang="de-DE" dirty="0" err="1">
                <a:solidFill>
                  <a:srgbClr val="003056"/>
                </a:solidFill>
              </a:rPr>
              <a:t>toward</a:t>
            </a:r>
            <a:r>
              <a:rPr lang="de-DE" dirty="0">
                <a:solidFill>
                  <a:srgbClr val="003056"/>
                </a:solidFill>
              </a:rPr>
              <a:t> a </a:t>
            </a:r>
            <a:r>
              <a:rPr lang="de-DE" dirty="0" err="1">
                <a:solidFill>
                  <a:srgbClr val="003056"/>
                </a:solidFill>
              </a:rPr>
              <a:t>subjective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theory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information</a:t>
            </a:r>
            <a:r>
              <a:rPr lang="de-DE" dirty="0">
                <a:solidFill>
                  <a:srgbClr val="003056"/>
                </a:solidFill>
              </a:rPr>
              <a:t>. European Journal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Information Systems 28(4), 355–369.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Nonaka</a:t>
            </a:r>
            <a:r>
              <a:rPr lang="de-DE" dirty="0">
                <a:solidFill>
                  <a:srgbClr val="003056"/>
                </a:solidFill>
              </a:rPr>
              <a:t>, I. (1994). A </a:t>
            </a:r>
            <a:r>
              <a:rPr lang="de-DE" dirty="0" err="1">
                <a:solidFill>
                  <a:srgbClr val="003056"/>
                </a:solidFill>
              </a:rPr>
              <a:t>dynamic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theory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organizational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knowledge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creation</a:t>
            </a:r>
            <a:r>
              <a:rPr lang="de-DE" dirty="0">
                <a:solidFill>
                  <a:srgbClr val="003056"/>
                </a:solidFill>
              </a:rPr>
              <a:t>. </a:t>
            </a:r>
            <a:r>
              <a:rPr lang="de-DE" dirty="0" err="1">
                <a:solidFill>
                  <a:srgbClr val="003056"/>
                </a:solidFill>
              </a:rPr>
              <a:t>Organization</a:t>
            </a:r>
            <a:r>
              <a:rPr lang="de-DE" dirty="0">
                <a:solidFill>
                  <a:srgbClr val="003056"/>
                </a:solidFill>
              </a:rPr>
              <a:t> Science 5(1), 14–37.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Nonaka</a:t>
            </a:r>
            <a:r>
              <a:rPr lang="de-DE" dirty="0">
                <a:solidFill>
                  <a:srgbClr val="003056"/>
                </a:solidFill>
              </a:rPr>
              <a:t>, I. &amp; Takeuchi, H. (1995). The </a:t>
            </a:r>
            <a:r>
              <a:rPr lang="de-DE" dirty="0" err="1">
                <a:solidFill>
                  <a:srgbClr val="003056"/>
                </a:solidFill>
              </a:rPr>
              <a:t>knowledge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creating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company</a:t>
            </a:r>
            <a:r>
              <a:rPr lang="de-DE" dirty="0">
                <a:solidFill>
                  <a:srgbClr val="003056"/>
                </a:solidFill>
              </a:rPr>
              <a:t>. New York : Oxford University Press.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PH Network (o.J.). Indianer – die Ureinwohner Nordamerikas, Symbole und Schrift, Zeichensprache der Indianer. https://welt-der-</a:t>
            </a:r>
            <a:r>
              <a:rPr lang="de-DE" dirty="0" err="1">
                <a:solidFill>
                  <a:srgbClr val="003056"/>
                </a:solidFill>
              </a:rPr>
              <a:t>indianer.de</a:t>
            </a:r>
            <a:r>
              <a:rPr lang="de-DE" dirty="0">
                <a:solidFill>
                  <a:srgbClr val="003056"/>
                </a:solidFill>
              </a:rPr>
              <a:t>/wort-schrift/</a:t>
            </a:r>
            <a:r>
              <a:rPr lang="de-DE" dirty="0" err="1">
                <a:solidFill>
                  <a:srgbClr val="003056"/>
                </a:solidFill>
              </a:rPr>
              <a:t>zeichensprache</a:t>
            </a:r>
            <a:r>
              <a:rPr lang="de-DE" dirty="0">
                <a:solidFill>
                  <a:srgbClr val="003056"/>
                </a:solidFill>
              </a:rPr>
              <a:t>/.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Picot, A. &amp; Franck, E. (1988). Die Planung der Unternehmensressource Information (I und II). WISU 17(10 u. 11), 544-549 u. 608-613.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Posner, R. (1997). Die Semiotik und ihre Darstellung in diesem Handbuch. In: R. Posner, K. A. </a:t>
            </a:r>
            <a:r>
              <a:rPr lang="de-DE" dirty="0" err="1">
                <a:solidFill>
                  <a:srgbClr val="003056"/>
                </a:solidFill>
              </a:rPr>
              <a:t>Robering</a:t>
            </a:r>
            <a:r>
              <a:rPr lang="de-DE" dirty="0">
                <a:solidFill>
                  <a:srgbClr val="003056"/>
                </a:solidFill>
              </a:rPr>
              <a:t> &amp; T. A. </a:t>
            </a:r>
            <a:r>
              <a:rPr lang="de-DE" dirty="0" err="1">
                <a:solidFill>
                  <a:srgbClr val="003056"/>
                </a:solidFill>
              </a:rPr>
              <a:t>Sebeok</a:t>
            </a:r>
            <a:r>
              <a:rPr lang="de-DE" dirty="0">
                <a:solidFill>
                  <a:srgbClr val="003056"/>
                </a:solidFill>
              </a:rPr>
              <a:t> (Hrsg.), Semiotik: Ein Handbuch zu den zeichentheoretischen Grundlagen von Natur und Kultur. 1. Teilband (S. 1-13). Berlin, New York: Walter de </a:t>
            </a:r>
            <a:r>
              <a:rPr lang="de-DE" dirty="0" err="1">
                <a:solidFill>
                  <a:srgbClr val="003056"/>
                </a:solidFill>
              </a:rPr>
              <a:t>Gruyter</a:t>
            </a:r>
            <a:r>
              <a:rPr lang="de-DE" dirty="0">
                <a:solidFill>
                  <a:srgbClr val="00305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88354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E9FD-7040-F947-A6C5-CDBD253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107A1C-01DB-B242-9031-9104A72E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63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5D627B-1434-2D48-9D19-7D0B65DA5102}"/>
              </a:ext>
            </a:extLst>
          </p:cNvPr>
          <p:cNvSpPr txBox="1"/>
          <p:nvPr/>
        </p:nvSpPr>
        <p:spPr>
          <a:xfrm>
            <a:off x="1378800" y="1447825"/>
            <a:ext cx="96153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3056"/>
                </a:solidFill>
              </a:rPr>
              <a:t>Roszak</a:t>
            </a:r>
            <a:r>
              <a:rPr lang="de-DE" dirty="0">
                <a:solidFill>
                  <a:srgbClr val="003056"/>
                </a:solidFill>
              </a:rPr>
              <a:t>, T. (1986). Der </a:t>
            </a:r>
            <a:r>
              <a:rPr lang="de-DE" dirty="0" err="1">
                <a:solidFill>
                  <a:srgbClr val="003056"/>
                </a:solidFill>
              </a:rPr>
              <a:t>Ver¬lust</a:t>
            </a:r>
            <a:r>
              <a:rPr lang="de-DE" dirty="0">
                <a:solidFill>
                  <a:srgbClr val="003056"/>
                </a:solidFill>
              </a:rPr>
              <a:t> des Denkens. Über die Mythen des Computer-Zeitalters. München: </a:t>
            </a:r>
            <a:r>
              <a:rPr lang="de-DE" dirty="0" err="1">
                <a:solidFill>
                  <a:srgbClr val="003056"/>
                </a:solidFill>
              </a:rPr>
              <a:t>Knaur</a:t>
            </a:r>
            <a:r>
              <a:rPr lang="de-DE" dirty="0">
                <a:solidFill>
                  <a:srgbClr val="003056"/>
                </a:solidFill>
              </a:rPr>
              <a:t>. 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Rost, F. (2020). Informatikseiten – das Gelbe vom Ei. Was ist eigentlich Information? http://</a:t>
            </a:r>
            <a:r>
              <a:rPr lang="de-DE" dirty="0" err="1">
                <a:solidFill>
                  <a:srgbClr val="003056"/>
                </a:solidFill>
              </a:rPr>
              <a:t>informatik.rostfrank.de</a:t>
            </a:r>
            <a:r>
              <a:rPr lang="de-DE" dirty="0">
                <a:solidFill>
                  <a:srgbClr val="003056"/>
                </a:solidFill>
              </a:rPr>
              <a:t>/</a:t>
            </a:r>
            <a:r>
              <a:rPr lang="de-DE" dirty="0" err="1">
                <a:solidFill>
                  <a:srgbClr val="003056"/>
                </a:solidFill>
              </a:rPr>
              <a:t>info</a:t>
            </a:r>
            <a:r>
              <a:rPr lang="de-DE" dirty="0">
                <a:solidFill>
                  <a:srgbClr val="003056"/>
                </a:solidFill>
              </a:rPr>
              <a:t>/lex01/lex0101.html.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Shannon, C. (1948) A </a:t>
            </a:r>
            <a:r>
              <a:rPr lang="de-DE" dirty="0" err="1">
                <a:solidFill>
                  <a:srgbClr val="003056"/>
                </a:solidFill>
              </a:rPr>
              <a:t>mathematical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theory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communication</a:t>
            </a:r>
            <a:r>
              <a:rPr lang="de-DE" dirty="0">
                <a:solidFill>
                  <a:srgbClr val="003056"/>
                </a:solidFill>
              </a:rPr>
              <a:t>. Bell System Technical Journal 27(3), 379–423 u. 27(4), 623–656.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Shannon, C. &amp; Weaver, W. (1949). The </a:t>
            </a:r>
            <a:r>
              <a:rPr lang="de-DE" dirty="0" err="1">
                <a:solidFill>
                  <a:srgbClr val="003056"/>
                </a:solidFill>
              </a:rPr>
              <a:t>mathematical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theory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communication</a:t>
            </a:r>
            <a:r>
              <a:rPr lang="de-DE" dirty="0">
                <a:solidFill>
                  <a:srgbClr val="003056"/>
                </a:solidFill>
              </a:rPr>
              <a:t>. </a:t>
            </a:r>
            <a:r>
              <a:rPr lang="de-DE" dirty="0" err="1">
                <a:solidFill>
                  <a:srgbClr val="003056"/>
                </a:solidFill>
              </a:rPr>
              <a:t>Urbana:University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of</a:t>
            </a:r>
            <a:r>
              <a:rPr lang="de-DE" dirty="0">
                <a:solidFill>
                  <a:srgbClr val="003056"/>
                </a:solidFill>
              </a:rPr>
              <a:t> Illinois Press. 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>
                <a:solidFill>
                  <a:srgbClr val="003056"/>
                </a:solidFill>
              </a:rPr>
              <a:t>Watzlawick, P. (2016). Man kann nicht nicht kommunizieren. 2., </a:t>
            </a:r>
            <a:r>
              <a:rPr lang="de-DE" dirty="0" err="1">
                <a:solidFill>
                  <a:srgbClr val="003056"/>
                </a:solidFill>
              </a:rPr>
              <a:t>unveränd</a:t>
            </a:r>
            <a:r>
              <a:rPr lang="de-DE" dirty="0">
                <a:solidFill>
                  <a:srgbClr val="003056"/>
                </a:solidFill>
              </a:rPr>
              <a:t>. Aufl. Bern: </a:t>
            </a:r>
            <a:r>
              <a:rPr lang="de-DE" dirty="0" err="1">
                <a:solidFill>
                  <a:srgbClr val="003056"/>
                </a:solidFill>
              </a:rPr>
              <a:t>Hogrefe</a:t>
            </a:r>
            <a:r>
              <a:rPr lang="de-DE" dirty="0">
                <a:solidFill>
                  <a:srgbClr val="003056"/>
                </a:solidFill>
              </a:rPr>
              <a:t>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Wiig</a:t>
            </a:r>
            <a:r>
              <a:rPr lang="de-DE" dirty="0">
                <a:solidFill>
                  <a:srgbClr val="003056"/>
                </a:solidFill>
              </a:rPr>
              <a:t>, K. M. (1999). </a:t>
            </a:r>
            <a:r>
              <a:rPr lang="de-DE" dirty="0" err="1">
                <a:solidFill>
                  <a:srgbClr val="003056"/>
                </a:solidFill>
              </a:rPr>
              <a:t>Introducing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knowledge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management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into</a:t>
            </a:r>
            <a:r>
              <a:rPr lang="de-DE" dirty="0">
                <a:solidFill>
                  <a:srgbClr val="003056"/>
                </a:solidFill>
              </a:rPr>
              <a:t> the </a:t>
            </a:r>
            <a:r>
              <a:rPr lang="de-DE" dirty="0" err="1">
                <a:solidFill>
                  <a:srgbClr val="003056"/>
                </a:solidFill>
              </a:rPr>
              <a:t>enterprise</a:t>
            </a:r>
            <a:r>
              <a:rPr lang="de-DE" dirty="0">
                <a:solidFill>
                  <a:srgbClr val="003056"/>
                </a:solidFill>
              </a:rPr>
              <a:t>. In: J. </a:t>
            </a:r>
            <a:r>
              <a:rPr lang="de-DE" dirty="0" err="1">
                <a:solidFill>
                  <a:srgbClr val="003056"/>
                </a:solidFill>
              </a:rPr>
              <a:t>Liebowitz</a:t>
            </a:r>
            <a:r>
              <a:rPr lang="de-DE" dirty="0">
                <a:solidFill>
                  <a:srgbClr val="003056"/>
                </a:solidFill>
              </a:rPr>
              <a:t> (Hrsg.), Knowledge </a:t>
            </a:r>
            <a:r>
              <a:rPr lang="de-DE" dirty="0" err="1">
                <a:solidFill>
                  <a:srgbClr val="003056"/>
                </a:solidFill>
              </a:rPr>
              <a:t>management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handbook</a:t>
            </a:r>
            <a:r>
              <a:rPr lang="de-DE" dirty="0">
                <a:solidFill>
                  <a:srgbClr val="003056"/>
                </a:solidFill>
              </a:rPr>
              <a:t>. </a:t>
            </a:r>
            <a:r>
              <a:rPr lang="de-DE" dirty="0" err="1">
                <a:solidFill>
                  <a:srgbClr val="003056"/>
                </a:solidFill>
              </a:rPr>
              <a:t>Boca</a:t>
            </a:r>
            <a:r>
              <a:rPr lang="de-DE" dirty="0">
                <a:solidFill>
                  <a:srgbClr val="003056"/>
                </a:solidFill>
              </a:rPr>
              <a:t> </a:t>
            </a:r>
            <a:r>
              <a:rPr lang="de-DE" dirty="0" err="1">
                <a:solidFill>
                  <a:srgbClr val="003056"/>
                </a:solidFill>
              </a:rPr>
              <a:t>Raton</a:t>
            </a:r>
            <a:r>
              <a:rPr lang="de-DE" dirty="0">
                <a:solidFill>
                  <a:srgbClr val="003056"/>
                </a:solidFill>
              </a:rPr>
              <a:t>: CRC Press, S. 3-1 – 3-41.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endParaRPr lang="de-DE" dirty="0">
              <a:solidFill>
                <a:srgbClr val="0030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440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E9FD-7040-F947-A6C5-CDBD253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107A1C-01DB-B242-9031-9104A72E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64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85D627B-1434-2D48-9D19-7D0B65DA5102}"/>
              </a:ext>
            </a:extLst>
          </p:cNvPr>
          <p:cNvSpPr txBox="1"/>
          <p:nvPr/>
        </p:nvSpPr>
        <p:spPr>
          <a:xfrm>
            <a:off x="1378800" y="2683580"/>
            <a:ext cx="9615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3056"/>
                </a:solidFill>
              </a:rPr>
              <a:t>Wölbl</a:t>
            </a:r>
            <a:r>
              <a:rPr lang="de-DE" dirty="0">
                <a:solidFill>
                  <a:srgbClr val="003056"/>
                </a:solidFill>
              </a:rPr>
              <a:t>, S. (2021). </a:t>
            </a:r>
            <a:r>
              <a:rPr lang="de-DE" dirty="0" err="1">
                <a:solidFill>
                  <a:srgbClr val="003056"/>
                </a:solidFill>
              </a:rPr>
              <a:t>Potenzialfinder.com</a:t>
            </a:r>
            <a:r>
              <a:rPr lang="de-DE" dirty="0">
                <a:solidFill>
                  <a:srgbClr val="003056"/>
                </a:solidFill>
              </a:rPr>
              <a:t>, Glossar, Wissenspyramide, Linz. https://</a:t>
            </a:r>
            <a:r>
              <a:rPr lang="de-DE" dirty="0" err="1">
                <a:solidFill>
                  <a:srgbClr val="003056"/>
                </a:solidFill>
              </a:rPr>
              <a:t>www.potenzialfinder.com</a:t>
            </a:r>
            <a:r>
              <a:rPr lang="de-DE" dirty="0">
                <a:solidFill>
                  <a:srgbClr val="003056"/>
                </a:solidFill>
              </a:rPr>
              <a:t>/glossar-artikel/</a:t>
            </a:r>
            <a:r>
              <a:rPr lang="de-DE" dirty="0" err="1">
                <a:solidFill>
                  <a:srgbClr val="003056"/>
                </a:solidFill>
              </a:rPr>
              <a:t>wissenspyramide</a:t>
            </a:r>
            <a:r>
              <a:rPr lang="de-DE" dirty="0">
                <a:solidFill>
                  <a:srgbClr val="003056"/>
                </a:solidFill>
              </a:rPr>
              <a:t>/.</a:t>
            </a:r>
          </a:p>
          <a:p>
            <a:endParaRPr lang="de-DE" dirty="0">
              <a:solidFill>
                <a:srgbClr val="003056"/>
              </a:solidFill>
            </a:endParaRPr>
          </a:p>
          <a:p>
            <a:r>
              <a:rPr lang="de-DE" dirty="0" err="1">
                <a:solidFill>
                  <a:srgbClr val="003056"/>
                </a:solidFill>
              </a:rPr>
              <a:t>Worczinski</a:t>
            </a:r>
            <a:r>
              <a:rPr lang="de-DE" dirty="0">
                <a:solidFill>
                  <a:srgbClr val="003056"/>
                </a:solidFill>
              </a:rPr>
              <a:t>, T. (1999). Gestaltung und Einsatz managementunterstützender Informationssysteme in Theorie und Praxis. München: </a:t>
            </a:r>
            <a:r>
              <a:rPr lang="de-DE" dirty="0" err="1">
                <a:solidFill>
                  <a:srgbClr val="003056"/>
                </a:solidFill>
              </a:rPr>
              <a:t>Examicus</a:t>
            </a:r>
            <a:r>
              <a:rPr lang="de-DE" dirty="0">
                <a:solidFill>
                  <a:srgbClr val="003056"/>
                </a:solidFill>
              </a:rPr>
              <a:t>.</a:t>
            </a:r>
          </a:p>
          <a:p>
            <a:endParaRPr lang="de-DE" dirty="0" err="1">
              <a:solidFill>
                <a:srgbClr val="0030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07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4519EB-794E-F446-9575-21AD3C5CB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Informationstheorie von Claude E. Shannon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D75D54-F7F8-DA43-9F5D-56A6D2B16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963762"/>
          </a:xfrm>
        </p:spPr>
        <p:txBody>
          <a:bodyPr/>
          <a:lstStyle/>
          <a:p>
            <a:r>
              <a:rPr lang="de-DE" i="1" dirty="0"/>
              <a:t>Shannon</a:t>
            </a:r>
            <a:r>
              <a:rPr lang="de-DE" dirty="0"/>
              <a:t> definiert Information als technisches Maß, das den Zeichen einer Nachricht zugeordnet wird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D1E479-9E6C-6B4A-8494-73EC5E74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056FFC6-9970-6943-9176-1D3112A37683}"/>
              </a:ext>
            </a:extLst>
          </p:cNvPr>
          <p:cNvSpPr/>
          <p:nvPr/>
        </p:nvSpPr>
        <p:spPr>
          <a:xfrm>
            <a:off x="1378800" y="3085431"/>
            <a:ext cx="9615332" cy="156849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de-DE" sz="2400" dirty="0">
                <a:cs typeface="Times New Roman" panose="02020603050405020304" pitchFamily="18" charset="0"/>
              </a:rPr>
              <a:t>Informationsgehalt eines Ereignisses </a:t>
            </a:r>
            <a:r>
              <a:rPr lang="de-DE" sz="2400" dirty="0" err="1">
                <a:cs typeface="Times New Roman" panose="02020603050405020304" pitchFamily="18" charset="0"/>
              </a:rPr>
              <a:t>I</a:t>
            </a:r>
            <a:r>
              <a:rPr lang="de-DE" sz="2400" baseline="-25000" dirty="0" err="1">
                <a:cs typeface="Times New Roman" panose="02020603050405020304" pitchFamily="18" charset="0"/>
              </a:rPr>
              <a:t>i</a:t>
            </a:r>
            <a:r>
              <a:rPr lang="de-DE" sz="2400" dirty="0">
                <a:cs typeface="Times New Roman" panose="02020603050405020304" pitchFamily="18" charset="0"/>
              </a:rPr>
              <a:t> hängt von der Wahrscheinlichkeit </a:t>
            </a:r>
            <a:r>
              <a:rPr lang="de-DE" sz="2400" dirty="0" err="1">
                <a:cs typeface="Times New Roman" panose="02020603050405020304" pitchFamily="18" charset="0"/>
              </a:rPr>
              <a:t>p</a:t>
            </a:r>
            <a:r>
              <a:rPr lang="de-DE" sz="2400" baseline="-25000" dirty="0" err="1">
                <a:cs typeface="Times New Roman" panose="02020603050405020304" pitchFamily="18" charset="0"/>
              </a:rPr>
              <a:t>i</a:t>
            </a:r>
            <a:r>
              <a:rPr lang="de-DE" sz="2400" baseline="-25000" dirty="0">
                <a:cs typeface="Times New Roman" panose="02020603050405020304" pitchFamily="18" charset="0"/>
              </a:rPr>
              <a:t>  </a:t>
            </a:r>
            <a:r>
              <a:rPr lang="de-DE" sz="2400" dirty="0">
                <a:cs typeface="Times New Roman" panose="02020603050405020304" pitchFamily="18" charset="0"/>
              </a:rPr>
              <a:t>ab, mit der das Ereignis eintritt; er ist umgekehrt proportional zum Logarithmus der Wahrscheinlichkeit (</a:t>
            </a:r>
            <a:r>
              <a:rPr lang="de-DE" sz="2400" i="1" dirty="0" err="1">
                <a:cs typeface="Times New Roman" panose="02020603050405020304" pitchFamily="18" charset="0"/>
              </a:rPr>
              <a:t>I</a:t>
            </a:r>
            <a:r>
              <a:rPr lang="de-DE" sz="2400" i="1" baseline="-25000" dirty="0" err="1">
                <a:cs typeface="Times New Roman" panose="02020603050405020304" pitchFamily="18" charset="0"/>
              </a:rPr>
              <a:t>i</a:t>
            </a:r>
            <a:r>
              <a:rPr lang="de-DE" sz="2400" i="1" dirty="0">
                <a:cs typeface="Times New Roman" panose="02020603050405020304" pitchFamily="18" charset="0"/>
              </a:rPr>
              <a:t> = log 1/</a:t>
            </a:r>
            <a:r>
              <a:rPr lang="de-DE" sz="2400" i="1" dirty="0" err="1">
                <a:cs typeface="Times New Roman" panose="02020603050405020304" pitchFamily="18" charset="0"/>
              </a:rPr>
              <a:t>p</a:t>
            </a:r>
            <a:r>
              <a:rPr lang="de-DE" sz="2400" i="1" baseline="-25000" dirty="0" err="1">
                <a:cs typeface="Times New Roman" panose="02020603050405020304" pitchFamily="18" charset="0"/>
              </a:rPr>
              <a:t>i</a:t>
            </a:r>
            <a:r>
              <a:rPr lang="de-DE" sz="2400" dirty="0">
                <a:cs typeface="Times New Roman" panose="02020603050405020304" pitchFamily="18" charset="0"/>
              </a:rPr>
              <a:t>, mit </a:t>
            </a:r>
            <a:br>
              <a:rPr lang="de-DE" sz="2400" dirty="0">
                <a:cs typeface="Times New Roman" panose="02020603050405020304" pitchFamily="18" charset="0"/>
              </a:rPr>
            </a:br>
            <a:r>
              <a:rPr lang="de-DE" sz="2400" dirty="0">
                <a:cs typeface="Times New Roman" panose="02020603050405020304" pitchFamily="18" charset="0"/>
              </a:rPr>
              <a:t>0 ≤ </a:t>
            </a:r>
            <a:r>
              <a:rPr lang="de-DE" sz="2400" i="1" dirty="0" err="1">
                <a:cs typeface="Times New Roman" panose="02020603050405020304" pitchFamily="18" charset="0"/>
              </a:rPr>
              <a:t>p</a:t>
            </a:r>
            <a:r>
              <a:rPr lang="de-DE" sz="2400" i="1" baseline="-25000" dirty="0" err="1">
                <a:cs typeface="Times New Roman" panose="02020603050405020304" pitchFamily="18" charset="0"/>
              </a:rPr>
              <a:t>i</a:t>
            </a:r>
            <a:r>
              <a:rPr lang="de-DE" sz="2400" i="1" baseline="-25000" dirty="0">
                <a:cs typeface="Times New Roman" panose="02020603050405020304" pitchFamily="18" charset="0"/>
              </a:rPr>
              <a:t> </a:t>
            </a:r>
            <a:r>
              <a:rPr lang="de-DE" sz="2400" dirty="0">
                <a:cs typeface="Times New Roman" panose="02020603050405020304" pitchFamily="18" charset="0"/>
              </a:rPr>
              <a:t>≤ 1)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96B7B7B-188B-4A43-B4D2-BBD6D6E18BAF}"/>
              </a:ext>
            </a:extLst>
          </p:cNvPr>
          <p:cNvSpPr txBox="1">
            <a:spLocks/>
          </p:cNvSpPr>
          <p:nvPr/>
        </p:nvSpPr>
        <p:spPr>
          <a:xfrm>
            <a:off x="1378800" y="4802232"/>
            <a:ext cx="9432000" cy="12198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Seltene Ereignisse haben danach einen hohen, häufige Ereignisse einen geringen Informationsgehalt</a:t>
            </a:r>
          </a:p>
          <a:p>
            <a:pPr lvl="1"/>
            <a:r>
              <a:rPr lang="de-DE" dirty="0"/>
              <a:t>Wenn log zur Basis 2: Informationseinheit -&gt; Bit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296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3C7F8-541E-2C4E-B416-023B8CC0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Informationsgehalt </a:t>
            </a:r>
            <a:br>
              <a:rPr lang="de-DE" dirty="0"/>
            </a:br>
            <a:r>
              <a:rPr lang="de-DE" dirty="0"/>
              <a:t>(nach Rost 2020)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F931A1-F57A-D641-9D21-B7E3BCE1A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zehn häufigsten Worte „die, der und, den, am, in, zu, ist, dass, es“ haben den niedrigsten Informationsgehalt in der deutschen Sprache</a:t>
            </a:r>
          </a:p>
          <a:p>
            <a:r>
              <a:rPr lang="de-DE" dirty="0"/>
              <a:t>Betrachtung der durchschnittlichen Eintrittswahrscheinlichkeiten von Buchstaben in deutschen Texten</a:t>
            </a:r>
          </a:p>
          <a:p>
            <a:pPr lvl="1"/>
            <a:r>
              <a:rPr lang="de-DE" dirty="0"/>
              <a:t>„</a:t>
            </a:r>
            <a:r>
              <a:rPr lang="de-DE" dirty="0" err="1"/>
              <a:t>e</a:t>
            </a:r>
            <a:r>
              <a:rPr lang="de-DE" dirty="0"/>
              <a:t>“ mit p = 0,1470 niedrigster Informationsgehalt </a:t>
            </a:r>
          </a:p>
          <a:p>
            <a:pPr lvl="1"/>
            <a:r>
              <a:rPr lang="de-DE" dirty="0"/>
              <a:t>„x“ mit p = 0,0001 den höchsten Informationsgehalt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801435-4B6A-CE43-981A-EDFC8844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563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CDA14-44AC-844D-BF6B-38CFFC6F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Berechnung der Entropie</a:t>
            </a:r>
            <a:br>
              <a:rPr lang="de-DE" dirty="0"/>
            </a:br>
            <a:r>
              <a:rPr lang="de-DE" dirty="0"/>
              <a:t>(Brügge 2004)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DAADE2-39A2-DB47-972F-88FEB1BCA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78000"/>
            <a:ext cx="9432000" cy="747738"/>
          </a:xfrm>
        </p:spPr>
        <p:txBody>
          <a:bodyPr/>
          <a:lstStyle/>
          <a:p>
            <a:r>
              <a:rPr lang="de-DE" dirty="0"/>
              <a:t>Gegeben sei das Alphabet </a:t>
            </a:r>
            <a:r>
              <a:rPr lang="de-DE" i="1" dirty="0"/>
              <a:t>A </a:t>
            </a:r>
            <a:r>
              <a:rPr lang="de-DE" dirty="0"/>
              <a:t>mit zwei Zeichen a und b und deren Wahrscheinlichkeiten </a:t>
            </a:r>
            <a:r>
              <a:rPr lang="de-DE" i="1" dirty="0" err="1"/>
              <a:t>p</a:t>
            </a:r>
            <a:r>
              <a:rPr lang="de-DE" i="1" baseline="-25000" dirty="0" err="1"/>
              <a:t>a</a:t>
            </a:r>
            <a:r>
              <a:rPr lang="de-DE" dirty="0"/>
              <a:t> = 0,75 und </a:t>
            </a:r>
            <a:r>
              <a:rPr lang="de-DE" i="1" dirty="0" err="1"/>
              <a:t>p</a:t>
            </a:r>
            <a:r>
              <a:rPr lang="de-DE" i="1" baseline="-25000" dirty="0" err="1"/>
              <a:t>b</a:t>
            </a:r>
            <a:r>
              <a:rPr lang="de-DE" dirty="0"/>
              <a:t> = 0,25.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5DCD6E-0624-C44B-B827-D53C566C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0C1D8FD-70EA-604D-B941-E2357E42341F}"/>
              </a:ext>
            </a:extLst>
          </p:cNvPr>
          <p:cNvSpPr/>
          <p:nvPr/>
        </p:nvSpPr>
        <p:spPr>
          <a:xfrm>
            <a:off x="1378800" y="3085431"/>
            <a:ext cx="9615332" cy="92042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Die Entropie </a:t>
            </a: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einer gegebenen Information </a:t>
            </a: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über einem Alphabet </a:t>
            </a: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ist </a:t>
            </a: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H(I)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= ∑ (</a:t>
            </a:r>
            <a:r>
              <a:rPr lang="de-DE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de-DE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(1/</a:t>
            </a:r>
            <a:r>
              <a:rPr lang="de-DE" sz="24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endParaRPr lang="de-DE" sz="2400" dirty="0">
              <a:cs typeface="Times New Roman" panose="02020603050405020304" pitchFamily="18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7581E39-560C-B84A-991C-A8F7D61570DC}"/>
              </a:ext>
            </a:extLst>
          </p:cNvPr>
          <p:cNvSpPr txBox="1">
            <a:spLocks/>
          </p:cNvSpPr>
          <p:nvPr/>
        </p:nvSpPr>
        <p:spPr>
          <a:xfrm>
            <a:off x="1367637" y="4214738"/>
            <a:ext cx="9432000" cy="19513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/>
              <a:t>H = 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(1/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ld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(1/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baseline="-25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i="1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H</a:t>
            </a:r>
            <a:r>
              <a:rPr lang="en-US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= 0,75 · </a:t>
            </a:r>
            <a:r>
              <a:rPr lang="en-US" i="1" dirty="0" err="1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ld</a:t>
            </a:r>
            <a:r>
              <a:rPr lang="en-US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(1/0,75) + 0,25 · </a:t>
            </a:r>
            <a:r>
              <a:rPr lang="en-US" i="1" dirty="0" err="1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ld</a:t>
            </a:r>
            <a:r>
              <a:rPr lang="en-US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(1/0,25)</a:t>
            </a:r>
            <a:endParaRPr lang="de-DE" dirty="0">
              <a:effectLst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lvl="1"/>
            <a:r>
              <a:rPr lang="en-US" i="1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H</a:t>
            </a:r>
            <a:r>
              <a:rPr lang="en-US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= 0,75 · </a:t>
            </a:r>
            <a:r>
              <a:rPr lang="en-US" i="1" dirty="0" err="1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ld</a:t>
            </a:r>
            <a:r>
              <a:rPr lang="en-US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(4/3) + 0.25 · </a:t>
            </a:r>
            <a:r>
              <a:rPr lang="en-US" i="1" dirty="0" err="1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ld</a:t>
            </a:r>
            <a:r>
              <a:rPr lang="en-US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(4)</a:t>
            </a:r>
            <a:endParaRPr lang="de-DE" dirty="0">
              <a:effectLst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lvl="1"/>
            <a:r>
              <a:rPr lang="de-DE" i="1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H</a:t>
            </a:r>
            <a:r>
              <a:rPr lang="de-DE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≈ 0,3 + 0.5</a:t>
            </a:r>
          </a:p>
          <a:p>
            <a:pPr lvl="1"/>
            <a:r>
              <a:rPr lang="de-DE" i="1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H</a:t>
            </a:r>
            <a:r>
              <a:rPr lang="de-DE" dirty="0">
                <a:effectLst/>
                <a:ea typeface="Arial Unicode MS" panose="020B0604020202020204" pitchFamily="34" charset="-128"/>
                <a:cs typeface="Times New Roman" panose="02020603050405020304" pitchFamily="18" charset="0"/>
              </a:rPr>
              <a:t> ≈ 0,8.</a:t>
            </a:r>
          </a:p>
          <a:p>
            <a:pPr lvl="1"/>
            <a:endParaRPr lang="de-DE" dirty="0">
              <a:effectLst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300390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vorlage Uni MA final gesendet-ne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Uni MA final gesendet-neu</Template>
  <TotalTime>0</TotalTime>
  <Words>4262</Words>
  <Application>Microsoft Macintosh PowerPoint</Application>
  <PresentationFormat>Benutzerdefiniert</PresentationFormat>
  <Paragraphs>446</Paragraphs>
  <Slides>64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64</vt:i4>
      </vt:variant>
    </vt:vector>
  </HeadingPairs>
  <TitlesOfParts>
    <vt:vector size="67" baseType="lpstr">
      <vt:lpstr>Arial</vt:lpstr>
      <vt:lpstr>Calibri</vt:lpstr>
      <vt:lpstr>Präsentationsvorlage Uni MA final gesendet-neu</vt:lpstr>
      <vt:lpstr>Kapitel 8 Information und Kommunikation </vt:lpstr>
      <vt:lpstr>Zweck dieser Lerneinheit</vt:lpstr>
      <vt:lpstr>Historischer Hintergrund zum Informationsbegriff</vt:lpstr>
      <vt:lpstr>Historischer Hintergrund zum Informationsbegriff</vt:lpstr>
      <vt:lpstr>Die Informationstheorie von Claude E. Shannon</vt:lpstr>
      <vt:lpstr>Beispiel informationelle Unsicherheit </vt:lpstr>
      <vt:lpstr>Die Informationstheorie von Claude E. Shannon</vt:lpstr>
      <vt:lpstr>Beispiel Informationsgehalt  (nach Rost 2020)</vt:lpstr>
      <vt:lpstr>Beispiel Berechnung der Entropie (Brügge 2004)</vt:lpstr>
      <vt:lpstr>Die Informationstheorie von Claude E. Shannon</vt:lpstr>
      <vt:lpstr>Beispiel Informationsgehalt und Bedeutung (nach Föll 2019)</vt:lpstr>
      <vt:lpstr>Die Informationstheorie von Claude E. Shannon</vt:lpstr>
      <vt:lpstr>Semiotik: Syntax, Semantik und Pragmatik</vt:lpstr>
      <vt:lpstr>Semiotik: Syntax, Semantik und Pragmatik</vt:lpstr>
      <vt:lpstr>Semiotik: Syntax, Semantik und Pragmatik</vt:lpstr>
      <vt:lpstr>Semiotik: Syntax, Semantik und Pragmatik</vt:lpstr>
      <vt:lpstr>Semiotik: Syntax, Semantik und Pragmatik</vt:lpstr>
      <vt:lpstr>Semiotik: Syntax, Semantik und Pragmatik</vt:lpstr>
      <vt:lpstr>Beispiel Semantik und Pragmatik (nach PH Network o.J.)</vt:lpstr>
      <vt:lpstr>Daten als wirtschaftliches Gut </vt:lpstr>
      <vt:lpstr>Daten als wirtschaftliches Gut </vt:lpstr>
      <vt:lpstr>Daten als wirtschaftliches Gut </vt:lpstr>
      <vt:lpstr>Information</vt:lpstr>
      <vt:lpstr>Beispiel Subjektbezogenheit von Information </vt:lpstr>
      <vt:lpstr>Information</vt:lpstr>
      <vt:lpstr>Beispiel semantische Unterschiede</vt:lpstr>
      <vt:lpstr>Wissen</vt:lpstr>
      <vt:lpstr>Beispiel Daten</vt:lpstr>
      <vt:lpstr>Wissen</vt:lpstr>
      <vt:lpstr>Beispiel Kontext und Zweckorientierung</vt:lpstr>
      <vt:lpstr>Wissen</vt:lpstr>
      <vt:lpstr>Wissen</vt:lpstr>
      <vt:lpstr>Beispiel Zeichen versus Wissen und Aktion</vt:lpstr>
      <vt:lpstr>Wissen</vt:lpstr>
      <vt:lpstr>Beispiel Wissen</vt:lpstr>
      <vt:lpstr>Wissen</vt:lpstr>
      <vt:lpstr>Wissen</vt:lpstr>
      <vt:lpstr>Wissen</vt:lpstr>
      <vt:lpstr>Wissen</vt:lpstr>
      <vt:lpstr>Wissen</vt:lpstr>
      <vt:lpstr>Kommunikation</vt:lpstr>
      <vt:lpstr>Kommunikation</vt:lpstr>
      <vt:lpstr>Kommunikation</vt:lpstr>
      <vt:lpstr>Kommunikation</vt:lpstr>
      <vt:lpstr>Informations- und Kommunikationsstörung</vt:lpstr>
      <vt:lpstr>Beispiel syntaktische Kommunikationsstörung</vt:lpstr>
      <vt:lpstr>Beispiel semantische Kommunikationsstörung</vt:lpstr>
      <vt:lpstr>Beispiel pragmatische Kommunikationsstörung</vt:lpstr>
      <vt:lpstr>Informations- und Kommunikationsstörung</vt:lpstr>
      <vt:lpstr>Informationsbedarf und Informationsbedürfnis</vt:lpstr>
      <vt:lpstr>Informationsbedarf und Informationsbedürfnis</vt:lpstr>
      <vt:lpstr>Beispiel Informationsbedarf</vt:lpstr>
      <vt:lpstr>Informationsbedarf und Informationsbedürfnis</vt:lpstr>
      <vt:lpstr>Beispiel Informationsbedürfnis</vt:lpstr>
      <vt:lpstr>Informationsnachfrage</vt:lpstr>
      <vt:lpstr>Informationsnachfrage</vt:lpstr>
      <vt:lpstr>Informationsnachfrage</vt:lpstr>
      <vt:lpstr>Informationsstand</vt:lpstr>
      <vt:lpstr>Informationsstand</vt:lpstr>
      <vt:lpstr>Literaturverzeichnis – Kapitel 8</vt:lpstr>
      <vt:lpstr>Literaturverzeichnis – Kapitel 8</vt:lpstr>
      <vt:lpstr>Literaturverzeichnis – Kapitel 8</vt:lpstr>
      <vt:lpstr>Literaturverzeichnis – Kapitel 8</vt:lpstr>
      <vt:lpstr>Literaturverzeichnis – Kapitel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Tilman Haferbeck</cp:lastModifiedBy>
  <cp:revision>73</cp:revision>
  <dcterms:created xsi:type="dcterms:W3CDTF">2018-06-20T22:10:41Z</dcterms:created>
  <dcterms:modified xsi:type="dcterms:W3CDTF">2024-07-12T10:03:38Z</dcterms:modified>
</cp:coreProperties>
</file>