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88" r:id="rId2"/>
    <p:sldId id="258"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377" r:id="rId43"/>
    <p:sldId id="378" r:id="rId44"/>
    <p:sldId id="428" r:id="rId45"/>
    <p:sldId id="429" r:id="rId46"/>
    <p:sldId id="430" r:id="rId47"/>
  </p:sldIdLst>
  <p:sldSz cx="12195175" cy="6859588"/>
  <p:notesSz cx="6858000" cy="9144000"/>
  <p:defaultTextStyle>
    <a:defPPr>
      <a:defRPr lang="de-DE"/>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1" algn="l" defTabSz="914305" rtl="0" eaLnBrk="1" latinLnBrk="0" hangingPunct="1">
      <a:defRPr sz="1800" kern="1200">
        <a:solidFill>
          <a:schemeClr val="tx1"/>
        </a:solidFill>
        <a:latin typeface="+mn-lt"/>
        <a:ea typeface="+mn-ea"/>
        <a:cs typeface="+mn-cs"/>
      </a:defRPr>
    </a:lvl6pPr>
    <a:lvl7pPr marL="2742914" algn="l" defTabSz="914305" rtl="0" eaLnBrk="1" latinLnBrk="0" hangingPunct="1">
      <a:defRPr sz="1800" kern="1200">
        <a:solidFill>
          <a:schemeClr val="tx1"/>
        </a:solidFill>
        <a:latin typeface="+mn-lt"/>
        <a:ea typeface="+mn-ea"/>
        <a:cs typeface="+mn-cs"/>
      </a:defRPr>
    </a:lvl7pPr>
    <a:lvl8pPr marL="3200066" algn="l" defTabSz="914305" rtl="0" eaLnBrk="1" latinLnBrk="0" hangingPunct="1">
      <a:defRPr sz="1800" kern="1200">
        <a:solidFill>
          <a:schemeClr val="tx1"/>
        </a:solidFill>
        <a:latin typeface="+mn-lt"/>
        <a:ea typeface="+mn-ea"/>
        <a:cs typeface="+mn-cs"/>
      </a:defRPr>
    </a:lvl8pPr>
    <a:lvl9pPr marL="3657219" algn="l" defTabSz="9143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C3138C-E647-621B-BEB0-92DBA3725E34}" name="Armin Heinzl" initials="AH" userId="S::aheinzl@ad.uni-mannheim.de::79e329d9-e78e-439f-b2c7-e2f3e151b257" providerId="AD"/>
  <p188:author id="{2E1018AF-A003-24E6-8AD5-8E6A3A4B54BF}" name="Tilman Haferbeck" initials="TH" userId="ccd9da5b7e3744a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6"/>
    <a:srgbClr val="A7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autoAdjust="0"/>
    <p:restoredTop sz="94923" autoAdjust="0"/>
  </p:normalViewPr>
  <p:slideViewPr>
    <p:cSldViewPr showGuides="1">
      <p:cViewPr varScale="1">
        <p:scale>
          <a:sx n="96" d="100"/>
          <a:sy n="96" d="100"/>
        </p:scale>
        <p:origin x="84" y="504"/>
      </p:cViewPr>
      <p:guideLst>
        <p:guide orient="horz" pos="2161"/>
        <p:guide pos="384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8/10/relationships/authors" Target="author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65E5F9-7C68-440D-8F93-DD9A6ECD879E}" type="datetimeFigureOut">
              <a:rPr lang="de-DE" smtClean="0"/>
              <a:t>16.07.2024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23BDED-7A90-4264-A83B-2E080B95BFE9}" type="slidenum">
              <a:rPr lang="de-DE" smtClean="0"/>
              <a:t>‹Nr.›</a:t>
            </a:fld>
            <a:endParaRPr lang="de-DE"/>
          </a:p>
        </p:txBody>
      </p:sp>
    </p:spTree>
    <p:extLst>
      <p:ext uri="{BB962C8B-B14F-4D97-AF65-F5344CB8AC3E}">
        <p14:creationId xmlns:p14="http://schemas.microsoft.com/office/powerpoint/2010/main" val="3313416903"/>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2"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7"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1" algn="l" defTabSz="914305" rtl="0" eaLnBrk="1" latinLnBrk="0" hangingPunct="1">
      <a:defRPr sz="1200" kern="1200">
        <a:solidFill>
          <a:schemeClr val="tx1"/>
        </a:solidFill>
        <a:latin typeface="+mn-lt"/>
        <a:ea typeface="+mn-ea"/>
        <a:cs typeface="+mn-cs"/>
      </a:defRPr>
    </a:lvl6pPr>
    <a:lvl7pPr marL="2742914" algn="l" defTabSz="914305" rtl="0" eaLnBrk="1" latinLnBrk="0" hangingPunct="1">
      <a:defRPr sz="1200" kern="1200">
        <a:solidFill>
          <a:schemeClr val="tx1"/>
        </a:solidFill>
        <a:latin typeface="+mn-lt"/>
        <a:ea typeface="+mn-ea"/>
        <a:cs typeface="+mn-cs"/>
      </a:defRPr>
    </a:lvl7pPr>
    <a:lvl8pPr marL="3200066" algn="l" defTabSz="914305" rtl="0" eaLnBrk="1" latinLnBrk="0" hangingPunct="1">
      <a:defRPr sz="1200" kern="1200">
        <a:solidFill>
          <a:schemeClr val="tx1"/>
        </a:solidFill>
        <a:latin typeface="+mn-lt"/>
        <a:ea typeface="+mn-ea"/>
        <a:cs typeface="+mn-cs"/>
      </a:defRPr>
    </a:lvl8pPr>
    <a:lvl9pPr marL="3657219" algn="l" defTabSz="914305"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sp>
        <p:nvSpPr>
          <p:cNvPr id="2" name="Titel 1"/>
          <p:cNvSpPr>
            <a:spLocks noGrp="1"/>
          </p:cNvSpPr>
          <p:nvPr>
            <p:ph type="ctrTitle"/>
          </p:nvPr>
        </p:nvSpPr>
        <p:spPr>
          <a:xfrm>
            <a:off x="1378800" y="612000"/>
            <a:ext cx="7307503" cy="468108"/>
          </a:xfrm>
        </p:spPr>
        <p:txBody>
          <a:bodyPr/>
          <a:lstStyle/>
          <a:p>
            <a:r>
              <a:rPr lang="de-DE" dirty="0"/>
              <a:t>Titelmasterformat durch Klicken bearbeiten</a:t>
            </a:r>
          </a:p>
        </p:txBody>
      </p:sp>
      <p:sp>
        <p:nvSpPr>
          <p:cNvPr id="3" name="Untertitel 2"/>
          <p:cNvSpPr>
            <a:spLocks noGrp="1"/>
          </p:cNvSpPr>
          <p:nvPr>
            <p:ph type="subTitle" idx="1"/>
          </p:nvPr>
        </p:nvSpPr>
        <p:spPr>
          <a:xfrm>
            <a:off x="1378800" y="1080000"/>
            <a:ext cx="7307503" cy="396092"/>
          </a:xfrm>
        </p:spPr>
        <p:txBody>
          <a:bodyPr/>
          <a:lstStyle>
            <a:lvl1pPr marL="0" indent="0" algn="l">
              <a:buNone/>
              <a:defRPr sz="2400">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a:p>
        </p:txBody>
      </p:sp>
      <p:sp>
        <p:nvSpPr>
          <p:cNvPr id="9" name="Bildplatzhalter 8">
            <a:extLst>
              <a:ext uri="{FF2B5EF4-FFF2-40B4-BE49-F238E27FC236}">
                <a16:creationId xmlns:a16="http://schemas.microsoft.com/office/drawing/2014/main" id="{DFE737B8-A299-4B4B-9E40-3B1979F57BC1}"/>
              </a:ext>
            </a:extLst>
          </p:cNvPr>
          <p:cNvSpPr>
            <a:spLocks noGrp="1"/>
          </p:cNvSpPr>
          <p:nvPr>
            <p:ph type="pic" sz="quarter" idx="13"/>
          </p:nvPr>
        </p:nvSpPr>
        <p:spPr>
          <a:xfrm>
            <a:off x="0" y="2090238"/>
            <a:ext cx="12195175" cy="3689350"/>
          </a:xfrm>
        </p:spPr>
        <p:txBody>
          <a:bodyPr/>
          <a:lstStyle/>
          <a:p>
            <a:endParaRPr lang="de-DE"/>
          </a:p>
        </p:txBody>
      </p:sp>
    </p:spTree>
    <p:extLst>
      <p:ext uri="{BB962C8B-B14F-4D97-AF65-F5344CB8AC3E}">
        <p14:creationId xmlns:p14="http://schemas.microsoft.com/office/powerpoint/2010/main" val="176007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in beliebiger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dirty="0"/>
          </a:p>
        </p:txBody>
      </p:sp>
    </p:spTree>
    <p:extLst>
      <p:ext uri="{BB962C8B-B14F-4D97-AF65-F5344CB8AC3E}">
        <p14:creationId xmlns:p14="http://schemas.microsoft.com/office/powerpoint/2010/main" val="227443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 mit Titel">
    <p:spTree>
      <p:nvGrpSpPr>
        <p:cNvPr id="1" name=""/>
        <p:cNvGrpSpPr/>
        <p:nvPr/>
      </p:nvGrpSpPr>
      <p:grpSpPr>
        <a:xfrm>
          <a:off x="0" y="0"/>
          <a:ext cx="0" cy="0"/>
          <a:chOff x="0" y="0"/>
          <a:chExt cx="0" cy="0"/>
        </a:xfrm>
      </p:grpSpPr>
      <p:sp>
        <p:nvSpPr>
          <p:cNvPr id="2" name="Titel 1"/>
          <p:cNvSpPr>
            <a:spLocks noGrp="1"/>
          </p:cNvSpPr>
          <p:nvPr>
            <p:ph type="ctrTitle"/>
          </p:nvPr>
        </p:nvSpPr>
        <p:spPr>
          <a:xfrm>
            <a:off x="1378800" y="612000"/>
            <a:ext cx="7307503" cy="468108"/>
          </a:xfrm>
        </p:spPr>
        <p:txBody>
          <a:bodyPr/>
          <a:lstStyle/>
          <a:p>
            <a:r>
              <a:rPr lang="de-DE" dirty="0"/>
              <a:t>Titelmasterformat durch Klicken bearbeiten</a:t>
            </a:r>
          </a:p>
        </p:txBody>
      </p:sp>
      <p:sp>
        <p:nvSpPr>
          <p:cNvPr id="3" name="Untertitel 2"/>
          <p:cNvSpPr>
            <a:spLocks noGrp="1"/>
          </p:cNvSpPr>
          <p:nvPr>
            <p:ph type="subTitle" idx="1"/>
          </p:nvPr>
        </p:nvSpPr>
        <p:spPr>
          <a:xfrm>
            <a:off x="1378800" y="1080000"/>
            <a:ext cx="7307503" cy="396092"/>
          </a:xfrm>
        </p:spPr>
        <p:txBody>
          <a:bodyPr/>
          <a:lstStyle>
            <a:lvl1pPr marL="0" indent="0" algn="l">
              <a:buNone/>
              <a:defRPr sz="2400">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dirty="0"/>
          </a:p>
        </p:txBody>
      </p:sp>
      <p:sp>
        <p:nvSpPr>
          <p:cNvPr id="10" name="Bildplatzhalter 2"/>
          <p:cNvSpPr>
            <a:spLocks noGrp="1"/>
          </p:cNvSpPr>
          <p:nvPr>
            <p:ph type="pic" idx="13"/>
          </p:nvPr>
        </p:nvSpPr>
        <p:spPr>
          <a:xfrm>
            <a:off x="1378800" y="2178000"/>
            <a:ext cx="9432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48866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folie ohne Bild/Abschnittstit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3588" y="2713213"/>
            <a:ext cx="10368000" cy="468108"/>
          </a:xfrm>
        </p:spPr>
        <p:txBody>
          <a:bodyPr/>
          <a:lstStyle>
            <a:lvl1pPr algn="ctr">
              <a:defRPr/>
            </a:lvl1pPr>
          </a:lstStyle>
          <a:p>
            <a:r>
              <a:rPr lang="de-DE" dirty="0"/>
              <a:t>Titelmasterformat durch Klicken bearbeiten</a:t>
            </a:r>
            <a:br>
              <a:rPr lang="de-DE" dirty="0"/>
            </a:br>
            <a:endParaRPr lang="de-DE" dirty="0"/>
          </a:p>
        </p:txBody>
      </p:sp>
      <p:sp>
        <p:nvSpPr>
          <p:cNvPr id="3" name="Untertitel 2"/>
          <p:cNvSpPr>
            <a:spLocks noGrp="1"/>
          </p:cNvSpPr>
          <p:nvPr>
            <p:ph type="subTitle" idx="1"/>
          </p:nvPr>
        </p:nvSpPr>
        <p:spPr>
          <a:xfrm>
            <a:off x="1831588" y="3569886"/>
            <a:ext cx="8532000" cy="396092"/>
          </a:xfrm>
        </p:spPr>
        <p:txBody>
          <a:bodyPr/>
          <a:lstStyle>
            <a:lvl1pPr marL="0" indent="0" algn="ctr">
              <a:buNone/>
              <a:defRPr>
                <a:solidFill>
                  <a:srgbClr val="003056"/>
                </a:solidFill>
              </a:defRPr>
            </a:lvl1pPr>
            <a:lvl2pPr marL="457152" indent="0" algn="ctr">
              <a:buNone/>
              <a:defRPr>
                <a:solidFill>
                  <a:schemeClr val="tx1">
                    <a:tint val="75000"/>
                  </a:schemeClr>
                </a:solidFill>
              </a:defRPr>
            </a:lvl2pPr>
            <a:lvl3pPr marL="914305" indent="0" algn="ctr">
              <a:buNone/>
              <a:defRPr>
                <a:solidFill>
                  <a:schemeClr val="tx1">
                    <a:tint val="75000"/>
                  </a:schemeClr>
                </a:solidFill>
              </a:defRPr>
            </a:lvl3pPr>
            <a:lvl4pPr marL="1371457" indent="0" algn="ctr">
              <a:buNone/>
              <a:defRPr>
                <a:solidFill>
                  <a:schemeClr val="tx1">
                    <a:tint val="75000"/>
                  </a:schemeClr>
                </a:solidFill>
              </a:defRPr>
            </a:lvl4pPr>
            <a:lvl5pPr marL="1828610" indent="0" algn="ctr">
              <a:buNone/>
              <a:defRPr>
                <a:solidFill>
                  <a:schemeClr val="tx1">
                    <a:tint val="75000"/>
                  </a:schemeClr>
                </a:solidFill>
              </a:defRPr>
            </a:lvl5pPr>
            <a:lvl6pPr marL="2285761" indent="0" algn="ctr">
              <a:buNone/>
              <a:defRPr>
                <a:solidFill>
                  <a:schemeClr val="tx1">
                    <a:tint val="75000"/>
                  </a:schemeClr>
                </a:solidFill>
              </a:defRPr>
            </a:lvl6pPr>
            <a:lvl7pPr marL="2742914" indent="0" algn="ctr">
              <a:buNone/>
              <a:defRPr>
                <a:solidFill>
                  <a:schemeClr val="tx1">
                    <a:tint val="75000"/>
                  </a:schemeClr>
                </a:solidFill>
              </a:defRPr>
            </a:lvl7pPr>
            <a:lvl8pPr marL="3200066" indent="0" algn="ctr">
              <a:buNone/>
              <a:defRPr>
                <a:solidFill>
                  <a:schemeClr val="tx1">
                    <a:tint val="75000"/>
                  </a:schemeClr>
                </a:solidFill>
              </a:defRPr>
            </a:lvl8pPr>
            <a:lvl9pPr marL="3657219"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p:txBody>
          <a:bodyPr/>
          <a:lstStyle/>
          <a:p>
            <a:fld id="{FC0CC166-4E39-43B8-AB91-BDD1C4C9E224}" type="slidenum">
              <a:rPr lang="de-DE" smtClean="0"/>
              <a:t>‹Nr.›</a:t>
            </a:fld>
            <a:endParaRPr lang="de-DE"/>
          </a:p>
        </p:txBody>
      </p:sp>
    </p:spTree>
    <p:extLst>
      <p:ext uri="{BB962C8B-B14F-4D97-AF65-F5344CB8AC3E}">
        <p14:creationId xmlns:p14="http://schemas.microsoft.com/office/powerpoint/2010/main" val="119519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Zwei Beliebige Inhalte (1: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p>
        </p:txBody>
      </p:sp>
      <p:sp>
        <p:nvSpPr>
          <p:cNvPr id="3" name="Textplatzhalter 2"/>
          <p:cNvSpPr>
            <a:spLocks noGrp="1"/>
          </p:cNvSpPr>
          <p:nvPr>
            <p:ph type="body" idx="1"/>
          </p:nvPr>
        </p:nvSpPr>
        <p:spPr>
          <a:xfrm>
            <a:off x="1378800" y="2178001"/>
            <a:ext cx="4482000" cy="359799"/>
          </a:xfrm>
        </p:spPr>
        <p:txBody>
          <a:bodyPr anchor="b"/>
          <a:lstStyle>
            <a:lvl1pPr marL="0" indent="0">
              <a:buNone/>
              <a:defRPr sz="2400" b="1"/>
            </a:lvl1pPr>
            <a:lvl2pPr marL="457152" indent="0">
              <a:buNone/>
              <a:defRPr sz="2000" b="1"/>
            </a:lvl2pPr>
            <a:lvl3pPr marL="914305" indent="0">
              <a:buNone/>
              <a:defRPr sz="1800" b="1"/>
            </a:lvl3pPr>
            <a:lvl4pPr marL="1371457" indent="0">
              <a:buNone/>
              <a:defRPr sz="1600" b="1"/>
            </a:lvl4pPr>
            <a:lvl5pPr marL="1828610" indent="0">
              <a:buNone/>
              <a:defRPr sz="1600" b="1"/>
            </a:lvl5pPr>
            <a:lvl6pPr marL="2285761" indent="0">
              <a:buNone/>
              <a:defRPr sz="1600" b="1"/>
            </a:lvl6pPr>
            <a:lvl7pPr marL="2742914" indent="0">
              <a:buNone/>
              <a:defRPr sz="1600" b="1"/>
            </a:lvl7pPr>
            <a:lvl8pPr marL="3200066" indent="0">
              <a:buNone/>
              <a:defRPr sz="1600" b="1"/>
            </a:lvl8pPr>
            <a:lvl9pPr marL="3657219" indent="0">
              <a:buNone/>
              <a:defRPr sz="1600" b="1"/>
            </a:lvl9pPr>
          </a:lstStyle>
          <a:p>
            <a:pPr lvl="0"/>
            <a:r>
              <a:rPr lang="de-DE" dirty="0"/>
              <a:t>Textmasterformat bearbeiten</a:t>
            </a:r>
          </a:p>
        </p:txBody>
      </p:sp>
      <p:sp>
        <p:nvSpPr>
          <p:cNvPr id="4" name="Inhaltsplatzhalter 3"/>
          <p:cNvSpPr>
            <a:spLocks noGrp="1"/>
          </p:cNvSpPr>
          <p:nvPr>
            <p:ph sz="half" idx="2"/>
          </p:nvPr>
        </p:nvSpPr>
        <p:spPr>
          <a:xfrm>
            <a:off x="1378800" y="2548067"/>
            <a:ext cx="4482000" cy="331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332400" y="2178001"/>
            <a:ext cx="4482000" cy="359799"/>
          </a:xfrm>
        </p:spPr>
        <p:txBody>
          <a:bodyPr anchor="b"/>
          <a:lstStyle>
            <a:lvl1pPr marL="0" indent="0">
              <a:buNone/>
              <a:defRPr sz="2400" b="1"/>
            </a:lvl1pPr>
            <a:lvl2pPr marL="457152" indent="0">
              <a:buNone/>
              <a:defRPr sz="2000" b="1"/>
            </a:lvl2pPr>
            <a:lvl3pPr marL="914305" indent="0">
              <a:buNone/>
              <a:defRPr sz="1800" b="1"/>
            </a:lvl3pPr>
            <a:lvl4pPr marL="1371457" indent="0">
              <a:buNone/>
              <a:defRPr sz="1600" b="1"/>
            </a:lvl4pPr>
            <a:lvl5pPr marL="1828610" indent="0">
              <a:buNone/>
              <a:defRPr sz="1600" b="1"/>
            </a:lvl5pPr>
            <a:lvl6pPr marL="2285761" indent="0">
              <a:buNone/>
              <a:defRPr sz="1600" b="1"/>
            </a:lvl6pPr>
            <a:lvl7pPr marL="2742914" indent="0">
              <a:buNone/>
              <a:defRPr sz="1600" b="1"/>
            </a:lvl7pPr>
            <a:lvl8pPr marL="3200066" indent="0">
              <a:buNone/>
              <a:defRPr sz="1600" b="1"/>
            </a:lvl8pPr>
            <a:lvl9pPr marL="3657219" indent="0">
              <a:buNone/>
              <a:defRPr sz="1600" b="1"/>
            </a:lvl9pPr>
          </a:lstStyle>
          <a:p>
            <a:pPr lvl="0"/>
            <a:r>
              <a:rPr lang="de-DE" dirty="0"/>
              <a:t>Textmasterformat bearbeiten</a:t>
            </a:r>
          </a:p>
        </p:txBody>
      </p:sp>
      <p:sp>
        <p:nvSpPr>
          <p:cNvPr id="6" name="Inhaltsplatzhalter 5"/>
          <p:cNvSpPr>
            <a:spLocks noGrp="1"/>
          </p:cNvSpPr>
          <p:nvPr>
            <p:ph sz="quarter" idx="4"/>
          </p:nvPr>
        </p:nvSpPr>
        <p:spPr>
          <a:xfrm>
            <a:off x="6332400" y="2547278"/>
            <a:ext cx="4482000" cy="3312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oliennummernplatzhalter 8"/>
          <p:cNvSpPr>
            <a:spLocks noGrp="1"/>
          </p:cNvSpPr>
          <p:nvPr>
            <p:ph type="sldNum" sz="quarter" idx="12"/>
          </p:nvPr>
        </p:nvSpPr>
        <p:spPr/>
        <p:txBody>
          <a:bodyPr/>
          <a:lstStyle/>
          <a:p>
            <a:fld id="{FC0CC166-4E39-43B8-AB91-BDD1C4C9E224}" type="slidenum">
              <a:rPr lang="de-DE" smtClean="0"/>
              <a:t>‹Nr.›</a:t>
            </a:fld>
            <a:endParaRPr lang="de-DE"/>
          </a:p>
        </p:txBody>
      </p:sp>
    </p:spTree>
    <p:extLst>
      <p:ext uri="{BB962C8B-B14F-4D97-AF65-F5344CB8AC3E}">
        <p14:creationId xmlns:p14="http://schemas.microsoft.com/office/powerpoint/2010/main" val="401443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und Bild (1: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378800" y="2178000"/>
            <a:ext cx="4482000" cy="369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8" name="Bildplatzhalter 2"/>
          <p:cNvSpPr>
            <a:spLocks noGrp="1"/>
          </p:cNvSpPr>
          <p:nvPr>
            <p:ph type="pic" idx="13"/>
          </p:nvPr>
        </p:nvSpPr>
        <p:spPr>
          <a:xfrm>
            <a:off x="6332400" y="2178000"/>
            <a:ext cx="4482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426859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mit Bild 2: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378800" y="2178000"/>
            <a:ext cx="6228000" cy="36900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8" name="Bildplatzhalter 2"/>
          <p:cNvSpPr>
            <a:spLocks noGrp="1"/>
          </p:cNvSpPr>
          <p:nvPr>
            <p:ph type="pic" idx="13"/>
          </p:nvPr>
        </p:nvSpPr>
        <p:spPr>
          <a:xfrm>
            <a:off x="8082225" y="2178000"/>
            <a:ext cx="2736000" cy="3690000"/>
          </a:xfrm>
        </p:spPr>
        <p:txBody>
          <a:bodyPr/>
          <a:lstStyle>
            <a:lvl1pPr marL="0" indent="0">
              <a:buNone/>
              <a:defRPr sz="3200"/>
            </a:lvl1pPr>
            <a:lvl2pPr marL="457152" indent="0">
              <a:buNone/>
              <a:defRPr sz="2800"/>
            </a:lvl2pPr>
            <a:lvl3pPr marL="914305" indent="0">
              <a:buNone/>
              <a:defRPr sz="2400"/>
            </a:lvl3pPr>
            <a:lvl4pPr marL="1371457" indent="0">
              <a:buNone/>
              <a:defRPr sz="2000"/>
            </a:lvl4pPr>
            <a:lvl5pPr marL="1828610" indent="0">
              <a:buNone/>
              <a:defRPr sz="2000"/>
            </a:lvl5pPr>
            <a:lvl6pPr marL="2285761" indent="0">
              <a:buNone/>
              <a:defRPr sz="2000"/>
            </a:lvl6pPr>
            <a:lvl7pPr marL="2742914" indent="0">
              <a:buNone/>
              <a:defRPr sz="2000"/>
            </a:lvl7pPr>
            <a:lvl8pPr marL="3200066" indent="0">
              <a:buNone/>
              <a:defRPr sz="2000"/>
            </a:lvl8pPr>
            <a:lvl9pPr marL="3657219" indent="0">
              <a:buNone/>
              <a:defRPr sz="2000"/>
            </a:lvl9pPr>
          </a:lstStyle>
          <a:p>
            <a:r>
              <a:rPr lang="de-DE" dirty="0"/>
              <a:t>Bild durch Klicken auf Symbol hinzufügen</a:t>
            </a:r>
          </a:p>
        </p:txBody>
      </p:sp>
    </p:spTree>
    <p:extLst>
      <p:ext uri="{BB962C8B-B14F-4D97-AF65-F5344CB8AC3E}">
        <p14:creationId xmlns:p14="http://schemas.microsoft.com/office/powerpoint/2010/main" val="3549369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mit Bild 1: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7" name="Foliennummernplatzhalter 6"/>
          <p:cNvSpPr>
            <a:spLocks noGrp="1"/>
          </p:cNvSpPr>
          <p:nvPr>
            <p:ph type="sldNum" sz="quarter" idx="12"/>
          </p:nvPr>
        </p:nvSpPr>
        <p:spPr/>
        <p:txBody>
          <a:bodyPr/>
          <a:lstStyle/>
          <a:p>
            <a:fld id="{FC0CC166-4E39-43B8-AB91-BDD1C4C9E224}" type="slidenum">
              <a:rPr lang="de-DE" smtClean="0"/>
              <a:t>‹Nr.›</a:t>
            </a:fld>
            <a:endParaRPr lang="de-DE"/>
          </a:p>
        </p:txBody>
      </p:sp>
      <p:sp>
        <p:nvSpPr>
          <p:cNvPr id="9" name="Textplatzhalter 8">
            <a:extLst>
              <a:ext uri="{FF2B5EF4-FFF2-40B4-BE49-F238E27FC236}">
                <a16:creationId xmlns:a16="http://schemas.microsoft.com/office/drawing/2014/main" id="{D8E9CA1B-9CFF-8044-9D8E-BD13AEAA129F}"/>
              </a:ext>
            </a:extLst>
          </p:cNvPr>
          <p:cNvSpPr>
            <a:spLocks noGrp="1"/>
          </p:cNvSpPr>
          <p:nvPr>
            <p:ph type="body" sz="quarter" idx="13"/>
          </p:nvPr>
        </p:nvSpPr>
        <p:spPr>
          <a:xfrm>
            <a:off x="8113811" y="2205658"/>
            <a:ext cx="3528392" cy="367285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10">
            <a:extLst>
              <a:ext uri="{FF2B5EF4-FFF2-40B4-BE49-F238E27FC236}">
                <a16:creationId xmlns:a16="http://schemas.microsoft.com/office/drawing/2014/main" id="{B5E0CCFB-7037-994F-A1D5-0AE0B441240D}"/>
              </a:ext>
            </a:extLst>
          </p:cNvPr>
          <p:cNvSpPr>
            <a:spLocks noGrp="1"/>
          </p:cNvSpPr>
          <p:nvPr>
            <p:ph type="pic" sz="quarter" idx="14"/>
          </p:nvPr>
        </p:nvSpPr>
        <p:spPr>
          <a:xfrm>
            <a:off x="1379538" y="2205658"/>
            <a:ext cx="6230217" cy="3672855"/>
          </a:xfrm>
        </p:spPr>
        <p:txBody>
          <a:bodyPr/>
          <a:lstStyle/>
          <a:p>
            <a:endParaRPr lang="de-DE"/>
          </a:p>
        </p:txBody>
      </p:sp>
    </p:spTree>
    <p:extLst>
      <p:ext uri="{BB962C8B-B14F-4D97-AF65-F5344CB8AC3E}">
        <p14:creationId xmlns:p14="http://schemas.microsoft.com/office/powerpoint/2010/main" val="208522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378800" y="612001"/>
            <a:ext cx="6457681" cy="1248289"/>
          </a:xfrm>
          <a:prstGeom prst="rect">
            <a:avLst/>
          </a:prstGeom>
        </p:spPr>
        <p:txBody>
          <a:bodyPr vert="horz" lIns="0" tIns="0" rIns="0" bIns="0" rtlCol="0" anchor="t">
            <a:noAutofit/>
          </a:bodyPr>
          <a:lstStyle/>
          <a:p>
            <a:r>
              <a:rPr lang="de-DE" dirty="0"/>
              <a:t>Titelmasterformat durch Klicken bearbeiten</a:t>
            </a:r>
          </a:p>
        </p:txBody>
      </p:sp>
      <p:sp>
        <p:nvSpPr>
          <p:cNvPr id="3" name="Textplatzhalter 2"/>
          <p:cNvSpPr>
            <a:spLocks noGrp="1"/>
          </p:cNvSpPr>
          <p:nvPr>
            <p:ph type="body" idx="1"/>
          </p:nvPr>
        </p:nvSpPr>
        <p:spPr>
          <a:xfrm>
            <a:off x="1378800" y="2178000"/>
            <a:ext cx="9432000" cy="3690000"/>
          </a:xfrm>
          <a:prstGeom prst="rect">
            <a:avLst/>
          </a:prstGeom>
        </p:spPr>
        <p:txBody>
          <a:bodyPr vert="horz" lIns="0" tIns="0" rIns="0" bIns="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9417601" y="6314401"/>
            <a:ext cx="1406313" cy="180042"/>
          </a:xfrm>
          <a:prstGeom prst="rect">
            <a:avLst/>
          </a:prstGeom>
        </p:spPr>
        <p:txBody>
          <a:bodyPr vert="horz" lIns="0" tIns="0" rIns="0" bIns="0" rtlCol="0" anchor="t">
            <a:noAutofit/>
          </a:bodyPr>
          <a:lstStyle>
            <a:lvl1pPr algn="r">
              <a:defRPr sz="1200">
                <a:solidFill>
                  <a:srgbClr val="003056"/>
                </a:solidFill>
              </a:defRPr>
            </a:lvl1pPr>
          </a:lstStyle>
          <a:p>
            <a:fld id="{FC0CC166-4E39-43B8-AB91-BDD1C4C9E224}" type="slidenum">
              <a:rPr lang="de-DE" smtClean="0"/>
              <a:pPr/>
              <a:t>‹Nr.›</a:t>
            </a:fld>
            <a:endParaRPr lang="de-DE" dirty="0"/>
          </a:p>
        </p:txBody>
      </p:sp>
    </p:spTree>
    <p:extLst>
      <p:ext uri="{BB962C8B-B14F-4D97-AF65-F5344CB8AC3E}">
        <p14:creationId xmlns:p14="http://schemas.microsoft.com/office/powerpoint/2010/main" val="1976521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3" r:id="rId5"/>
    <p:sldLayoutId id="2147483652" r:id="rId6"/>
    <p:sldLayoutId id="2147483662" r:id="rId7"/>
    <p:sldLayoutId id="2147483663" r:id="rId8"/>
  </p:sldLayoutIdLst>
  <p:hf hdr="0"/>
  <p:txStyles>
    <p:titleStyle>
      <a:lvl1pPr algn="l" defTabSz="914305" rtl="0" eaLnBrk="1" latinLnBrk="0" hangingPunct="1">
        <a:spcBef>
          <a:spcPct val="0"/>
        </a:spcBef>
        <a:buNone/>
        <a:defRPr sz="3000" b="1" kern="1200" baseline="0">
          <a:solidFill>
            <a:srgbClr val="003056"/>
          </a:solidFill>
          <a:latin typeface="+mj-lt"/>
          <a:ea typeface="+mj-ea"/>
          <a:cs typeface="+mj-cs"/>
        </a:defRPr>
      </a:lvl1pPr>
    </p:titleStyle>
    <p:body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305" rtl="0" eaLnBrk="1" latinLnBrk="0" hangingPunct="1">
        <a:defRPr sz="1800" kern="1200">
          <a:solidFill>
            <a:schemeClr val="tx1"/>
          </a:solidFill>
          <a:latin typeface="+mn-lt"/>
          <a:ea typeface="+mn-ea"/>
          <a:cs typeface="+mn-cs"/>
        </a:defRPr>
      </a:lvl1pPr>
      <a:lvl2pPr marL="457152"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7"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1" algn="l" defTabSz="914305" rtl="0" eaLnBrk="1" latinLnBrk="0" hangingPunct="1">
        <a:defRPr sz="1800" kern="1200">
          <a:solidFill>
            <a:schemeClr val="tx1"/>
          </a:solidFill>
          <a:latin typeface="+mn-lt"/>
          <a:ea typeface="+mn-ea"/>
          <a:cs typeface="+mn-cs"/>
        </a:defRPr>
      </a:lvl6pPr>
      <a:lvl7pPr marL="2742914" algn="l" defTabSz="914305" rtl="0" eaLnBrk="1" latinLnBrk="0" hangingPunct="1">
        <a:defRPr sz="1800" kern="1200">
          <a:solidFill>
            <a:schemeClr val="tx1"/>
          </a:solidFill>
          <a:latin typeface="+mn-lt"/>
          <a:ea typeface="+mn-ea"/>
          <a:cs typeface="+mn-cs"/>
        </a:defRPr>
      </a:lvl7pPr>
      <a:lvl8pPr marL="3200066" algn="l" defTabSz="914305" rtl="0" eaLnBrk="1" latinLnBrk="0" hangingPunct="1">
        <a:defRPr sz="1800" kern="1200">
          <a:solidFill>
            <a:schemeClr val="tx1"/>
          </a:solidFill>
          <a:latin typeface="+mn-lt"/>
          <a:ea typeface="+mn-ea"/>
          <a:cs typeface="+mn-cs"/>
        </a:defRPr>
      </a:lvl8pPr>
      <a:lvl9pPr marL="3657219" algn="l" defTabSz="91430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CB89C7-313F-F15B-D3F4-5072B376EB62}"/>
              </a:ext>
            </a:extLst>
          </p:cNvPr>
          <p:cNvSpPr>
            <a:spLocks noGrp="1"/>
          </p:cNvSpPr>
          <p:nvPr>
            <p:ph type="ctrTitle"/>
          </p:nvPr>
        </p:nvSpPr>
        <p:spPr>
          <a:xfrm>
            <a:off x="5809554" y="2713213"/>
            <a:ext cx="5472033" cy="468108"/>
          </a:xfrm>
        </p:spPr>
        <p:txBody>
          <a:bodyPr anchor="t">
            <a:normAutofit fontScale="90000"/>
          </a:bodyPr>
          <a:lstStyle/>
          <a:p>
            <a:r>
              <a:rPr lang="de-DE" dirty="0"/>
              <a:t>Kapitel 7 </a:t>
            </a:r>
            <a:br>
              <a:rPr lang="de-DE" dirty="0"/>
            </a:br>
            <a:r>
              <a:rPr lang="de-DE" dirty="0"/>
              <a:t>Zweck und Ziele der Wirtschaftsinformatik</a:t>
            </a:r>
            <a:endParaRPr lang="en-US" dirty="0"/>
          </a:p>
        </p:txBody>
      </p:sp>
      <p:sp>
        <p:nvSpPr>
          <p:cNvPr id="6" name="Foliennummernplatzhalter 5">
            <a:extLst>
              <a:ext uri="{FF2B5EF4-FFF2-40B4-BE49-F238E27FC236}">
                <a16:creationId xmlns:a16="http://schemas.microsoft.com/office/drawing/2014/main" id="{A261D2F0-EE95-C66A-FC53-291D5E3F5812}"/>
              </a:ext>
            </a:extLst>
          </p:cNvPr>
          <p:cNvSpPr>
            <a:spLocks noGrp="1"/>
          </p:cNvSpPr>
          <p:nvPr>
            <p:ph type="sldNum" sz="quarter" idx="12"/>
          </p:nvPr>
        </p:nvSpPr>
        <p:spPr/>
        <p:txBody>
          <a:bodyPr anchor="t">
            <a:normAutofit/>
          </a:bodyPr>
          <a:lstStyle/>
          <a:p>
            <a:pPr>
              <a:lnSpc>
                <a:spcPct val="90000"/>
              </a:lnSpc>
              <a:spcAft>
                <a:spcPts val="600"/>
              </a:spcAft>
            </a:pPr>
            <a:fld id="{FC0CC166-4E39-43B8-AB91-BDD1C4C9E224}" type="slidenum">
              <a:rPr lang="de-DE" smtClean="0"/>
              <a:pPr>
                <a:lnSpc>
                  <a:spcPct val="90000"/>
                </a:lnSpc>
                <a:spcAft>
                  <a:spcPts val="600"/>
                </a:spcAft>
              </a:pPr>
              <a:t>1</a:t>
            </a:fld>
            <a:endParaRPr lang="de-DE"/>
          </a:p>
        </p:txBody>
      </p:sp>
      <p:pic>
        <p:nvPicPr>
          <p:cNvPr id="3" name="Picture 2">
            <a:extLst>
              <a:ext uri="{FF2B5EF4-FFF2-40B4-BE49-F238E27FC236}">
                <a16:creationId xmlns:a16="http://schemas.microsoft.com/office/drawing/2014/main" id="{F8FE812B-B4B8-2F24-F5FC-2EA8F493D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080" y="1462868"/>
            <a:ext cx="2766713" cy="39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122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6AAD9-A3EE-264B-83A5-9C851A467B12}"/>
              </a:ext>
            </a:extLst>
          </p:cNvPr>
          <p:cNvSpPr>
            <a:spLocks noGrp="1"/>
          </p:cNvSpPr>
          <p:nvPr>
            <p:ph type="title"/>
          </p:nvPr>
        </p:nvSpPr>
        <p:spPr/>
        <p:txBody>
          <a:bodyPr/>
          <a:lstStyle/>
          <a:p>
            <a:r>
              <a:rPr lang="de-DE" dirty="0"/>
              <a:t>Ziele für Informationssysteme</a:t>
            </a:r>
          </a:p>
        </p:txBody>
      </p:sp>
      <p:sp>
        <p:nvSpPr>
          <p:cNvPr id="3" name="Inhaltsplatzhalter 2">
            <a:extLst>
              <a:ext uri="{FF2B5EF4-FFF2-40B4-BE49-F238E27FC236}">
                <a16:creationId xmlns:a16="http://schemas.microsoft.com/office/drawing/2014/main" id="{BB785210-87DA-0245-A1FE-BAA44FA8E51E}"/>
              </a:ext>
            </a:extLst>
          </p:cNvPr>
          <p:cNvSpPr>
            <a:spLocks noGrp="1"/>
          </p:cNvSpPr>
          <p:nvPr>
            <p:ph idx="1"/>
          </p:nvPr>
        </p:nvSpPr>
        <p:spPr>
          <a:xfrm>
            <a:off x="1378800" y="1669657"/>
            <a:ext cx="9432000" cy="4496441"/>
          </a:xfrm>
        </p:spPr>
        <p:txBody>
          <a:bodyPr/>
          <a:lstStyle/>
          <a:p>
            <a:r>
              <a:rPr lang="de-DE" dirty="0">
                <a:solidFill>
                  <a:srgbClr val="C00000"/>
                </a:solidFill>
              </a:rPr>
              <a:t>Ziele</a:t>
            </a:r>
            <a:r>
              <a:rPr lang="de-DE" dirty="0"/>
              <a:t>, welche die </a:t>
            </a:r>
            <a:r>
              <a:rPr lang="de-DE" dirty="0">
                <a:solidFill>
                  <a:srgbClr val="C00000"/>
                </a:solidFill>
              </a:rPr>
              <a:t>Produktqualität</a:t>
            </a:r>
            <a:r>
              <a:rPr lang="de-DE" dirty="0"/>
              <a:t> beschreiben, können wie folgt gegliedert werden:</a:t>
            </a:r>
          </a:p>
          <a:p>
            <a:pPr lvl="1"/>
            <a:r>
              <a:rPr lang="de-DE" dirty="0">
                <a:solidFill>
                  <a:srgbClr val="C00000"/>
                </a:solidFill>
              </a:rPr>
              <a:t>Nutzungsziele</a:t>
            </a:r>
            <a:r>
              <a:rPr lang="de-DE" dirty="0"/>
              <a:t> </a:t>
            </a:r>
          </a:p>
          <a:p>
            <a:pPr lvl="2"/>
            <a:r>
              <a:rPr lang="de-DE" dirty="0"/>
              <a:t>beschreiben die </a:t>
            </a:r>
            <a:r>
              <a:rPr lang="de-DE" dirty="0">
                <a:solidFill>
                  <a:srgbClr val="C00000"/>
                </a:solidFill>
              </a:rPr>
              <a:t>Qualität der Benutzung der Produkte</a:t>
            </a:r>
            <a:r>
              <a:rPr lang="de-DE" dirty="0"/>
              <a:t>; sie bestimmen ihre </a:t>
            </a:r>
            <a:r>
              <a:rPr lang="de-DE" dirty="0">
                <a:solidFill>
                  <a:srgbClr val="C00000"/>
                </a:solidFill>
              </a:rPr>
              <a:t>Gebrauchstauglichkeit</a:t>
            </a:r>
          </a:p>
          <a:p>
            <a:pPr lvl="1"/>
            <a:r>
              <a:rPr lang="de-DE" dirty="0">
                <a:solidFill>
                  <a:srgbClr val="C00000"/>
                </a:solidFill>
              </a:rPr>
              <a:t>Wartungsziele</a:t>
            </a:r>
            <a:r>
              <a:rPr lang="de-DE" dirty="0"/>
              <a:t> </a:t>
            </a:r>
          </a:p>
          <a:p>
            <a:pPr lvl="2"/>
            <a:r>
              <a:rPr lang="de-DE" dirty="0"/>
              <a:t>oder </a:t>
            </a:r>
            <a:r>
              <a:rPr lang="de-DE" dirty="0">
                <a:solidFill>
                  <a:srgbClr val="C00000"/>
                </a:solidFill>
              </a:rPr>
              <a:t>Rekonstruktionsziele</a:t>
            </a:r>
            <a:r>
              <a:rPr lang="de-DE" dirty="0"/>
              <a:t> beschreiben </a:t>
            </a:r>
            <a:r>
              <a:rPr lang="de-DE" dirty="0">
                <a:solidFill>
                  <a:srgbClr val="C00000"/>
                </a:solidFill>
              </a:rPr>
              <a:t>Qualitätsmerkmale der Produkte bezüglich ihrer Anpassung an veränderte Anforderungen</a:t>
            </a:r>
          </a:p>
          <a:p>
            <a:pPr lvl="2"/>
            <a:r>
              <a:rPr lang="de-DE" dirty="0"/>
              <a:t>bestimmen die Wartbarkeit der Produkte</a:t>
            </a:r>
          </a:p>
          <a:p>
            <a:pPr lvl="1"/>
            <a:r>
              <a:rPr lang="de-DE" dirty="0">
                <a:solidFill>
                  <a:srgbClr val="C00000"/>
                </a:solidFill>
              </a:rPr>
              <a:t>Rahmenziele</a:t>
            </a:r>
            <a:r>
              <a:rPr lang="de-DE" dirty="0"/>
              <a:t> </a:t>
            </a:r>
          </a:p>
          <a:p>
            <a:pPr lvl="2"/>
            <a:r>
              <a:rPr lang="de-DE" dirty="0"/>
              <a:t>legen </a:t>
            </a:r>
            <a:r>
              <a:rPr lang="de-DE" dirty="0">
                <a:solidFill>
                  <a:srgbClr val="C00000"/>
                </a:solidFill>
              </a:rPr>
              <a:t>Qualitätsforderungen</a:t>
            </a:r>
            <a:r>
              <a:rPr lang="de-DE" dirty="0"/>
              <a:t> an Produkte fest, die auf alle anderen Formalziele einwirken</a:t>
            </a:r>
          </a:p>
          <a:p>
            <a:pPr lvl="2"/>
            <a:r>
              <a:rPr lang="de-DE" dirty="0"/>
              <a:t>beeinflussen damit entscheidend das Entwerfen alternativer Systemkonzepte im Entwicklungsprozess</a:t>
            </a:r>
          </a:p>
        </p:txBody>
      </p:sp>
      <p:sp>
        <p:nvSpPr>
          <p:cNvPr id="4" name="Foliennummernplatzhalter 3">
            <a:extLst>
              <a:ext uri="{FF2B5EF4-FFF2-40B4-BE49-F238E27FC236}">
                <a16:creationId xmlns:a16="http://schemas.microsoft.com/office/drawing/2014/main" id="{A03C0236-9301-8947-B987-97867508F7EA}"/>
              </a:ext>
            </a:extLst>
          </p:cNvPr>
          <p:cNvSpPr>
            <a:spLocks noGrp="1"/>
          </p:cNvSpPr>
          <p:nvPr>
            <p:ph type="sldNum" sz="quarter" idx="12"/>
          </p:nvPr>
        </p:nvSpPr>
        <p:spPr/>
        <p:txBody>
          <a:bodyPr/>
          <a:lstStyle/>
          <a:p>
            <a:fld id="{FC0CC166-4E39-43B8-AB91-BDD1C4C9E224}" type="slidenum">
              <a:rPr lang="de-DE" smtClean="0"/>
              <a:t>10</a:t>
            </a:fld>
            <a:endParaRPr lang="de-DE" dirty="0"/>
          </a:p>
        </p:txBody>
      </p:sp>
    </p:spTree>
    <p:extLst>
      <p:ext uri="{BB962C8B-B14F-4D97-AF65-F5344CB8AC3E}">
        <p14:creationId xmlns:p14="http://schemas.microsoft.com/office/powerpoint/2010/main" val="1557234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D97C0-55EF-814D-B5BF-1038485B1476}"/>
              </a:ext>
            </a:extLst>
          </p:cNvPr>
          <p:cNvSpPr>
            <a:spLocks noGrp="1"/>
          </p:cNvSpPr>
          <p:nvPr>
            <p:ph type="title"/>
          </p:nvPr>
        </p:nvSpPr>
        <p:spPr/>
        <p:txBody>
          <a:bodyPr/>
          <a:lstStyle/>
          <a:p>
            <a:r>
              <a:rPr lang="de-DE" dirty="0"/>
              <a:t>Beispiele – Rahmenziele </a:t>
            </a:r>
          </a:p>
        </p:txBody>
      </p:sp>
      <p:sp>
        <p:nvSpPr>
          <p:cNvPr id="3" name="Inhaltsplatzhalter 2">
            <a:extLst>
              <a:ext uri="{FF2B5EF4-FFF2-40B4-BE49-F238E27FC236}">
                <a16:creationId xmlns:a16="http://schemas.microsoft.com/office/drawing/2014/main" id="{2B17E734-A4C9-E740-B5C3-DEF02214D2FD}"/>
              </a:ext>
            </a:extLst>
          </p:cNvPr>
          <p:cNvSpPr>
            <a:spLocks noGrp="1"/>
          </p:cNvSpPr>
          <p:nvPr>
            <p:ph idx="1"/>
          </p:nvPr>
        </p:nvSpPr>
        <p:spPr>
          <a:xfrm>
            <a:off x="1378800" y="2610048"/>
            <a:ext cx="9432000" cy="1971874"/>
          </a:xfrm>
        </p:spPr>
        <p:txBody>
          <a:bodyPr/>
          <a:lstStyle/>
          <a:p>
            <a:r>
              <a:rPr lang="de-DE" dirty="0"/>
              <a:t>Innovation bzw. Innovationsgrad</a:t>
            </a:r>
          </a:p>
          <a:p>
            <a:r>
              <a:rPr lang="de-DE" dirty="0"/>
              <a:t>Automatisierung bzw. Automatisierungsgrad </a:t>
            </a:r>
          </a:p>
          <a:p>
            <a:r>
              <a:rPr lang="de-DE" dirty="0"/>
              <a:t>Integration bzw. Integrationsgrad </a:t>
            </a:r>
          </a:p>
          <a:p>
            <a:r>
              <a:rPr lang="de-DE" dirty="0"/>
              <a:t>Dialogisierung bzw. Dialogisierungsgrad </a:t>
            </a:r>
          </a:p>
        </p:txBody>
      </p:sp>
      <p:sp>
        <p:nvSpPr>
          <p:cNvPr id="4" name="Foliennummernplatzhalter 3">
            <a:extLst>
              <a:ext uri="{FF2B5EF4-FFF2-40B4-BE49-F238E27FC236}">
                <a16:creationId xmlns:a16="http://schemas.microsoft.com/office/drawing/2014/main" id="{F6C2BB69-80A2-CB44-ACE4-8DAA5192E4D3}"/>
              </a:ext>
            </a:extLst>
          </p:cNvPr>
          <p:cNvSpPr>
            <a:spLocks noGrp="1"/>
          </p:cNvSpPr>
          <p:nvPr>
            <p:ph type="sldNum" sz="quarter" idx="12"/>
          </p:nvPr>
        </p:nvSpPr>
        <p:spPr/>
        <p:txBody>
          <a:bodyPr/>
          <a:lstStyle/>
          <a:p>
            <a:fld id="{FC0CC166-4E39-43B8-AB91-BDD1C4C9E224}" type="slidenum">
              <a:rPr lang="de-DE" smtClean="0"/>
              <a:t>11</a:t>
            </a:fld>
            <a:endParaRPr lang="de-DE" dirty="0"/>
          </a:p>
        </p:txBody>
      </p:sp>
    </p:spTree>
    <p:extLst>
      <p:ext uri="{BB962C8B-B14F-4D97-AF65-F5344CB8AC3E}">
        <p14:creationId xmlns:p14="http://schemas.microsoft.com/office/powerpoint/2010/main" val="336052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A601D-236D-2D4A-A601-F44FA5AE64B1}"/>
              </a:ext>
            </a:extLst>
          </p:cNvPr>
          <p:cNvSpPr>
            <a:spLocks noGrp="1"/>
          </p:cNvSpPr>
          <p:nvPr>
            <p:ph type="title"/>
          </p:nvPr>
        </p:nvSpPr>
        <p:spPr/>
        <p:txBody>
          <a:bodyPr/>
          <a:lstStyle/>
          <a:p>
            <a:r>
              <a:rPr lang="de-DE" dirty="0"/>
              <a:t>Ziele für Informationssysteme</a:t>
            </a:r>
          </a:p>
        </p:txBody>
      </p:sp>
      <p:sp>
        <p:nvSpPr>
          <p:cNvPr id="3" name="Inhaltsplatzhalter 2">
            <a:extLst>
              <a:ext uri="{FF2B5EF4-FFF2-40B4-BE49-F238E27FC236}">
                <a16:creationId xmlns:a16="http://schemas.microsoft.com/office/drawing/2014/main" id="{D30D312E-E0C1-4544-84B4-9BAEFBA8C782}"/>
              </a:ext>
            </a:extLst>
          </p:cNvPr>
          <p:cNvSpPr>
            <a:spLocks noGrp="1"/>
          </p:cNvSpPr>
          <p:nvPr>
            <p:ph idx="1"/>
          </p:nvPr>
        </p:nvSpPr>
        <p:spPr>
          <a:xfrm>
            <a:off x="1378800" y="1269554"/>
            <a:ext cx="9432000" cy="720080"/>
          </a:xfrm>
        </p:spPr>
        <p:txBody>
          <a:bodyPr/>
          <a:lstStyle/>
          <a:p>
            <a:r>
              <a:rPr lang="de-DE" i="1" dirty="0"/>
              <a:t>Eller</a:t>
            </a:r>
            <a:r>
              <a:rPr lang="de-DE" dirty="0"/>
              <a:t> und </a:t>
            </a:r>
            <a:r>
              <a:rPr lang="de-DE" i="1" dirty="0"/>
              <a:t>Riedl</a:t>
            </a:r>
            <a:r>
              <a:rPr lang="de-DE" dirty="0"/>
              <a:t> entwickelten ein Zielsystem strategischer Formalziele von Informationssystemen</a:t>
            </a:r>
          </a:p>
        </p:txBody>
      </p:sp>
      <p:sp>
        <p:nvSpPr>
          <p:cNvPr id="4" name="Foliennummernplatzhalter 3">
            <a:extLst>
              <a:ext uri="{FF2B5EF4-FFF2-40B4-BE49-F238E27FC236}">
                <a16:creationId xmlns:a16="http://schemas.microsoft.com/office/drawing/2014/main" id="{7D9F4D44-D617-D245-BDFA-435FCDBB2793}"/>
              </a:ext>
            </a:extLst>
          </p:cNvPr>
          <p:cNvSpPr>
            <a:spLocks noGrp="1"/>
          </p:cNvSpPr>
          <p:nvPr>
            <p:ph type="sldNum" sz="quarter" idx="12"/>
          </p:nvPr>
        </p:nvSpPr>
        <p:spPr/>
        <p:txBody>
          <a:bodyPr/>
          <a:lstStyle/>
          <a:p>
            <a:fld id="{FC0CC166-4E39-43B8-AB91-BDD1C4C9E224}" type="slidenum">
              <a:rPr lang="de-DE" smtClean="0"/>
              <a:t>12</a:t>
            </a:fld>
            <a:endParaRPr lang="de-DE" dirty="0"/>
          </a:p>
        </p:txBody>
      </p:sp>
      <p:pic>
        <p:nvPicPr>
          <p:cNvPr id="6" name="Grafik 5" descr="Ein Bild, das Text, Reihe, Diagramm, Schrift enthält.&#10;&#10;Automatisch generierte Beschreibung">
            <a:extLst>
              <a:ext uri="{FF2B5EF4-FFF2-40B4-BE49-F238E27FC236}">
                <a16:creationId xmlns:a16="http://schemas.microsoft.com/office/drawing/2014/main" id="{E68AF33B-0042-5043-AEA0-3543FE3D5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380" y="2155263"/>
            <a:ext cx="7560840" cy="4257811"/>
          </a:xfrm>
          <a:prstGeom prst="rect">
            <a:avLst/>
          </a:prstGeom>
        </p:spPr>
      </p:pic>
    </p:spTree>
    <p:extLst>
      <p:ext uri="{BB962C8B-B14F-4D97-AF65-F5344CB8AC3E}">
        <p14:creationId xmlns:p14="http://schemas.microsoft.com/office/powerpoint/2010/main" val="131911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9C212-A283-1242-9795-AF1F307B7786}"/>
              </a:ext>
            </a:extLst>
          </p:cNvPr>
          <p:cNvSpPr>
            <a:spLocks noGrp="1"/>
          </p:cNvSpPr>
          <p:nvPr>
            <p:ph type="title"/>
          </p:nvPr>
        </p:nvSpPr>
        <p:spPr/>
        <p:txBody>
          <a:bodyPr/>
          <a:lstStyle/>
          <a:p>
            <a:r>
              <a:rPr lang="de-DE" dirty="0"/>
              <a:t>Ziele für Informationssysteme</a:t>
            </a:r>
          </a:p>
        </p:txBody>
      </p:sp>
      <p:sp>
        <p:nvSpPr>
          <p:cNvPr id="3" name="Inhaltsplatzhalter 2">
            <a:extLst>
              <a:ext uri="{FF2B5EF4-FFF2-40B4-BE49-F238E27FC236}">
                <a16:creationId xmlns:a16="http://schemas.microsoft.com/office/drawing/2014/main" id="{D81E0964-DE87-AE42-8D33-9AFE72AA03E5}"/>
              </a:ext>
            </a:extLst>
          </p:cNvPr>
          <p:cNvSpPr>
            <a:spLocks noGrp="1"/>
          </p:cNvSpPr>
          <p:nvPr>
            <p:ph idx="1"/>
          </p:nvPr>
        </p:nvSpPr>
        <p:spPr>
          <a:xfrm>
            <a:off x="1378800" y="1269554"/>
            <a:ext cx="9432000" cy="5472608"/>
          </a:xfrm>
        </p:spPr>
        <p:txBody>
          <a:bodyPr/>
          <a:lstStyle/>
          <a:p>
            <a:r>
              <a:rPr lang="de-DE" dirty="0"/>
              <a:t>Ziele, die in der Praxis oft mit der Durchführung von Projekten im Bereich Geschäftsprozessmanagement verfolgt werden</a:t>
            </a:r>
          </a:p>
          <a:p>
            <a:pPr lvl="1"/>
            <a:r>
              <a:rPr lang="de-DE" dirty="0">
                <a:solidFill>
                  <a:srgbClr val="C00000"/>
                </a:solidFill>
              </a:rPr>
              <a:t>Durchlaufzeitverkürzung</a:t>
            </a:r>
            <a:r>
              <a:rPr lang="de-DE" dirty="0"/>
              <a:t> </a:t>
            </a:r>
          </a:p>
          <a:p>
            <a:pPr lvl="2"/>
            <a:r>
              <a:rPr lang="de-DE" dirty="0"/>
              <a:t>Reduzierung der Zeit, mit der ein bestimmter Geschäftsprozess abgewickelt wird</a:t>
            </a:r>
          </a:p>
          <a:p>
            <a:pPr lvl="1"/>
            <a:r>
              <a:rPr lang="de-DE" dirty="0">
                <a:solidFill>
                  <a:srgbClr val="C00000"/>
                </a:solidFill>
              </a:rPr>
              <a:t>Kostensenkung</a:t>
            </a:r>
            <a:r>
              <a:rPr lang="de-DE" dirty="0"/>
              <a:t> </a:t>
            </a:r>
          </a:p>
          <a:p>
            <a:pPr lvl="2"/>
            <a:r>
              <a:rPr lang="de-DE" dirty="0"/>
              <a:t>Verringerung der im Leistungserstellungsprozess anfallenden Kosten </a:t>
            </a:r>
          </a:p>
          <a:p>
            <a:pPr lvl="1"/>
            <a:r>
              <a:rPr lang="de-DE" dirty="0">
                <a:solidFill>
                  <a:srgbClr val="C00000"/>
                </a:solidFill>
              </a:rPr>
              <a:t>Qualitätsverbesserung</a:t>
            </a:r>
            <a:r>
              <a:rPr lang="de-DE" dirty="0"/>
              <a:t> </a:t>
            </a:r>
          </a:p>
          <a:p>
            <a:pPr lvl="2"/>
            <a:r>
              <a:rPr lang="de-DE" dirty="0"/>
              <a:t>Steigerung der von Kundinnen wahrgenommenen Qualität von Sachgütern oder Dienstleistungen</a:t>
            </a:r>
          </a:p>
          <a:p>
            <a:pPr lvl="1"/>
            <a:r>
              <a:rPr lang="de-DE" dirty="0">
                <a:solidFill>
                  <a:srgbClr val="C00000"/>
                </a:solidFill>
              </a:rPr>
              <a:t>Kundenorientierung</a:t>
            </a:r>
            <a:r>
              <a:rPr lang="de-DE" dirty="0"/>
              <a:t> </a:t>
            </a:r>
          </a:p>
          <a:p>
            <a:pPr lvl="2"/>
            <a:r>
              <a:rPr lang="de-DE" dirty="0"/>
              <a:t>Ergibt sich als Resultat verkürzter Durchlaufzeiten, gesenkter Kosten sowie verbesserter Qualität</a:t>
            </a:r>
          </a:p>
          <a:p>
            <a:pPr lvl="1"/>
            <a:r>
              <a:rPr lang="de-DE" dirty="0">
                <a:solidFill>
                  <a:srgbClr val="C00000"/>
                </a:solidFill>
              </a:rPr>
              <a:t>Flexibilität</a:t>
            </a:r>
          </a:p>
          <a:p>
            <a:pPr lvl="2"/>
            <a:r>
              <a:rPr lang="de-DE" dirty="0"/>
              <a:t>Die Eigenschaft, auf geänderte Anforderungen ohne grundlegende Veränderung des Prozessablaufs reagieren zu können </a:t>
            </a:r>
          </a:p>
        </p:txBody>
      </p:sp>
      <p:sp>
        <p:nvSpPr>
          <p:cNvPr id="4" name="Foliennummernplatzhalter 3">
            <a:extLst>
              <a:ext uri="{FF2B5EF4-FFF2-40B4-BE49-F238E27FC236}">
                <a16:creationId xmlns:a16="http://schemas.microsoft.com/office/drawing/2014/main" id="{A5A75FCB-4EB6-E741-800C-3F09DE94BE98}"/>
              </a:ext>
            </a:extLst>
          </p:cNvPr>
          <p:cNvSpPr>
            <a:spLocks noGrp="1"/>
          </p:cNvSpPr>
          <p:nvPr>
            <p:ph type="sldNum" sz="quarter" idx="12"/>
          </p:nvPr>
        </p:nvSpPr>
        <p:spPr/>
        <p:txBody>
          <a:bodyPr/>
          <a:lstStyle/>
          <a:p>
            <a:fld id="{FC0CC166-4E39-43B8-AB91-BDD1C4C9E224}" type="slidenum">
              <a:rPr lang="de-DE" smtClean="0"/>
              <a:t>13</a:t>
            </a:fld>
            <a:endParaRPr lang="de-DE" dirty="0"/>
          </a:p>
        </p:txBody>
      </p:sp>
    </p:spTree>
    <p:extLst>
      <p:ext uri="{BB962C8B-B14F-4D97-AF65-F5344CB8AC3E}">
        <p14:creationId xmlns:p14="http://schemas.microsoft.com/office/powerpoint/2010/main" val="3640807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1B19FE-B43F-F14A-BA08-ABB32B6C9937}"/>
              </a:ext>
            </a:extLst>
          </p:cNvPr>
          <p:cNvSpPr>
            <a:spLocks noGrp="1"/>
          </p:cNvSpPr>
          <p:nvPr>
            <p:ph type="title"/>
          </p:nvPr>
        </p:nvSpPr>
        <p:spPr/>
        <p:txBody>
          <a:bodyPr/>
          <a:lstStyle/>
          <a:p>
            <a:r>
              <a:rPr lang="de-DE" dirty="0"/>
              <a:t>Ziele für Informationsinfrastrukturen</a:t>
            </a:r>
          </a:p>
        </p:txBody>
      </p:sp>
      <p:sp>
        <p:nvSpPr>
          <p:cNvPr id="3" name="Inhaltsplatzhalter 2">
            <a:extLst>
              <a:ext uri="{FF2B5EF4-FFF2-40B4-BE49-F238E27FC236}">
                <a16:creationId xmlns:a16="http://schemas.microsoft.com/office/drawing/2014/main" id="{0395B6BD-3A01-5047-8147-55B72EA204F3}"/>
              </a:ext>
            </a:extLst>
          </p:cNvPr>
          <p:cNvSpPr>
            <a:spLocks noGrp="1"/>
          </p:cNvSpPr>
          <p:nvPr>
            <p:ph idx="1"/>
          </p:nvPr>
        </p:nvSpPr>
        <p:spPr>
          <a:xfrm>
            <a:off x="1378800" y="1413570"/>
            <a:ext cx="9432000" cy="1248289"/>
          </a:xfrm>
        </p:spPr>
        <p:txBody>
          <a:bodyPr/>
          <a:lstStyle/>
          <a:p>
            <a:r>
              <a:rPr lang="de-DE" dirty="0"/>
              <a:t>Die strategische IT-Planung verläuft primär „von oben nach unten“ </a:t>
            </a:r>
          </a:p>
          <a:p>
            <a:pPr lvl="1"/>
            <a:r>
              <a:rPr lang="de-DE" dirty="0"/>
              <a:t>Sie macht also Vorgaben zur unternehmensweiten, langfristigen und marktwirksamen Gestaltung der II und zur Schaffung jedes einzelnen IS</a:t>
            </a:r>
          </a:p>
          <a:p>
            <a:endParaRPr lang="de-DE" dirty="0"/>
          </a:p>
        </p:txBody>
      </p:sp>
      <p:sp>
        <p:nvSpPr>
          <p:cNvPr id="4" name="Foliennummernplatzhalter 3">
            <a:extLst>
              <a:ext uri="{FF2B5EF4-FFF2-40B4-BE49-F238E27FC236}">
                <a16:creationId xmlns:a16="http://schemas.microsoft.com/office/drawing/2014/main" id="{42CF49AD-DC70-B640-9B4E-36B354FBDE15}"/>
              </a:ext>
            </a:extLst>
          </p:cNvPr>
          <p:cNvSpPr>
            <a:spLocks noGrp="1"/>
          </p:cNvSpPr>
          <p:nvPr>
            <p:ph type="sldNum" sz="quarter" idx="12"/>
          </p:nvPr>
        </p:nvSpPr>
        <p:spPr/>
        <p:txBody>
          <a:bodyPr/>
          <a:lstStyle/>
          <a:p>
            <a:fld id="{FC0CC166-4E39-43B8-AB91-BDD1C4C9E224}" type="slidenum">
              <a:rPr lang="de-DE" smtClean="0"/>
              <a:t>14</a:t>
            </a:fld>
            <a:endParaRPr lang="de-DE" dirty="0"/>
          </a:p>
        </p:txBody>
      </p:sp>
      <p:sp>
        <p:nvSpPr>
          <p:cNvPr id="5" name="Rechteck: abgerundete Ecken 4">
            <a:extLst>
              <a:ext uri="{FF2B5EF4-FFF2-40B4-BE49-F238E27FC236}">
                <a16:creationId xmlns:a16="http://schemas.microsoft.com/office/drawing/2014/main" id="{19F0729D-E9F2-CD45-BAD6-7D38997D19A5}"/>
              </a:ext>
            </a:extLst>
          </p:cNvPr>
          <p:cNvSpPr/>
          <p:nvPr/>
        </p:nvSpPr>
        <p:spPr>
          <a:xfrm>
            <a:off x="1378798" y="2626188"/>
            <a:ext cx="9445115" cy="173971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Die Ziele </a:t>
            </a:r>
            <a:r>
              <a:rPr lang="de-DE" sz="2400" dirty="0">
                <a:cs typeface="Times New Roman" panose="02020603050405020304" pitchFamily="18" charset="0"/>
              </a:rPr>
              <a:t>für die Gestaltung der Informationsinfrastruktur werden also idealtypisch auf strategischer Ebene vom Top-Management gesetzt und von dort systematisch bis auf die Ebene der Nutzung jedes Anwendungssystems durch jede einzelne Nutzerin „heruntergebrochen“ </a:t>
            </a:r>
          </a:p>
        </p:txBody>
      </p:sp>
      <p:sp>
        <p:nvSpPr>
          <p:cNvPr id="6" name="Inhaltsplatzhalter 2">
            <a:extLst>
              <a:ext uri="{FF2B5EF4-FFF2-40B4-BE49-F238E27FC236}">
                <a16:creationId xmlns:a16="http://schemas.microsoft.com/office/drawing/2014/main" id="{92388AFD-E121-2D46-8B95-50A2B773F5F3}"/>
              </a:ext>
            </a:extLst>
          </p:cNvPr>
          <p:cNvSpPr txBox="1">
            <a:spLocks/>
          </p:cNvSpPr>
          <p:nvPr/>
        </p:nvSpPr>
        <p:spPr>
          <a:xfrm>
            <a:off x="1378798" y="4485761"/>
            <a:ext cx="9432000" cy="1739710"/>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Rückmeldungen über die Zielerreichung erfolgen </a:t>
            </a:r>
            <a:r>
              <a:rPr lang="de-DE" dirty="0" err="1"/>
              <a:t>bottom-up</a:t>
            </a:r>
            <a:endParaRPr lang="de-DE" dirty="0"/>
          </a:p>
          <a:p>
            <a:r>
              <a:rPr lang="de-DE" dirty="0"/>
              <a:t>So ist das Top-Management in der Lage</a:t>
            </a:r>
          </a:p>
          <a:p>
            <a:pPr lvl="1"/>
            <a:r>
              <a:rPr lang="de-DE" dirty="0"/>
              <a:t>die Zielerreichung zu überwachen </a:t>
            </a:r>
          </a:p>
          <a:p>
            <a:pPr lvl="1"/>
            <a:r>
              <a:rPr lang="de-DE" dirty="0"/>
              <a:t>und gegebenenfalls steuernd einzugreifen (IT-Controlling)</a:t>
            </a:r>
          </a:p>
        </p:txBody>
      </p:sp>
    </p:spTree>
    <p:extLst>
      <p:ext uri="{BB962C8B-B14F-4D97-AF65-F5344CB8AC3E}">
        <p14:creationId xmlns:p14="http://schemas.microsoft.com/office/powerpoint/2010/main" val="2902915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E2E27-4736-1740-8D15-CCBEB31374E0}"/>
              </a:ext>
            </a:extLst>
          </p:cNvPr>
          <p:cNvSpPr>
            <a:spLocks noGrp="1"/>
          </p:cNvSpPr>
          <p:nvPr>
            <p:ph type="title"/>
          </p:nvPr>
        </p:nvSpPr>
        <p:spPr/>
        <p:txBody>
          <a:bodyPr/>
          <a:lstStyle/>
          <a:p>
            <a:r>
              <a:rPr lang="de-DE" dirty="0"/>
              <a:t>Ziele für Informationsinfrastrukturen</a:t>
            </a:r>
          </a:p>
        </p:txBody>
      </p:sp>
      <p:sp>
        <p:nvSpPr>
          <p:cNvPr id="3" name="Inhaltsplatzhalter 2">
            <a:extLst>
              <a:ext uri="{FF2B5EF4-FFF2-40B4-BE49-F238E27FC236}">
                <a16:creationId xmlns:a16="http://schemas.microsoft.com/office/drawing/2014/main" id="{BAB44D9E-A027-7240-A655-9E9F83F5DF12}"/>
              </a:ext>
            </a:extLst>
          </p:cNvPr>
          <p:cNvSpPr>
            <a:spLocks noGrp="1"/>
          </p:cNvSpPr>
          <p:nvPr>
            <p:ph idx="1"/>
          </p:nvPr>
        </p:nvSpPr>
        <p:spPr>
          <a:xfrm>
            <a:off x="1378800" y="1485578"/>
            <a:ext cx="9432000" cy="531714"/>
          </a:xfrm>
        </p:spPr>
        <p:txBody>
          <a:bodyPr/>
          <a:lstStyle/>
          <a:p>
            <a:r>
              <a:rPr lang="de-DE" dirty="0"/>
              <a:t>Idealtypischer Controlling-Prozess</a:t>
            </a:r>
          </a:p>
        </p:txBody>
      </p:sp>
      <p:sp>
        <p:nvSpPr>
          <p:cNvPr id="4" name="Foliennummernplatzhalter 3">
            <a:extLst>
              <a:ext uri="{FF2B5EF4-FFF2-40B4-BE49-F238E27FC236}">
                <a16:creationId xmlns:a16="http://schemas.microsoft.com/office/drawing/2014/main" id="{6F757F12-7C7C-2B4B-9886-9CE054997490}"/>
              </a:ext>
            </a:extLst>
          </p:cNvPr>
          <p:cNvSpPr>
            <a:spLocks noGrp="1"/>
          </p:cNvSpPr>
          <p:nvPr>
            <p:ph type="sldNum" sz="quarter" idx="12"/>
          </p:nvPr>
        </p:nvSpPr>
        <p:spPr/>
        <p:txBody>
          <a:bodyPr/>
          <a:lstStyle/>
          <a:p>
            <a:fld id="{FC0CC166-4E39-43B8-AB91-BDD1C4C9E224}" type="slidenum">
              <a:rPr lang="de-DE" smtClean="0"/>
              <a:t>15</a:t>
            </a:fld>
            <a:endParaRPr lang="de-DE" dirty="0"/>
          </a:p>
        </p:txBody>
      </p:sp>
      <p:pic>
        <p:nvPicPr>
          <p:cNvPr id="6" name="Grafik 5" descr="Ein Bild, das Text, Screenshot, Schrift, Diagramm enthält.&#10;&#10;Automatisch generierte Beschreibung">
            <a:extLst>
              <a:ext uri="{FF2B5EF4-FFF2-40B4-BE49-F238E27FC236}">
                <a16:creationId xmlns:a16="http://schemas.microsoft.com/office/drawing/2014/main" id="{362DCC73-CBB7-7642-9B83-766E7BE98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2542" y="2037568"/>
            <a:ext cx="4644516" cy="4366854"/>
          </a:xfrm>
          <a:prstGeom prst="rect">
            <a:avLst/>
          </a:prstGeom>
        </p:spPr>
      </p:pic>
    </p:spTree>
    <p:extLst>
      <p:ext uri="{BB962C8B-B14F-4D97-AF65-F5344CB8AC3E}">
        <p14:creationId xmlns:p14="http://schemas.microsoft.com/office/powerpoint/2010/main" val="2099899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EADC2B-7DF1-4A42-A23E-B9645B3B0719}"/>
              </a:ext>
            </a:extLst>
          </p:cNvPr>
          <p:cNvSpPr>
            <a:spLocks noGrp="1"/>
          </p:cNvSpPr>
          <p:nvPr>
            <p:ph type="title"/>
          </p:nvPr>
        </p:nvSpPr>
        <p:spPr/>
        <p:txBody>
          <a:bodyPr/>
          <a:lstStyle/>
          <a:p>
            <a:r>
              <a:rPr lang="de-DE" dirty="0"/>
              <a:t>Ziele für Informationsinfrastrukturen</a:t>
            </a:r>
          </a:p>
        </p:txBody>
      </p:sp>
      <p:sp>
        <p:nvSpPr>
          <p:cNvPr id="3" name="Inhaltsplatzhalter 2">
            <a:extLst>
              <a:ext uri="{FF2B5EF4-FFF2-40B4-BE49-F238E27FC236}">
                <a16:creationId xmlns:a16="http://schemas.microsoft.com/office/drawing/2014/main" id="{FE900F54-5CFD-824A-B92C-3CBBFF480404}"/>
              </a:ext>
            </a:extLst>
          </p:cNvPr>
          <p:cNvSpPr>
            <a:spLocks noGrp="1"/>
          </p:cNvSpPr>
          <p:nvPr>
            <p:ph idx="1"/>
          </p:nvPr>
        </p:nvSpPr>
        <p:spPr>
          <a:xfrm>
            <a:off x="1378800" y="1828026"/>
            <a:ext cx="9432000" cy="4194056"/>
          </a:xfrm>
        </p:spPr>
        <p:txBody>
          <a:bodyPr/>
          <a:lstStyle/>
          <a:p>
            <a:r>
              <a:rPr lang="de-DE" dirty="0"/>
              <a:t>Die </a:t>
            </a:r>
            <a:r>
              <a:rPr lang="de-DE" dirty="0">
                <a:solidFill>
                  <a:srgbClr val="C00000"/>
                </a:solidFill>
              </a:rPr>
              <a:t>empirische Zielforschung </a:t>
            </a:r>
            <a:r>
              <a:rPr lang="de-DE" dirty="0"/>
              <a:t>soll</a:t>
            </a:r>
          </a:p>
          <a:p>
            <a:pPr lvl="1"/>
            <a:r>
              <a:rPr lang="de-DE" dirty="0"/>
              <a:t>herausfinden welche </a:t>
            </a:r>
            <a:r>
              <a:rPr lang="de-DE" dirty="0">
                <a:solidFill>
                  <a:srgbClr val="C00000"/>
                </a:solidFill>
              </a:rPr>
              <a:t>Zielinhalte das Top-Management verwendet </a:t>
            </a:r>
          </a:p>
          <a:p>
            <a:pPr lvl="1"/>
            <a:r>
              <a:rPr lang="de-DE" dirty="0"/>
              <a:t>Aussagen darüber machen, welche </a:t>
            </a:r>
            <a:r>
              <a:rPr lang="de-DE" dirty="0">
                <a:solidFill>
                  <a:srgbClr val="C00000"/>
                </a:solidFill>
              </a:rPr>
              <a:t>Zielinhalte für die strategische Planung</a:t>
            </a:r>
            <a:r>
              <a:rPr lang="de-DE" dirty="0"/>
              <a:t>, </a:t>
            </a:r>
            <a:r>
              <a:rPr lang="de-DE" dirty="0">
                <a:solidFill>
                  <a:srgbClr val="C00000"/>
                </a:solidFill>
              </a:rPr>
              <a:t>Überwachung und Steuerung </a:t>
            </a:r>
            <a:r>
              <a:rPr lang="de-DE" dirty="0"/>
              <a:t>der II geeignet sind</a:t>
            </a:r>
          </a:p>
          <a:p>
            <a:r>
              <a:rPr lang="de-DE" dirty="0"/>
              <a:t>Wissenschaft und Praxis haben wenige Antworten geliefert, welches die Formalziele sind, nach denen auf strategischer Ebene</a:t>
            </a:r>
          </a:p>
          <a:p>
            <a:pPr lvl="1"/>
            <a:r>
              <a:rPr lang="de-DE" dirty="0"/>
              <a:t>geplant </a:t>
            </a:r>
          </a:p>
          <a:p>
            <a:pPr lvl="1"/>
            <a:r>
              <a:rPr lang="de-DE" dirty="0"/>
              <a:t>überwacht </a:t>
            </a:r>
          </a:p>
          <a:p>
            <a:pPr lvl="1"/>
            <a:r>
              <a:rPr lang="de-DE" dirty="0"/>
              <a:t>gesteuert werden soll </a:t>
            </a:r>
          </a:p>
          <a:p>
            <a:r>
              <a:rPr lang="de-DE" dirty="0"/>
              <a:t>Bekannt ist, dass </a:t>
            </a:r>
            <a:r>
              <a:rPr lang="de-DE" dirty="0">
                <a:solidFill>
                  <a:srgbClr val="C00000"/>
                </a:solidFill>
              </a:rPr>
              <a:t>das Streben nach Sicherheit, Produktivität und Wirtschaftlichkeit als strategische Formalziele </a:t>
            </a:r>
            <a:r>
              <a:rPr lang="de-DE" dirty="0"/>
              <a:t>verwendet werden</a:t>
            </a:r>
          </a:p>
          <a:p>
            <a:pPr lvl="1"/>
            <a:endParaRPr lang="de-DE" dirty="0"/>
          </a:p>
        </p:txBody>
      </p:sp>
      <p:sp>
        <p:nvSpPr>
          <p:cNvPr id="4" name="Foliennummernplatzhalter 3">
            <a:extLst>
              <a:ext uri="{FF2B5EF4-FFF2-40B4-BE49-F238E27FC236}">
                <a16:creationId xmlns:a16="http://schemas.microsoft.com/office/drawing/2014/main" id="{59E99D17-6C3C-3F43-A76A-3B2B3EFEF85B}"/>
              </a:ext>
            </a:extLst>
          </p:cNvPr>
          <p:cNvSpPr>
            <a:spLocks noGrp="1"/>
          </p:cNvSpPr>
          <p:nvPr>
            <p:ph type="sldNum" sz="quarter" idx="12"/>
          </p:nvPr>
        </p:nvSpPr>
        <p:spPr/>
        <p:txBody>
          <a:bodyPr/>
          <a:lstStyle/>
          <a:p>
            <a:fld id="{FC0CC166-4E39-43B8-AB91-BDD1C4C9E224}" type="slidenum">
              <a:rPr lang="de-DE" smtClean="0"/>
              <a:t>16</a:t>
            </a:fld>
            <a:endParaRPr lang="de-DE" dirty="0"/>
          </a:p>
        </p:txBody>
      </p:sp>
    </p:spTree>
    <p:extLst>
      <p:ext uri="{BB962C8B-B14F-4D97-AF65-F5344CB8AC3E}">
        <p14:creationId xmlns:p14="http://schemas.microsoft.com/office/powerpoint/2010/main" val="3774910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C4158-0BA6-C54E-9523-D73FB1CD828D}"/>
              </a:ext>
            </a:extLst>
          </p:cNvPr>
          <p:cNvSpPr>
            <a:spLocks noGrp="1"/>
          </p:cNvSpPr>
          <p:nvPr>
            <p:ph type="title"/>
          </p:nvPr>
        </p:nvSpPr>
        <p:spPr/>
        <p:txBody>
          <a:bodyPr/>
          <a:lstStyle/>
          <a:p>
            <a:r>
              <a:rPr lang="de-DE" dirty="0"/>
              <a:t>Ziele für Informationsinfrastrukturen</a:t>
            </a:r>
          </a:p>
        </p:txBody>
      </p:sp>
      <p:sp>
        <p:nvSpPr>
          <p:cNvPr id="3" name="Inhaltsplatzhalter 2">
            <a:extLst>
              <a:ext uri="{FF2B5EF4-FFF2-40B4-BE49-F238E27FC236}">
                <a16:creationId xmlns:a16="http://schemas.microsoft.com/office/drawing/2014/main" id="{DCC62298-CF04-9F43-8E7E-767E9E341E03}"/>
              </a:ext>
            </a:extLst>
          </p:cNvPr>
          <p:cNvSpPr>
            <a:spLocks noGrp="1"/>
          </p:cNvSpPr>
          <p:nvPr>
            <p:ph idx="1"/>
          </p:nvPr>
        </p:nvSpPr>
        <p:spPr>
          <a:xfrm>
            <a:off x="1378799" y="1404089"/>
            <a:ext cx="10191396" cy="4906025"/>
          </a:xfrm>
        </p:spPr>
        <p:txBody>
          <a:bodyPr/>
          <a:lstStyle/>
          <a:p>
            <a:pPr marL="0" indent="0">
              <a:buNone/>
            </a:pPr>
            <a:r>
              <a:rPr lang="de-DE" dirty="0">
                <a:solidFill>
                  <a:srgbClr val="C00000"/>
                </a:solidFill>
              </a:rPr>
              <a:t>Sicherheitsstreben</a:t>
            </a:r>
          </a:p>
          <a:p>
            <a:r>
              <a:rPr lang="de-DE" dirty="0"/>
              <a:t>Sicherheit ist die Eigenschaft der II, Bedrohungen so begegnen zu können, dass </a:t>
            </a:r>
          </a:p>
          <a:p>
            <a:pPr lvl="1"/>
            <a:r>
              <a:rPr lang="de-DE" dirty="0"/>
              <a:t>Schäden vermieden</a:t>
            </a:r>
          </a:p>
          <a:p>
            <a:pPr lvl="1"/>
            <a:r>
              <a:rPr lang="de-DE" dirty="0"/>
              <a:t>entstandene Schäden erkannt </a:t>
            </a:r>
          </a:p>
          <a:p>
            <a:pPr lvl="1"/>
            <a:r>
              <a:rPr lang="de-DE" dirty="0"/>
              <a:t>negative Auswirkungen auf den Unternehmenserfolg verringert werden </a:t>
            </a:r>
          </a:p>
          <a:p>
            <a:pPr marL="0" indent="0">
              <a:buNone/>
            </a:pPr>
            <a:r>
              <a:rPr lang="de-DE" dirty="0">
                <a:solidFill>
                  <a:srgbClr val="C00000"/>
                </a:solidFill>
              </a:rPr>
              <a:t>Produktivitätsstreben</a:t>
            </a:r>
          </a:p>
          <a:p>
            <a:r>
              <a:rPr lang="de-DE" dirty="0"/>
              <a:t>Produktivität ist die Eigenschaft der II, bezüglich ihres mengenmäßigen Ertrags in einem bestimmten Verhältnis zum mengenmäßigen Einsatz von Produktionsfaktoren zur Erbringung dieses Ertrags stehen</a:t>
            </a:r>
          </a:p>
          <a:p>
            <a:pPr marL="0" indent="0">
              <a:buNone/>
            </a:pPr>
            <a:r>
              <a:rPr lang="de-DE" dirty="0">
                <a:solidFill>
                  <a:srgbClr val="C00000"/>
                </a:solidFill>
              </a:rPr>
              <a:t>Wirtschaftlichkeitsstreben</a:t>
            </a:r>
          </a:p>
          <a:p>
            <a:r>
              <a:rPr lang="de-DE" dirty="0"/>
              <a:t>Wirtschaftlichkeit ist die Eigenschaft der II, bezüglich ihrer Kostensituation und ihrer Leistungssituation in einem bestimmten Verhältnis zu stehen</a:t>
            </a:r>
          </a:p>
          <a:p>
            <a:pPr lvl="1"/>
            <a:endParaRPr lang="de-DE" dirty="0"/>
          </a:p>
        </p:txBody>
      </p:sp>
      <p:sp>
        <p:nvSpPr>
          <p:cNvPr id="4" name="Foliennummernplatzhalter 3">
            <a:extLst>
              <a:ext uri="{FF2B5EF4-FFF2-40B4-BE49-F238E27FC236}">
                <a16:creationId xmlns:a16="http://schemas.microsoft.com/office/drawing/2014/main" id="{3C7EA1D9-45D9-B14A-9012-3FB896837F9B}"/>
              </a:ext>
            </a:extLst>
          </p:cNvPr>
          <p:cNvSpPr>
            <a:spLocks noGrp="1"/>
          </p:cNvSpPr>
          <p:nvPr>
            <p:ph type="sldNum" sz="quarter" idx="12"/>
          </p:nvPr>
        </p:nvSpPr>
        <p:spPr/>
        <p:txBody>
          <a:bodyPr/>
          <a:lstStyle/>
          <a:p>
            <a:fld id="{FC0CC166-4E39-43B8-AB91-BDD1C4C9E224}" type="slidenum">
              <a:rPr lang="de-DE" smtClean="0"/>
              <a:t>17</a:t>
            </a:fld>
            <a:endParaRPr lang="de-DE" dirty="0"/>
          </a:p>
        </p:txBody>
      </p:sp>
    </p:spTree>
    <p:extLst>
      <p:ext uri="{BB962C8B-B14F-4D97-AF65-F5344CB8AC3E}">
        <p14:creationId xmlns:p14="http://schemas.microsoft.com/office/powerpoint/2010/main" val="3261029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E85776-8D8D-7B4D-86BB-397D73687ECD}"/>
              </a:ext>
            </a:extLst>
          </p:cNvPr>
          <p:cNvSpPr>
            <a:spLocks noGrp="1"/>
          </p:cNvSpPr>
          <p:nvPr>
            <p:ph type="title"/>
          </p:nvPr>
        </p:nvSpPr>
        <p:spPr/>
        <p:txBody>
          <a:bodyPr/>
          <a:lstStyle/>
          <a:p>
            <a:r>
              <a:rPr lang="de-DE" dirty="0"/>
              <a:t>Ziele für Informationsinfrastrukturen</a:t>
            </a:r>
          </a:p>
        </p:txBody>
      </p:sp>
      <p:sp>
        <p:nvSpPr>
          <p:cNvPr id="3" name="Inhaltsplatzhalter 2">
            <a:extLst>
              <a:ext uri="{FF2B5EF4-FFF2-40B4-BE49-F238E27FC236}">
                <a16:creationId xmlns:a16="http://schemas.microsoft.com/office/drawing/2014/main" id="{C22E63A0-9099-054D-A911-41D31AC4533C}"/>
              </a:ext>
            </a:extLst>
          </p:cNvPr>
          <p:cNvSpPr>
            <a:spLocks noGrp="1"/>
          </p:cNvSpPr>
          <p:nvPr>
            <p:ph idx="1"/>
          </p:nvPr>
        </p:nvSpPr>
        <p:spPr>
          <a:xfrm>
            <a:off x="1378800" y="2925738"/>
            <a:ext cx="9432000" cy="2681888"/>
          </a:xfrm>
        </p:spPr>
        <p:txBody>
          <a:bodyPr/>
          <a:lstStyle/>
          <a:p>
            <a:r>
              <a:rPr lang="de-DE" dirty="0"/>
              <a:t>Ihre Ergebnisse ergänzen die Ergebnisse, die durch empirische Zielforschung gewonnen wurden </a:t>
            </a:r>
          </a:p>
          <a:p>
            <a:r>
              <a:rPr lang="de-DE" dirty="0"/>
              <a:t>Nach der theoretischen Zielforschung sind </a:t>
            </a:r>
            <a:r>
              <a:rPr lang="de-DE" dirty="0">
                <a:solidFill>
                  <a:srgbClr val="C00000"/>
                </a:solidFill>
              </a:rPr>
              <a:t>strategische Formalziele</a:t>
            </a:r>
            <a:r>
              <a:rPr lang="de-DE" dirty="0"/>
              <a:t>:</a:t>
            </a:r>
          </a:p>
          <a:p>
            <a:pPr lvl="1"/>
            <a:r>
              <a:rPr lang="de-DE" dirty="0"/>
              <a:t> Das Streben nach</a:t>
            </a:r>
          </a:p>
          <a:p>
            <a:pPr lvl="2"/>
            <a:r>
              <a:rPr lang="de-DE" dirty="0"/>
              <a:t>Anpassung </a:t>
            </a:r>
          </a:p>
          <a:p>
            <a:pPr lvl="2"/>
            <a:r>
              <a:rPr lang="de-DE" dirty="0"/>
              <a:t>Durchdringung </a:t>
            </a:r>
          </a:p>
          <a:p>
            <a:pPr lvl="2"/>
            <a:r>
              <a:rPr lang="de-DE" dirty="0"/>
              <a:t>Wirksamkeit </a:t>
            </a:r>
          </a:p>
        </p:txBody>
      </p:sp>
      <p:sp>
        <p:nvSpPr>
          <p:cNvPr id="4" name="Foliennummernplatzhalter 3">
            <a:extLst>
              <a:ext uri="{FF2B5EF4-FFF2-40B4-BE49-F238E27FC236}">
                <a16:creationId xmlns:a16="http://schemas.microsoft.com/office/drawing/2014/main" id="{05A7E895-50BC-2944-B42B-F34DEAB62C0D}"/>
              </a:ext>
            </a:extLst>
          </p:cNvPr>
          <p:cNvSpPr>
            <a:spLocks noGrp="1"/>
          </p:cNvSpPr>
          <p:nvPr>
            <p:ph type="sldNum" sz="quarter" idx="12"/>
          </p:nvPr>
        </p:nvSpPr>
        <p:spPr/>
        <p:txBody>
          <a:bodyPr/>
          <a:lstStyle/>
          <a:p>
            <a:fld id="{FC0CC166-4E39-43B8-AB91-BDD1C4C9E224}" type="slidenum">
              <a:rPr lang="de-DE" smtClean="0"/>
              <a:t>18</a:t>
            </a:fld>
            <a:endParaRPr lang="de-DE" dirty="0"/>
          </a:p>
        </p:txBody>
      </p:sp>
      <p:sp>
        <p:nvSpPr>
          <p:cNvPr id="5" name="Rechteck: abgerundete Ecken 4">
            <a:extLst>
              <a:ext uri="{FF2B5EF4-FFF2-40B4-BE49-F238E27FC236}">
                <a16:creationId xmlns:a16="http://schemas.microsoft.com/office/drawing/2014/main" id="{7804C85B-D47A-EA4E-A24E-3DB405E2819C}"/>
              </a:ext>
            </a:extLst>
          </p:cNvPr>
          <p:cNvSpPr/>
          <p:nvPr/>
        </p:nvSpPr>
        <p:spPr>
          <a:xfrm>
            <a:off x="1378799" y="1773610"/>
            <a:ext cx="9445115" cy="95892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Die </a:t>
            </a:r>
            <a:r>
              <a:rPr lang="de-DE" sz="2400" b="1" dirty="0">
                <a:effectLst/>
                <a:ea typeface="Times New Roman" panose="02020603050405020304" pitchFamily="18" charset="0"/>
                <a:cs typeface="Times New Roman" panose="02020603050405020304" pitchFamily="18" charset="0"/>
              </a:rPr>
              <a:t>theoretische Zielforschung </a:t>
            </a:r>
            <a:r>
              <a:rPr lang="de-DE" sz="2400" dirty="0">
                <a:effectLst/>
                <a:ea typeface="Times New Roman" panose="02020603050405020304" pitchFamily="18" charset="0"/>
                <a:cs typeface="Times New Roman" panose="02020603050405020304" pitchFamily="18" charset="0"/>
              </a:rPr>
              <a:t>leitet die strategischen Ziele aus einem theoretischen Modell des Informationsmanagements ab</a:t>
            </a:r>
          </a:p>
        </p:txBody>
      </p:sp>
    </p:spTree>
    <p:extLst>
      <p:ext uri="{BB962C8B-B14F-4D97-AF65-F5344CB8AC3E}">
        <p14:creationId xmlns:p14="http://schemas.microsoft.com/office/powerpoint/2010/main" val="618781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9F3AD-615D-6A4C-AAAC-A411489874A1}"/>
              </a:ext>
            </a:extLst>
          </p:cNvPr>
          <p:cNvSpPr>
            <a:spLocks noGrp="1"/>
          </p:cNvSpPr>
          <p:nvPr>
            <p:ph type="title"/>
          </p:nvPr>
        </p:nvSpPr>
        <p:spPr/>
        <p:txBody>
          <a:bodyPr/>
          <a:lstStyle/>
          <a:p>
            <a:r>
              <a:rPr lang="de-DE" dirty="0"/>
              <a:t>Ziele für Informationsinfrastrukturen</a:t>
            </a:r>
          </a:p>
        </p:txBody>
      </p:sp>
      <p:sp>
        <p:nvSpPr>
          <p:cNvPr id="3" name="Inhaltsplatzhalter 2">
            <a:extLst>
              <a:ext uri="{FF2B5EF4-FFF2-40B4-BE49-F238E27FC236}">
                <a16:creationId xmlns:a16="http://schemas.microsoft.com/office/drawing/2014/main" id="{FF7E41BD-78CC-0045-8C0C-14921F7FA771}"/>
              </a:ext>
            </a:extLst>
          </p:cNvPr>
          <p:cNvSpPr>
            <a:spLocks noGrp="1"/>
          </p:cNvSpPr>
          <p:nvPr>
            <p:ph idx="1"/>
          </p:nvPr>
        </p:nvSpPr>
        <p:spPr>
          <a:xfrm>
            <a:off x="1378800" y="1701602"/>
            <a:ext cx="9432000" cy="4648825"/>
          </a:xfrm>
        </p:spPr>
        <p:txBody>
          <a:bodyPr/>
          <a:lstStyle/>
          <a:p>
            <a:pPr marL="0" indent="0">
              <a:buNone/>
            </a:pPr>
            <a:r>
              <a:rPr lang="de-DE" dirty="0">
                <a:solidFill>
                  <a:srgbClr val="C00000"/>
                </a:solidFill>
              </a:rPr>
              <a:t>Anpassungsstreben </a:t>
            </a:r>
            <a:r>
              <a:rPr lang="de-DE" dirty="0"/>
              <a:t>(auch Flexibilitätsstreben)</a:t>
            </a:r>
          </a:p>
          <a:p>
            <a:r>
              <a:rPr lang="de-DE" dirty="0"/>
              <a:t>Anpassung ist die Eigenschaft der II, auf qualitative und quantitative Änderungen des Aufgabensystems ohne grundlegende Veränderungen der IS reagieren zu können </a:t>
            </a:r>
          </a:p>
          <a:p>
            <a:pPr marL="0" indent="0">
              <a:buNone/>
            </a:pPr>
            <a:r>
              <a:rPr lang="de-DE" dirty="0">
                <a:solidFill>
                  <a:srgbClr val="C00000"/>
                </a:solidFill>
              </a:rPr>
              <a:t>Durchdringungsstreben</a:t>
            </a:r>
          </a:p>
          <a:p>
            <a:r>
              <a:rPr lang="de-DE" dirty="0"/>
              <a:t>Durchdringung ist die Eigenschaft der II, das Aufgabensystem mehr oder weniger umfassend durch IS zu unterstützen </a:t>
            </a:r>
          </a:p>
          <a:p>
            <a:pPr marL="0" indent="0">
              <a:buNone/>
            </a:pPr>
            <a:r>
              <a:rPr lang="de-DE" dirty="0">
                <a:solidFill>
                  <a:srgbClr val="C00000"/>
                </a:solidFill>
              </a:rPr>
              <a:t>Wirksamkeitsstreben </a:t>
            </a:r>
            <a:r>
              <a:rPr lang="de-DE" dirty="0"/>
              <a:t>(auch Effektivitätsstreben)</a:t>
            </a:r>
          </a:p>
          <a:p>
            <a:r>
              <a:rPr lang="de-DE" dirty="0"/>
              <a:t>Wirksamkeit ist die Eigenschaft der II; Funktionen und Leistungen, unabhängig von dem dafür erforderlichen Mitteleinsatz und seinen Kosten, zur Nutzung anzubieten</a:t>
            </a:r>
          </a:p>
        </p:txBody>
      </p:sp>
      <p:sp>
        <p:nvSpPr>
          <p:cNvPr id="4" name="Foliennummernplatzhalter 3">
            <a:extLst>
              <a:ext uri="{FF2B5EF4-FFF2-40B4-BE49-F238E27FC236}">
                <a16:creationId xmlns:a16="http://schemas.microsoft.com/office/drawing/2014/main" id="{D001C9C4-D6B7-9848-B243-DBD455160703}"/>
              </a:ext>
            </a:extLst>
          </p:cNvPr>
          <p:cNvSpPr>
            <a:spLocks noGrp="1"/>
          </p:cNvSpPr>
          <p:nvPr>
            <p:ph type="sldNum" sz="quarter" idx="12"/>
          </p:nvPr>
        </p:nvSpPr>
        <p:spPr/>
        <p:txBody>
          <a:bodyPr/>
          <a:lstStyle/>
          <a:p>
            <a:fld id="{FC0CC166-4E39-43B8-AB91-BDD1C4C9E224}" type="slidenum">
              <a:rPr lang="de-DE" smtClean="0"/>
              <a:t>19</a:t>
            </a:fld>
            <a:endParaRPr lang="de-DE" dirty="0"/>
          </a:p>
        </p:txBody>
      </p:sp>
    </p:spTree>
    <p:extLst>
      <p:ext uri="{BB962C8B-B14F-4D97-AF65-F5344CB8AC3E}">
        <p14:creationId xmlns:p14="http://schemas.microsoft.com/office/powerpoint/2010/main" val="796300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5F625-F53C-43E2-44C4-025F9068B697}"/>
              </a:ext>
            </a:extLst>
          </p:cNvPr>
          <p:cNvSpPr>
            <a:spLocks noGrp="1"/>
          </p:cNvSpPr>
          <p:nvPr>
            <p:ph type="title"/>
          </p:nvPr>
        </p:nvSpPr>
        <p:spPr/>
        <p:txBody>
          <a:bodyPr/>
          <a:lstStyle/>
          <a:p>
            <a:r>
              <a:rPr lang="de-DE" dirty="0"/>
              <a:t>Lernziele</a:t>
            </a:r>
            <a:endParaRPr lang="en-US" dirty="0"/>
          </a:p>
        </p:txBody>
      </p:sp>
      <p:sp>
        <p:nvSpPr>
          <p:cNvPr id="3" name="Inhaltsplatzhalter 2">
            <a:extLst>
              <a:ext uri="{FF2B5EF4-FFF2-40B4-BE49-F238E27FC236}">
                <a16:creationId xmlns:a16="http://schemas.microsoft.com/office/drawing/2014/main" id="{C10ADEDE-F0FB-6A7C-639C-CB65DA513650}"/>
              </a:ext>
            </a:extLst>
          </p:cNvPr>
          <p:cNvSpPr>
            <a:spLocks noGrp="1"/>
          </p:cNvSpPr>
          <p:nvPr>
            <p:ph idx="1"/>
          </p:nvPr>
        </p:nvSpPr>
        <p:spPr>
          <a:xfrm>
            <a:off x="1378800" y="2133650"/>
            <a:ext cx="9432000" cy="2979986"/>
          </a:xfrm>
        </p:spPr>
        <p:txBody>
          <a:bodyPr/>
          <a:lstStyle/>
          <a:p>
            <a:r>
              <a:rPr lang="de-DE" dirty="0"/>
              <a:t>Sie kennen Beispiele für Formalziele, die für Entwicklung, Einführung und Nutzung von MAT-Systemen typisch sind.</a:t>
            </a:r>
          </a:p>
          <a:p>
            <a:r>
              <a:rPr lang="de-DE" dirty="0"/>
              <a:t>Sie können Empfehlungen für zielorientiertes Handeln beim Gestalten von MAT-Systemen geben.</a:t>
            </a:r>
          </a:p>
          <a:p>
            <a:r>
              <a:rPr lang="de-DE" dirty="0"/>
              <a:t>Sie können aufzeigen, dass Ziele mit Organisationsfokus einen maßgeblichen Einfluss auf Ziele anderer Analyseebenen wie Individuum und Gesellschaft haben können.</a:t>
            </a:r>
            <a:endParaRPr lang="de-DE" b="0" u="none" strike="noStrike" baseline="0" dirty="0"/>
          </a:p>
        </p:txBody>
      </p:sp>
      <p:sp>
        <p:nvSpPr>
          <p:cNvPr id="6" name="Foliennummernplatzhalter 5">
            <a:extLst>
              <a:ext uri="{FF2B5EF4-FFF2-40B4-BE49-F238E27FC236}">
                <a16:creationId xmlns:a16="http://schemas.microsoft.com/office/drawing/2014/main" id="{2A90A4F9-B0FF-1733-51F7-C8E6AC191CB3}"/>
              </a:ext>
            </a:extLst>
          </p:cNvPr>
          <p:cNvSpPr>
            <a:spLocks noGrp="1"/>
          </p:cNvSpPr>
          <p:nvPr>
            <p:ph type="sldNum" sz="quarter" idx="12"/>
          </p:nvPr>
        </p:nvSpPr>
        <p:spPr/>
        <p:txBody>
          <a:bodyPr/>
          <a:lstStyle/>
          <a:p>
            <a:fld id="{FC0CC166-4E39-43B8-AB91-BDD1C4C9E224}" type="slidenum">
              <a:rPr lang="de-DE" smtClean="0"/>
              <a:t>2</a:t>
            </a:fld>
            <a:endParaRPr lang="de-DE" dirty="0"/>
          </a:p>
        </p:txBody>
      </p:sp>
    </p:spTree>
    <p:extLst>
      <p:ext uri="{BB962C8B-B14F-4D97-AF65-F5344CB8AC3E}">
        <p14:creationId xmlns:p14="http://schemas.microsoft.com/office/powerpoint/2010/main" val="1289166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22201-9E05-914C-8CE6-A14E3B03EECA}"/>
              </a:ext>
            </a:extLst>
          </p:cNvPr>
          <p:cNvSpPr>
            <a:spLocks noGrp="1"/>
          </p:cNvSpPr>
          <p:nvPr>
            <p:ph type="title"/>
          </p:nvPr>
        </p:nvSpPr>
        <p:spPr/>
        <p:txBody>
          <a:bodyPr/>
          <a:lstStyle/>
          <a:p>
            <a:r>
              <a:rPr lang="de-DE" dirty="0"/>
              <a:t>Ziele für Informationsinfrastrukturen</a:t>
            </a:r>
          </a:p>
        </p:txBody>
      </p:sp>
      <p:sp>
        <p:nvSpPr>
          <p:cNvPr id="3" name="Inhaltsplatzhalter 2">
            <a:extLst>
              <a:ext uri="{FF2B5EF4-FFF2-40B4-BE49-F238E27FC236}">
                <a16:creationId xmlns:a16="http://schemas.microsoft.com/office/drawing/2014/main" id="{3620533D-5925-5347-A229-F9B1C9DD13A8}"/>
              </a:ext>
            </a:extLst>
          </p:cNvPr>
          <p:cNvSpPr>
            <a:spLocks noGrp="1"/>
          </p:cNvSpPr>
          <p:nvPr>
            <p:ph idx="1"/>
          </p:nvPr>
        </p:nvSpPr>
        <p:spPr>
          <a:xfrm>
            <a:off x="1378800" y="3981705"/>
            <a:ext cx="9432000" cy="1248289"/>
          </a:xfrm>
        </p:spPr>
        <p:txBody>
          <a:bodyPr/>
          <a:lstStyle/>
          <a:p>
            <a:r>
              <a:rPr lang="de-DE" dirty="0"/>
              <a:t>Wirksamkeit und Wirtschaftlichkeit sind die beiden entscheidenden Phänomene, mit deren Hilfe das Top-Management die IT planen, überwachen und steuern, kurz gesagt „in den Griff“ bekommen kann</a:t>
            </a:r>
          </a:p>
        </p:txBody>
      </p:sp>
      <p:sp>
        <p:nvSpPr>
          <p:cNvPr id="4" name="Foliennummernplatzhalter 3">
            <a:extLst>
              <a:ext uri="{FF2B5EF4-FFF2-40B4-BE49-F238E27FC236}">
                <a16:creationId xmlns:a16="http://schemas.microsoft.com/office/drawing/2014/main" id="{CCBB392D-7087-F24E-80A4-95299D0545E5}"/>
              </a:ext>
            </a:extLst>
          </p:cNvPr>
          <p:cNvSpPr>
            <a:spLocks noGrp="1"/>
          </p:cNvSpPr>
          <p:nvPr>
            <p:ph type="sldNum" sz="quarter" idx="12"/>
          </p:nvPr>
        </p:nvSpPr>
        <p:spPr/>
        <p:txBody>
          <a:bodyPr/>
          <a:lstStyle/>
          <a:p>
            <a:fld id="{FC0CC166-4E39-43B8-AB91-BDD1C4C9E224}" type="slidenum">
              <a:rPr lang="de-DE" smtClean="0"/>
              <a:t>20</a:t>
            </a:fld>
            <a:endParaRPr lang="de-DE" dirty="0"/>
          </a:p>
        </p:txBody>
      </p:sp>
      <p:sp>
        <p:nvSpPr>
          <p:cNvPr id="5" name="Rechteck: abgerundete Ecken 4">
            <a:extLst>
              <a:ext uri="{FF2B5EF4-FFF2-40B4-BE49-F238E27FC236}">
                <a16:creationId xmlns:a16="http://schemas.microsoft.com/office/drawing/2014/main" id="{CE4B5C46-1420-E24E-BE2A-11422D1D4316}"/>
              </a:ext>
            </a:extLst>
          </p:cNvPr>
          <p:cNvSpPr/>
          <p:nvPr/>
        </p:nvSpPr>
        <p:spPr>
          <a:xfrm>
            <a:off x="1378799" y="1773610"/>
            <a:ext cx="9445115" cy="196317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Aufgrund der erkennbaren </a:t>
            </a:r>
            <a:r>
              <a:rPr lang="de-DE" sz="2400" b="1" dirty="0">
                <a:effectLst/>
                <a:ea typeface="Times New Roman" panose="02020603050405020304" pitchFamily="18" charset="0"/>
                <a:cs typeface="Times New Roman" panose="02020603050405020304" pitchFamily="18" charset="0"/>
              </a:rPr>
              <a:t>Zielbeziehungen</a:t>
            </a:r>
            <a:r>
              <a:rPr lang="de-DE" sz="2400" dirty="0">
                <a:effectLst/>
                <a:ea typeface="Times New Roman" panose="02020603050405020304" pitchFamily="18" charset="0"/>
                <a:cs typeface="Times New Roman" panose="02020603050405020304" pitchFamily="18" charset="0"/>
              </a:rPr>
              <a:t> können diese </a:t>
            </a:r>
            <a:r>
              <a:rPr lang="de-DE" sz="2400" b="1" dirty="0">
                <a:effectLst/>
                <a:ea typeface="Times New Roman" panose="02020603050405020304" pitchFamily="18" charset="0"/>
                <a:cs typeface="Times New Roman" panose="02020603050405020304" pitchFamily="18" charset="0"/>
              </a:rPr>
              <a:t>sechs strategischen Ziele zur Planung, Überwachung und Steuerung der Informationsinfrastruktur </a:t>
            </a:r>
            <a:r>
              <a:rPr lang="de-DE" sz="2400" dirty="0">
                <a:effectLst/>
                <a:ea typeface="Times New Roman" panose="02020603050405020304" pitchFamily="18" charset="0"/>
                <a:cs typeface="Times New Roman" panose="02020603050405020304" pitchFamily="18" charset="0"/>
              </a:rPr>
              <a:t>in die beiden Zielbündel </a:t>
            </a:r>
            <a:r>
              <a:rPr lang="de-DE" sz="2400" b="1" dirty="0">
                <a:effectLst/>
                <a:ea typeface="Times New Roman" panose="02020603050405020304" pitchFamily="18" charset="0"/>
                <a:cs typeface="Times New Roman" panose="02020603050405020304" pitchFamily="18" charset="0"/>
              </a:rPr>
              <a:t>Wirksamkeit mit Durchdringung und Sicherheit sowie Wirtschaftlichkeit mit Produktivität und Anpassung </a:t>
            </a:r>
            <a:r>
              <a:rPr lang="de-DE" sz="2400" dirty="0">
                <a:effectLst/>
                <a:ea typeface="Times New Roman" panose="02020603050405020304" pitchFamily="18" charset="0"/>
                <a:cs typeface="Times New Roman" panose="02020603050405020304" pitchFamily="18" charset="0"/>
              </a:rPr>
              <a:t>geordnet werden</a:t>
            </a:r>
          </a:p>
        </p:txBody>
      </p:sp>
    </p:spTree>
    <p:extLst>
      <p:ext uri="{BB962C8B-B14F-4D97-AF65-F5344CB8AC3E}">
        <p14:creationId xmlns:p14="http://schemas.microsoft.com/office/powerpoint/2010/main" val="1869658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F1004-F399-9A4D-8F2F-89D4AC931C04}"/>
              </a:ext>
            </a:extLst>
          </p:cNvPr>
          <p:cNvSpPr>
            <a:spLocks noGrp="1"/>
          </p:cNvSpPr>
          <p:nvPr>
            <p:ph type="title"/>
          </p:nvPr>
        </p:nvSpPr>
        <p:spPr/>
        <p:txBody>
          <a:bodyPr/>
          <a:lstStyle/>
          <a:p>
            <a:r>
              <a:rPr lang="de-DE" dirty="0"/>
              <a:t>Ziele für die Informationsfunktion</a:t>
            </a:r>
          </a:p>
        </p:txBody>
      </p:sp>
      <p:sp>
        <p:nvSpPr>
          <p:cNvPr id="3" name="Inhaltsplatzhalter 2">
            <a:extLst>
              <a:ext uri="{FF2B5EF4-FFF2-40B4-BE49-F238E27FC236}">
                <a16:creationId xmlns:a16="http://schemas.microsoft.com/office/drawing/2014/main" id="{3F87C0BE-0544-EB47-AD94-CEA1577C13A8}"/>
              </a:ext>
            </a:extLst>
          </p:cNvPr>
          <p:cNvSpPr>
            <a:spLocks noGrp="1"/>
          </p:cNvSpPr>
          <p:nvPr>
            <p:ph idx="1"/>
          </p:nvPr>
        </p:nvSpPr>
        <p:spPr>
          <a:xfrm>
            <a:off x="1382885" y="2828118"/>
            <a:ext cx="9432000" cy="3337980"/>
          </a:xfrm>
        </p:spPr>
        <p:txBody>
          <a:bodyPr/>
          <a:lstStyle/>
          <a:p>
            <a:r>
              <a:rPr lang="de-DE" dirty="0"/>
              <a:t>Ziele, die beim Gestalten von Kommunikations- und Wissensprozessen verfolgt werden:</a:t>
            </a:r>
          </a:p>
          <a:p>
            <a:pPr lvl="1"/>
            <a:r>
              <a:rPr lang="de-DE" dirty="0"/>
              <a:t>zum richtigen Zeitpunkt </a:t>
            </a:r>
          </a:p>
          <a:p>
            <a:pPr lvl="1"/>
            <a:r>
              <a:rPr lang="de-DE" dirty="0"/>
              <a:t>die richtigen Informationen </a:t>
            </a:r>
          </a:p>
          <a:p>
            <a:pPr lvl="1"/>
            <a:r>
              <a:rPr lang="de-DE" dirty="0"/>
              <a:t>in der richtigen Menge </a:t>
            </a:r>
          </a:p>
          <a:p>
            <a:pPr lvl="1"/>
            <a:r>
              <a:rPr lang="de-DE" dirty="0"/>
              <a:t>am richtigen Ort </a:t>
            </a:r>
          </a:p>
          <a:p>
            <a:pPr lvl="1"/>
            <a:r>
              <a:rPr lang="de-DE" dirty="0"/>
              <a:t>in der erforderlichen Qualität</a:t>
            </a:r>
          </a:p>
          <a:p>
            <a:pPr marL="0" indent="0">
              <a:buNone/>
            </a:pPr>
            <a:r>
              <a:rPr lang="de-DE" dirty="0"/>
              <a:t>     den Aufgabenträgerinnen zur Verfügung zu stellen</a:t>
            </a:r>
          </a:p>
        </p:txBody>
      </p:sp>
      <p:sp>
        <p:nvSpPr>
          <p:cNvPr id="4" name="Foliennummernplatzhalter 3">
            <a:extLst>
              <a:ext uri="{FF2B5EF4-FFF2-40B4-BE49-F238E27FC236}">
                <a16:creationId xmlns:a16="http://schemas.microsoft.com/office/drawing/2014/main" id="{6DF40571-4407-EA4A-8524-70FD31D9AB77}"/>
              </a:ext>
            </a:extLst>
          </p:cNvPr>
          <p:cNvSpPr>
            <a:spLocks noGrp="1"/>
          </p:cNvSpPr>
          <p:nvPr>
            <p:ph type="sldNum" sz="quarter" idx="12"/>
          </p:nvPr>
        </p:nvSpPr>
        <p:spPr/>
        <p:txBody>
          <a:bodyPr/>
          <a:lstStyle/>
          <a:p>
            <a:fld id="{FC0CC166-4E39-43B8-AB91-BDD1C4C9E224}" type="slidenum">
              <a:rPr lang="de-DE" smtClean="0"/>
              <a:t>21</a:t>
            </a:fld>
            <a:endParaRPr lang="de-DE" dirty="0"/>
          </a:p>
        </p:txBody>
      </p:sp>
      <p:sp>
        <p:nvSpPr>
          <p:cNvPr id="5" name="Rechteck: abgerundete Ecken 4">
            <a:extLst>
              <a:ext uri="{FF2B5EF4-FFF2-40B4-BE49-F238E27FC236}">
                <a16:creationId xmlns:a16="http://schemas.microsoft.com/office/drawing/2014/main" id="{68CF5901-3901-074F-86D5-07D5B9C8D2A9}"/>
              </a:ext>
            </a:extLst>
          </p:cNvPr>
          <p:cNvSpPr/>
          <p:nvPr/>
        </p:nvSpPr>
        <p:spPr>
          <a:xfrm>
            <a:off x="1378799" y="1701602"/>
            <a:ext cx="9445115" cy="9361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 Informationsfunktion umfasst die betrieblichen Aufgaben, deren Zweck das Beschaffen und Verwenden von Information ist</a:t>
            </a:r>
            <a:endParaRPr lang="de-DE" sz="2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06920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458D4-0218-5B43-B410-D00F66783ED1}"/>
              </a:ext>
            </a:extLst>
          </p:cNvPr>
          <p:cNvSpPr>
            <a:spLocks noGrp="1"/>
          </p:cNvSpPr>
          <p:nvPr>
            <p:ph type="title"/>
          </p:nvPr>
        </p:nvSpPr>
        <p:spPr/>
        <p:txBody>
          <a:bodyPr/>
          <a:lstStyle/>
          <a:p>
            <a:r>
              <a:rPr lang="de-DE" dirty="0"/>
              <a:t>Ziele für die Informationsfunktion</a:t>
            </a:r>
          </a:p>
        </p:txBody>
      </p:sp>
      <p:sp>
        <p:nvSpPr>
          <p:cNvPr id="3" name="Inhaltsplatzhalter 2">
            <a:extLst>
              <a:ext uri="{FF2B5EF4-FFF2-40B4-BE49-F238E27FC236}">
                <a16:creationId xmlns:a16="http://schemas.microsoft.com/office/drawing/2014/main" id="{2C0CB0CF-F1EE-384D-8C26-8C938A374534}"/>
              </a:ext>
            </a:extLst>
          </p:cNvPr>
          <p:cNvSpPr>
            <a:spLocks noGrp="1"/>
          </p:cNvSpPr>
          <p:nvPr>
            <p:ph idx="1"/>
          </p:nvPr>
        </p:nvSpPr>
        <p:spPr>
          <a:xfrm>
            <a:off x="1378800" y="4221882"/>
            <a:ext cx="9432000" cy="936104"/>
          </a:xfrm>
        </p:spPr>
        <p:txBody>
          <a:bodyPr/>
          <a:lstStyle/>
          <a:p>
            <a:r>
              <a:rPr lang="de-DE" dirty="0"/>
              <a:t>Im Idealfall entspricht das Informationsangebot der Informationsnachfrage der Aufgabenträgerin</a:t>
            </a:r>
          </a:p>
        </p:txBody>
      </p:sp>
      <p:sp>
        <p:nvSpPr>
          <p:cNvPr id="4" name="Foliennummernplatzhalter 3">
            <a:extLst>
              <a:ext uri="{FF2B5EF4-FFF2-40B4-BE49-F238E27FC236}">
                <a16:creationId xmlns:a16="http://schemas.microsoft.com/office/drawing/2014/main" id="{2FE93971-815B-F941-9D90-3B2D349C6B18}"/>
              </a:ext>
            </a:extLst>
          </p:cNvPr>
          <p:cNvSpPr>
            <a:spLocks noGrp="1"/>
          </p:cNvSpPr>
          <p:nvPr>
            <p:ph type="sldNum" sz="quarter" idx="12"/>
          </p:nvPr>
        </p:nvSpPr>
        <p:spPr/>
        <p:txBody>
          <a:bodyPr/>
          <a:lstStyle/>
          <a:p>
            <a:fld id="{FC0CC166-4E39-43B8-AB91-BDD1C4C9E224}" type="slidenum">
              <a:rPr lang="de-DE" smtClean="0"/>
              <a:t>22</a:t>
            </a:fld>
            <a:endParaRPr lang="de-DE" dirty="0"/>
          </a:p>
        </p:txBody>
      </p:sp>
      <p:sp>
        <p:nvSpPr>
          <p:cNvPr id="5" name="Rechteck: abgerundete Ecken 4">
            <a:extLst>
              <a:ext uri="{FF2B5EF4-FFF2-40B4-BE49-F238E27FC236}">
                <a16:creationId xmlns:a16="http://schemas.microsoft.com/office/drawing/2014/main" id="{EC707FBE-DA4C-014C-94D3-A60C575EAFBD}"/>
              </a:ext>
            </a:extLst>
          </p:cNvPr>
          <p:cNvSpPr/>
          <p:nvPr/>
        </p:nvSpPr>
        <p:spPr>
          <a:xfrm>
            <a:off x="1378799" y="2017292"/>
            <a:ext cx="9445115" cy="9361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a typeface="Times New Roman" panose="02020603050405020304" pitchFamily="18" charset="0"/>
                <a:cs typeface="Times New Roman" panose="02020603050405020304" pitchFamily="18" charset="0"/>
              </a:rPr>
              <a:t>Nutzerakzeptanz</a:t>
            </a:r>
            <a:r>
              <a:rPr lang="de-DE" sz="2400" dirty="0">
                <a:ea typeface="Times New Roman" panose="02020603050405020304" pitchFamily="18" charset="0"/>
                <a:cs typeface="Times New Roman" panose="02020603050405020304" pitchFamily="18" charset="0"/>
              </a:rPr>
              <a:t> hängt stark von der </a:t>
            </a:r>
            <a:r>
              <a:rPr lang="de-DE" sz="2400" b="1" dirty="0">
                <a:ea typeface="Times New Roman" panose="02020603050405020304" pitchFamily="18" charset="0"/>
                <a:cs typeface="Times New Roman" panose="02020603050405020304" pitchFamily="18" charset="0"/>
              </a:rPr>
              <a:t>wahrgenommenen Nützlichkeit </a:t>
            </a:r>
            <a:r>
              <a:rPr lang="de-DE" sz="2400" dirty="0">
                <a:ea typeface="Times New Roman" panose="02020603050405020304" pitchFamily="18" charset="0"/>
                <a:cs typeface="Times New Roman" panose="02020603050405020304" pitchFamily="18" charset="0"/>
              </a:rPr>
              <a:t>eines Systems bei der Aufgabenerfüllung ab</a:t>
            </a:r>
          </a:p>
        </p:txBody>
      </p:sp>
      <p:sp>
        <p:nvSpPr>
          <p:cNvPr id="6" name="Rechteck: abgerundete Ecken 4">
            <a:extLst>
              <a:ext uri="{FF2B5EF4-FFF2-40B4-BE49-F238E27FC236}">
                <a16:creationId xmlns:a16="http://schemas.microsoft.com/office/drawing/2014/main" id="{3C74F9D2-D93E-CD40-889D-DADCB417FC86}"/>
              </a:ext>
            </a:extLst>
          </p:cNvPr>
          <p:cNvSpPr/>
          <p:nvPr/>
        </p:nvSpPr>
        <p:spPr>
          <a:xfrm>
            <a:off x="1378798" y="3106893"/>
            <a:ext cx="9445115" cy="9361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a typeface="Times New Roman" panose="02020603050405020304" pitchFamily="18" charset="0"/>
                <a:cs typeface="Times New Roman" panose="02020603050405020304" pitchFamily="18" charset="0"/>
              </a:rPr>
              <a:t>Erfüllungsgrad</a:t>
            </a:r>
            <a:r>
              <a:rPr lang="de-DE" sz="2400" dirty="0">
                <a:ea typeface="Times New Roman" panose="02020603050405020304" pitchFamily="18" charset="0"/>
                <a:cs typeface="Times New Roman" panose="02020603050405020304" pitchFamily="18" charset="0"/>
              </a:rPr>
              <a:t> bei allen </a:t>
            </a:r>
            <a:r>
              <a:rPr lang="de-DE" sz="2400" b="1" dirty="0">
                <a:ea typeface="Times New Roman" panose="02020603050405020304" pitchFamily="18" charset="0"/>
                <a:cs typeface="Times New Roman" panose="02020603050405020304" pitchFamily="18" charset="0"/>
              </a:rPr>
              <a:t>fünf</a:t>
            </a:r>
            <a:r>
              <a:rPr lang="de-DE" sz="2400" dirty="0">
                <a:ea typeface="Times New Roman" panose="02020603050405020304" pitchFamily="18" charset="0"/>
                <a:cs typeface="Times New Roman" panose="02020603050405020304" pitchFamily="18" charset="0"/>
              </a:rPr>
              <a:t> genannten </a:t>
            </a:r>
            <a:r>
              <a:rPr lang="de-DE" sz="2400" b="1" dirty="0">
                <a:ea typeface="Times New Roman" panose="02020603050405020304" pitchFamily="18" charset="0"/>
                <a:cs typeface="Times New Roman" panose="02020603050405020304" pitchFamily="18" charset="0"/>
              </a:rPr>
              <a:t>Zielen</a:t>
            </a:r>
            <a:r>
              <a:rPr lang="de-DE" sz="2400" dirty="0">
                <a:ea typeface="Times New Roman" panose="02020603050405020304" pitchFamily="18" charset="0"/>
                <a:cs typeface="Times New Roman" panose="02020603050405020304" pitchFamily="18" charset="0"/>
              </a:rPr>
              <a:t> ist Voraussetzung, dass die </a:t>
            </a:r>
            <a:r>
              <a:rPr lang="de-DE" sz="2400" b="1" dirty="0">
                <a:ea typeface="Times New Roman" panose="02020603050405020304" pitchFamily="18" charset="0"/>
                <a:cs typeface="Times New Roman" panose="02020603050405020304" pitchFamily="18" charset="0"/>
              </a:rPr>
              <a:t>Nützlichkeit eines Systems als positiv </a:t>
            </a:r>
            <a:r>
              <a:rPr lang="de-DE" sz="2400" dirty="0">
                <a:ea typeface="Times New Roman" panose="02020603050405020304" pitchFamily="18" charset="0"/>
                <a:cs typeface="Times New Roman" panose="02020603050405020304" pitchFamily="18" charset="0"/>
              </a:rPr>
              <a:t>wahrgenommen wird </a:t>
            </a:r>
          </a:p>
        </p:txBody>
      </p:sp>
    </p:spTree>
    <p:extLst>
      <p:ext uri="{BB962C8B-B14F-4D97-AF65-F5344CB8AC3E}">
        <p14:creationId xmlns:p14="http://schemas.microsoft.com/office/powerpoint/2010/main" val="3490443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91804-F0CA-2342-B830-493AAB22CD92}"/>
              </a:ext>
            </a:extLst>
          </p:cNvPr>
          <p:cNvSpPr>
            <a:spLocks noGrp="1"/>
          </p:cNvSpPr>
          <p:nvPr>
            <p:ph type="title"/>
          </p:nvPr>
        </p:nvSpPr>
        <p:spPr>
          <a:xfrm>
            <a:off x="1378800" y="612001"/>
            <a:ext cx="7527099" cy="1248289"/>
          </a:xfrm>
        </p:spPr>
        <p:txBody>
          <a:bodyPr/>
          <a:lstStyle/>
          <a:p>
            <a:r>
              <a:rPr lang="de-DE" dirty="0"/>
              <a:t>Beispiel – Ziele für die Informationsfunktion </a:t>
            </a:r>
          </a:p>
        </p:txBody>
      </p:sp>
      <p:sp>
        <p:nvSpPr>
          <p:cNvPr id="3" name="Inhaltsplatzhalter 2">
            <a:extLst>
              <a:ext uri="{FF2B5EF4-FFF2-40B4-BE49-F238E27FC236}">
                <a16:creationId xmlns:a16="http://schemas.microsoft.com/office/drawing/2014/main" id="{109D34F9-FF31-7B46-A1BF-4F34F5F7804F}"/>
              </a:ext>
            </a:extLst>
          </p:cNvPr>
          <p:cNvSpPr>
            <a:spLocks noGrp="1"/>
          </p:cNvSpPr>
          <p:nvPr>
            <p:ph idx="1"/>
          </p:nvPr>
        </p:nvSpPr>
        <p:spPr>
          <a:xfrm>
            <a:off x="1378800" y="1485577"/>
            <a:ext cx="9432000" cy="5008866"/>
          </a:xfrm>
        </p:spPr>
        <p:txBody>
          <a:bodyPr/>
          <a:lstStyle/>
          <a:p>
            <a:r>
              <a:rPr lang="de-DE" dirty="0"/>
              <a:t>Eine </a:t>
            </a:r>
            <a:r>
              <a:rPr lang="de-DE" dirty="0">
                <a:solidFill>
                  <a:srgbClr val="C00000"/>
                </a:solidFill>
              </a:rPr>
              <a:t>Außendienstmitarbeiterin</a:t>
            </a:r>
            <a:r>
              <a:rPr lang="de-DE" dirty="0"/>
              <a:t> (= </a:t>
            </a:r>
            <a:r>
              <a:rPr lang="de-DE" dirty="0">
                <a:solidFill>
                  <a:srgbClr val="C00000"/>
                </a:solidFill>
              </a:rPr>
              <a:t>Aufgabenträgerin</a:t>
            </a:r>
            <a:r>
              <a:rPr lang="de-DE" dirty="0"/>
              <a:t>) führt bei einem Kundenunternehmen ein Verkaufsgespräch</a:t>
            </a:r>
          </a:p>
          <a:p>
            <a:r>
              <a:rPr lang="de-DE" dirty="0"/>
              <a:t>Über ein mobiles Endgerät und Internetverbindung greift sie unmittelbar im </a:t>
            </a:r>
            <a:r>
              <a:rPr lang="de-DE" dirty="0">
                <a:solidFill>
                  <a:srgbClr val="C00000"/>
                </a:solidFill>
              </a:rPr>
              <a:t>Verkaufsgespräch</a:t>
            </a:r>
            <a:r>
              <a:rPr lang="de-DE" dirty="0"/>
              <a:t> (= </a:t>
            </a:r>
            <a:r>
              <a:rPr lang="de-DE" dirty="0">
                <a:solidFill>
                  <a:srgbClr val="C00000"/>
                </a:solidFill>
              </a:rPr>
              <a:t>zum richtigen Zeitpunkt und am richtigen Ort</a:t>
            </a:r>
            <a:r>
              <a:rPr lang="de-DE" dirty="0"/>
              <a:t>) auf Daten über </a:t>
            </a:r>
            <a:r>
              <a:rPr lang="de-DE" dirty="0">
                <a:solidFill>
                  <a:srgbClr val="C00000"/>
                </a:solidFill>
              </a:rPr>
              <a:t>Lagerstände</a:t>
            </a:r>
            <a:r>
              <a:rPr lang="de-DE" dirty="0"/>
              <a:t> zu, aus denen die </a:t>
            </a:r>
            <a:r>
              <a:rPr lang="de-DE" dirty="0">
                <a:solidFill>
                  <a:srgbClr val="C00000"/>
                </a:solidFill>
              </a:rPr>
              <a:t>Lieferbereitschaft</a:t>
            </a:r>
            <a:r>
              <a:rPr lang="de-DE" dirty="0"/>
              <a:t> generiert wird (= </a:t>
            </a:r>
            <a:r>
              <a:rPr lang="de-DE" dirty="0">
                <a:solidFill>
                  <a:srgbClr val="C00000"/>
                </a:solidFill>
              </a:rPr>
              <a:t>die richtigen Informationen und in der richtigen Menge</a:t>
            </a:r>
            <a:r>
              <a:rPr lang="de-DE" dirty="0"/>
              <a:t>)</a:t>
            </a:r>
          </a:p>
          <a:p>
            <a:r>
              <a:rPr lang="de-DE" dirty="0"/>
              <a:t>Da die Lagereingänge und -ausgänge korrekt erfasst wurden, sind die Informationen über die Lieferbereitschaft wahr</a:t>
            </a:r>
          </a:p>
          <a:p>
            <a:r>
              <a:rPr lang="de-DE" dirty="0"/>
              <a:t>Die im Verkaufsgespräch nachgefragten Artikelpreise werden mit den Lagerständen am Endgerät angezeigt</a:t>
            </a:r>
          </a:p>
          <a:p>
            <a:r>
              <a:rPr lang="de-DE" dirty="0"/>
              <a:t>Die im Verkaufsgespräch von der Außendienstmitarbeiterin benötigten Informationen sind ausreichend detailliert und daher zum Vertragsabschluss verwendbar</a:t>
            </a:r>
          </a:p>
        </p:txBody>
      </p:sp>
      <p:sp>
        <p:nvSpPr>
          <p:cNvPr id="4" name="Foliennummernplatzhalter 3">
            <a:extLst>
              <a:ext uri="{FF2B5EF4-FFF2-40B4-BE49-F238E27FC236}">
                <a16:creationId xmlns:a16="http://schemas.microsoft.com/office/drawing/2014/main" id="{F9E0412A-3BD3-7B49-BF50-75C45C2925E3}"/>
              </a:ext>
            </a:extLst>
          </p:cNvPr>
          <p:cNvSpPr>
            <a:spLocks noGrp="1"/>
          </p:cNvSpPr>
          <p:nvPr>
            <p:ph type="sldNum" sz="quarter" idx="12"/>
          </p:nvPr>
        </p:nvSpPr>
        <p:spPr/>
        <p:txBody>
          <a:bodyPr/>
          <a:lstStyle/>
          <a:p>
            <a:fld id="{FC0CC166-4E39-43B8-AB91-BDD1C4C9E224}" type="slidenum">
              <a:rPr lang="de-DE" smtClean="0"/>
              <a:t>23</a:t>
            </a:fld>
            <a:endParaRPr lang="de-DE" dirty="0"/>
          </a:p>
        </p:txBody>
      </p:sp>
    </p:spTree>
    <p:extLst>
      <p:ext uri="{BB962C8B-B14F-4D97-AF65-F5344CB8AC3E}">
        <p14:creationId xmlns:p14="http://schemas.microsoft.com/office/powerpoint/2010/main" val="394141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CA4B1-516F-AE4E-A8CE-E5ECFFE5D188}"/>
              </a:ext>
            </a:extLst>
          </p:cNvPr>
          <p:cNvSpPr>
            <a:spLocks noGrp="1"/>
          </p:cNvSpPr>
          <p:nvPr>
            <p:ph type="title"/>
          </p:nvPr>
        </p:nvSpPr>
        <p:spPr/>
        <p:txBody>
          <a:bodyPr/>
          <a:lstStyle/>
          <a:p>
            <a:r>
              <a:rPr lang="de-DE" dirty="0"/>
              <a:t>Ziele für die Informationsfunktion</a:t>
            </a:r>
          </a:p>
        </p:txBody>
      </p:sp>
      <p:sp>
        <p:nvSpPr>
          <p:cNvPr id="3" name="Inhaltsplatzhalter 2">
            <a:extLst>
              <a:ext uri="{FF2B5EF4-FFF2-40B4-BE49-F238E27FC236}">
                <a16:creationId xmlns:a16="http://schemas.microsoft.com/office/drawing/2014/main" id="{E2C0CA7E-7BF4-A64C-A167-8C4C7CB16461}"/>
              </a:ext>
            </a:extLst>
          </p:cNvPr>
          <p:cNvSpPr>
            <a:spLocks noGrp="1"/>
          </p:cNvSpPr>
          <p:nvPr>
            <p:ph idx="1"/>
          </p:nvPr>
        </p:nvSpPr>
        <p:spPr>
          <a:xfrm>
            <a:off x="1378800" y="1701602"/>
            <a:ext cx="9432000" cy="819746"/>
          </a:xfrm>
        </p:spPr>
        <p:txBody>
          <a:bodyPr/>
          <a:lstStyle/>
          <a:p>
            <a:r>
              <a:rPr lang="de-DE" dirty="0"/>
              <a:t>Für die Gestaltung von Kommunikations- und Wissensprozessen sind die Erklärungen des </a:t>
            </a:r>
            <a:r>
              <a:rPr lang="de-DE" dirty="0">
                <a:solidFill>
                  <a:srgbClr val="C00000"/>
                </a:solidFill>
              </a:rPr>
              <a:t>Wissensmanagements</a:t>
            </a:r>
            <a:r>
              <a:rPr lang="de-DE" dirty="0"/>
              <a:t> von großer Bedeutung</a:t>
            </a:r>
          </a:p>
        </p:txBody>
      </p:sp>
      <p:sp>
        <p:nvSpPr>
          <p:cNvPr id="4" name="Foliennummernplatzhalter 3">
            <a:extLst>
              <a:ext uri="{FF2B5EF4-FFF2-40B4-BE49-F238E27FC236}">
                <a16:creationId xmlns:a16="http://schemas.microsoft.com/office/drawing/2014/main" id="{165F7253-76B3-EA40-B904-521B0440B629}"/>
              </a:ext>
            </a:extLst>
          </p:cNvPr>
          <p:cNvSpPr>
            <a:spLocks noGrp="1"/>
          </p:cNvSpPr>
          <p:nvPr>
            <p:ph type="sldNum" sz="quarter" idx="12"/>
          </p:nvPr>
        </p:nvSpPr>
        <p:spPr/>
        <p:txBody>
          <a:bodyPr/>
          <a:lstStyle/>
          <a:p>
            <a:fld id="{FC0CC166-4E39-43B8-AB91-BDD1C4C9E224}" type="slidenum">
              <a:rPr lang="de-DE" smtClean="0"/>
              <a:t>24</a:t>
            </a:fld>
            <a:endParaRPr lang="de-DE" dirty="0"/>
          </a:p>
        </p:txBody>
      </p:sp>
      <p:sp>
        <p:nvSpPr>
          <p:cNvPr id="5" name="Rechteck: abgerundete Ecken 4">
            <a:extLst>
              <a:ext uri="{FF2B5EF4-FFF2-40B4-BE49-F238E27FC236}">
                <a16:creationId xmlns:a16="http://schemas.microsoft.com/office/drawing/2014/main" id="{00D6D0F1-9332-4646-A72E-1EC5578E576C}"/>
              </a:ext>
            </a:extLst>
          </p:cNvPr>
          <p:cNvSpPr/>
          <p:nvPr/>
        </p:nvSpPr>
        <p:spPr>
          <a:xfrm>
            <a:off x="1365685" y="2526085"/>
            <a:ext cx="9445115" cy="108486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a typeface="Times New Roman" panose="02020603050405020304" pitchFamily="18" charset="0"/>
                <a:cs typeface="Times New Roman" panose="02020603050405020304" pitchFamily="18" charset="0"/>
              </a:rPr>
              <a:t>Wissensmanagement</a:t>
            </a:r>
            <a:r>
              <a:rPr lang="de-DE" sz="2400" dirty="0">
                <a:ea typeface="Times New Roman" panose="02020603050405020304" pitchFamily="18" charset="0"/>
                <a:cs typeface="Times New Roman" panose="02020603050405020304" pitchFamily="18" charset="0"/>
              </a:rPr>
              <a:t> ist ein Teilbereich der Wirtschaftsinformatik und meint die </a:t>
            </a:r>
            <a:r>
              <a:rPr lang="de-DE" sz="2400" b="1" dirty="0">
                <a:ea typeface="Times New Roman" panose="02020603050405020304" pitchFamily="18" charset="0"/>
                <a:cs typeface="Times New Roman" panose="02020603050405020304" pitchFamily="18" charset="0"/>
              </a:rPr>
              <a:t>unternehmerische Aufgabe der Entwicklung und Nutzung von Wissen in Organisationen</a:t>
            </a:r>
            <a:endParaRPr lang="de-DE" sz="2400" dirty="0">
              <a:ea typeface="Times New Roman" panose="02020603050405020304" pitchFamily="18" charset="0"/>
              <a:cs typeface="Times New Roman" panose="02020603050405020304" pitchFamily="18" charset="0"/>
            </a:endParaRPr>
          </a:p>
        </p:txBody>
      </p:sp>
      <p:sp>
        <p:nvSpPr>
          <p:cNvPr id="6" name="Inhaltsplatzhalter 2">
            <a:extLst>
              <a:ext uri="{FF2B5EF4-FFF2-40B4-BE49-F238E27FC236}">
                <a16:creationId xmlns:a16="http://schemas.microsoft.com/office/drawing/2014/main" id="{C89E3018-B21B-7743-B670-2771D6A0852F}"/>
              </a:ext>
            </a:extLst>
          </p:cNvPr>
          <p:cNvSpPr txBox="1">
            <a:spLocks/>
          </p:cNvSpPr>
          <p:nvPr/>
        </p:nvSpPr>
        <p:spPr>
          <a:xfrm>
            <a:off x="1378799" y="3866869"/>
            <a:ext cx="9759347" cy="2380717"/>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Bekannte </a:t>
            </a:r>
            <a:r>
              <a:rPr lang="de-DE" dirty="0">
                <a:solidFill>
                  <a:srgbClr val="C00000"/>
                </a:solidFill>
              </a:rPr>
              <a:t>Systematik der Aufgaben des Wissensmanagements </a:t>
            </a:r>
            <a:r>
              <a:rPr lang="de-DE" dirty="0"/>
              <a:t>nach </a:t>
            </a:r>
            <a:r>
              <a:rPr lang="de-DE" i="1" dirty="0"/>
              <a:t>Probst:</a:t>
            </a:r>
          </a:p>
          <a:p>
            <a:pPr lvl="1"/>
            <a:r>
              <a:rPr lang="de-DE" dirty="0"/>
              <a:t>An erster Stelle: </a:t>
            </a:r>
            <a:r>
              <a:rPr lang="de-DE" dirty="0">
                <a:solidFill>
                  <a:srgbClr val="C00000"/>
                </a:solidFill>
              </a:rPr>
              <a:t>Setzen der Wissensziele </a:t>
            </a:r>
          </a:p>
          <a:p>
            <a:pPr lvl="1"/>
            <a:r>
              <a:rPr lang="de-DE" dirty="0"/>
              <a:t>Wissensziele sind </a:t>
            </a:r>
            <a:r>
              <a:rPr lang="de-DE" dirty="0">
                <a:solidFill>
                  <a:srgbClr val="C00000"/>
                </a:solidFill>
              </a:rPr>
              <a:t>aus den Unternehmenszielen abzuleiten</a:t>
            </a:r>
          </a:p>
          <a:p>
            <a:r>
              <a:rPr lang="de-DE" dirty="0"/>
              <a:t>In der Regel sind Wissensziele darauf ausgerichtet, für den Unternehmenserfolg relevante Fähigkeiten und Fertigkeiten der Mitarbeiterinnen zu verbessern</a:t>
            </a:r>
          </a:p>
        </p:txBody>
      </p:sp>
    </p:spTree>
    <p:extLst>
      <p:ext uri="{BB962C8B-B14F-4D97-AF65-F5344CB8AC3E}">
        <p14:creationId xmlns:p14="http://schemas.microsoft.com/office/powerpoint/2010/main" val="4181409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DD8DDE-F06D-614F-BD70-793173E4F9F6}"/>
              </a:ext>
            </a:extLst>
          </p:cNvPr>
          <p:cNvSpPr>
            <a:spLocks noGrp="1"/>
          </p:cNvSpPr>
          <p:nvPr>
            <p:ph type="title"/>
          </p:nvPr>
        </p:nvSpPr>
        <p:spPr/>
        <p:txBody>
          <a:bodyPr/>
          <a:lstStyle/>
          <a:p>
            <a:r>
              <a:rPr lang="de-DE" dirty="0"/>
              <a:t>Zielbeziehungen</a:t>
            </a:r>
          </a:p>
        </p:txBody>
      </p:sp>
      <p:sp>
        <p:nvSpPr>
          <p:cNvPr id="3" name="Inhaltsplatzhalter 2">
            <a:extLst>
              <a:ext uri="{FF2B5EF4-FFF2-40B4-BE49-F238E27FC236}">
                <a16:creationId xmlns:a16="http://schemas.microsoft.com/office/drawing/2014/main" id="{B4204662-C12D-004E-9119-4B19B659046B}"/>
              </a:ext>
            </a:extLst>
          </p:cNvPr>
          <p:cNvSpPr>
            <a:spLocks noGrp="1"/>
          </p:cNvSpPr>
          <p:nvPr>
            <p:ph idx="1"/>
          </p:nvPr>
        </p:nvSpPr>
        <p:spPr>
          <a:xfrm>
            <a:off x="1378800" y="1269554"/>
            <a:ext cx="9432000" cy="747738"/>
          </a:xfrm>
        </p:spPr>
        <p:txBody>
          <a:bodyPr/>
          <a:lstStyle/>
          <a:p>
            <a:r>
              <a:rPr lang="de-DE" dirty="0"/>
              <a:t>Zielbeziehungen sind idealtypisch gesehen komplementär, </a:t>
            </a:r>
            <a:r>
              <a:rPr lang="de-DE" dirty="0" err="1"/>
              <a:t>konfliktär</a:t>
            </a:r>
            <a:r>
              <a:rPr lang="de-DE" dirty="0"/>
              <a:t> oder indifferent</a:t>
            </a:r>
          </a:p>
          <a:p>
            <a:pPr lvl="1"/>
            <a:r>
              <a:rPr lang="de-DE" dirty="0"/>
              <a:t>realtypisch verändert sich häufig der Charakter der Zielbeziehung</a:t>
            </a:r>
          </a:p>
        </p:txBody>
      </p:sp>
      <p:sp>
        <p:nvSpPr>
          <p:cNvPr id="4" name="Foliennummernplatzhalter 3">
            <a:extLst>
              <a:ext uri="{FF2B5EF4-FFF2-40B4-BE49-F238E27FC236}">
                <a16:creationId xmlns:a16="http://schemas.microsoft.com/office/drawing/2014/main" id="{5448F063-72CD-BF48-8B63-571664F5EF60}"/>
              </a:ext>
            </a:extLst>
          </p:cNvPr>
          <p:cNvSpPr>
            <a:spLocks noGrp="1"/>
          </p:cNvSpPr>
          <p:nvPr>
            <p:ph type="sldNum" sz="quarter" idx="12"/>
          </p:nvPr>
        </p:nvSpPr>
        <p:spPr/>
        <p:txBody>
          <a:bodyPr/>
          <a:lstStyle/>
          <a:p>
            <a:fld id="{FC0CC166-4E39-43B8-AB91-BDD1C4C9E224}" type="slidenum">
              <a:rPr lang="de-DE" smtClean="0"/>
              <a:t>25</a:t>
            </a:fld>
            <a:endParaRPr lang="de-DE" dirty="0"/>
          </a:p>
        </p:txBody>
      </p:sp>
      <p:sp>
        <p:nvSpPr>
          <p:cNvPr id="5" name="Rechteck: abgerundete Ecken 4">
            <a:extLst>
              <a:ext uri="{FF2B5EF4-FFF2-40B4-BE49-F238E27FC236}">
                <a16:creationId xmlns:a16="http://schemas.microsoft.com/office/drawing/2014/main" id="{C803B024-6814-8947-A7AB-093D59C2ABAC}"/>
              </a:ext>
            </a:extLst>
          </p:cNvPr>
          <p:cNvSpPr/>
          <p:nvPr/>
        </p:nvSpPr>
        <p:spPr>
          <a:xfrm>
            <a:off x="1365685" y="2526085"/>
            <a:ext cx="9445115" cy="111973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a typeface="Times New Roman" panose="02020603050405020304" pitchFamily="18" charset="0"/>
                <a:cs typeface="Times New Roman" panose="02020603050405020304" pitchFamily="18" charset="0"/>
              </a:rPr>
              <a:t>Zielkomplementarität: </a:t>
            </a:r>
            <a:r>
              <a:rPr lang="de-DE" sz="2400" dirty="0">
                <a:ea typeface="Times New Roman" panose="02020603050405020304" pitchFamily="18" charset="0"/>
                <a:cs typeface="Times New Roman" panose="02020603050405020304" pitchFamily="18" charset="0"/>
              </a:rPr>
              <a:t>Zwei Ziele Z1 und Z2 sind komplementär, wenn mit der Steigerung der Zielerreichung von Z1 auch die Zielerreichung von Z2 steigt</a:t>
            </a:r>
          </a:p>
        </p:txBody>
      </p:sp>
      <p:sp>
        <p:nvSpPr>
          <p:cNvPr id="6" name="Rechteck: abgerundete Ecken 4">
            <a:extLst>
              <a:ext uri="{FF2B5EF4-FFF2-40B4-BE49-F238E27FC236}">
                <a16:creationId xmlns:a16="http://schemas.microsoft.com/office/drawing/2014/main" id="{604E9D78-E879-2B44-80E1-07B7B609F3FD}"/>
              </a:ext>
            </a:extLst>
          </p:cNvPr>
          <p:cNvSpPr/>
          <p:nvPr/>
        </p:nvSpPr>
        <p:spPr>
          <a:xfrm>
            <a:off x="1378800" y="3794571"/>
            <a:ext cx="9445115" cy="111973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a typeface="Times New Roman" panose="02020603050405020304" pitchFamily="18" charset="0"/>
                <a:cs typeface="Times New Roman" panose="02020603050405020304" pitchFamily="18" charset="0"/>
              </a:rPr>
              <a:t>Zielkonflikt: </a:t>
            </a:r>
            <a:r>
              <a:rPr lang="de-DE" sz="2400" dirty="0">
                <a:ea typeface="Times New Roman" panose="02020603050405020304" pitchFamily="18" charset="0"/>
                <a:cs typeface="Times New Roman" panose="02020603050405020304" pitchFamily="18" charset="0"/>
              </a:rPr>
              <a:t>Zwei Ziele Z1 und Z2 sind </a:t>
            </a:r>
            <a:r>
              <a:rPr lang="de-DE" sz="2400" dirty="0" err="1">
                <a:ea typeface="Times New Roman" panose="02020603050405020304" pitchFamily="18" charset="0"/>
                <a:cs typeface="Times New Roman" panose="02020603050405020304" pitchFamily="18" charset="0"/>
              </a:rPr>
              <a:t>konfliktär</a:t>
            </a:r>
            <a:r>
              <a:rPr lang="de-DE" sz="2400" dirty="0">
                <a:ea typeface="Times New Roman" panose="02020603050405020304" pitchFamily="18" charset="0"/>
                <a:cs typeface="Times New Roman" panose="02020603050405020304" pitchFamily="18" charset="0"/>
              </a:rPr>
              <a:t>, wenn mit der Steigerung der Zielerreichung von Z1 die Zielerreichung von Z2 sinkt</a:t>
            </a:r>
          </a:p>
        </p:txBody>
      </p:sp>
      <p:sp>
        <p:nvSpPr>
          <p:cNvPr id="7" name="Rechteck: abgerundete Ecken 4">
            <a:extLst>
              <a:ext uri="{FF2B5EF4-FFF2-40B4-BE49-F238E27FC236}">
                <a16:creationId xmlns:a16="http://schemas.microsoft.com/office/drawing/2014/main" id="{CC9035BF-1A80-9942-A917-70EFBE13677C}"/>
              </a:ext>
            </a:extLst>
          </p:cNvPr>
          <p:cNvSpPr/>
          <p:nvPr/>
        </p:nvSpPr>
        <p:spPr>
          <a:xfrm>
            <a:off x="1362832" y="5063057"/>
            <a:ext cx="9445115" cy="125134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a typeface="Times New Roman" panose="02020603050405020304" pitchFamily="18" charset="0"/>
                <a:cs typeface="Times New Roman" panose="02020603050405020304" pitchFamily="18" charset="0"/>
              </a:rPr>
              <a:t>Zielindifferenz: </a:t>
            </a:r>
            <a:r>
              <a:rPr lang="de-DE" sz="2400" dirty="0">
                <a:ea typeface="Times New Roman" panose="02020603050405020304" pitchFamily="18" charset="0"/>
                <a:cs typeface="Times New Roman" panose="02020603050405020304" pitchFamily="18" charset="0"/>
              </a:rPr>
              <a:t>Zwei Ziele Z1 und Z2 sind indifferent, wenn mit der Steigerung der Zielerreichung von Z1 die Zielerreichung von Z2 unverändert bleibt, oder wenn mit der Steigerung der </a:t>
            </a:r>
          </a:p>
        </p:txBody>
      </p:sp>
    </p:spTree>
    <p:extLst>
      <p:ext uri="{BB962C8B-B14F-4D97-AF65-F5344CB8AC3E}">
        <p14:creationId xmlns:p14="http://schemas.microsoft.com/office/powerpoint/2010/main" val="1036664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9F1FE-0951-F943-8794-447913266512}"/>
              </a:ext>
            </a:extLst>
          </p:cNvPr>
          <p:cNvSpPr>
            <a:spLocks noGrp="1"/>
          </p:cNvSpPr>
          <p:nvPr>
            <p:ph type="title"/>
          </p:nvPr>
        </p:nvSpPr>
        <p:spPr/>
        <p:txBody>
          <a:bodyPr/>
          <a:lstStyle/>
          <a:p>
            <a:r>
              <a:rPr lang="de-DE" dirty="0"/>
              <a:t>Beispiel – Zielbeziehung </a:t>
            </a:r>
          </a:p>
        </p:txBody>
      </p:sp>
      <p:sp>
        <p:nvSpPr>
          <p:cNvPr id="3" name="Inhaltsplatzhalter 2">
            <a:extLst>
              <a:ext uri="{FF2B5EF4-FFF2-40B4-BE49-F238E27FC236}">
                <a16:creationId xmlns:a16="http://schemas.microsoft.com/office/drawing/2014/main" id="{4A1EED2F-A6F6-4745-9CA7-56DD6E350DD3}"/>
              </a:ext>
            </a:extLst>
          </p:cNvPr>
          <p:cNvSpPr>
            <a:spLocks noGrp="1"/>
          </p:cNvSpPr>
          <p:nvPr>
            <p:ph idx="1"/>
          </p:nvPr>
        </p:nvSpPr>
        <p:spPr>
          <a:xfrm>
            <a:off x="1378800" y="1485577"/>
            <a:ext cx="4934811" cy="4828823"/>
          </a:xfrm>
        </p:spPr>
        <p:txBody>
          <a:bodyPr/>
          <a:lstStyle/>
          <a:p>
            <a:r>
              <a:rPr lang="de-DE" dirty="0"/>
              <a:t>Die Abbildung zeigt anhand der beiden Ziele Sicherheit (Z1) und Benutzerakzeptanz (Z2), wie mit steigender Zielerreichung der Sicherheit die zunächst komplementäre Zielbeziehung am Hochpunkt der Kurve in eine </a:t>
            </a:r>
            <a:r>
              <a:rPr lang="de-DE" dirty="0" err="1"/>
              <a:t>konfliktäre</a:t>
            </a:r>
            <a:r>
              <a:rPr lang="de-DE" dirty="0"/>
              <a:t> Zielbeziehung übergeht</a:t>
            </a:r>
          </a:p>
        </p:txBody>
      </p:sp>
      <p:sp>
        <p:nvSpPr>
          <p:cNvPr id="4" name="Foliennummernplatzhalter 3">
            <a:extLst>
              <a:ext uri="{FF2B5EF4-FFF2-40B4-BE49-F238E27FC236}">
                <a16:creationId xmlns:a16="http://schemas.microsoft.com/office/drawing/2014/main" id="{3CC4D150-64A1-F645-9DFA-DBA700B2417B}"/>
              </a:ext>
            </a:extLst>
          </p:cNvPr>
          <p:cNvSpPr>
            <a:spLocks noGrp="1"/>
          </p:cNvSpPr>
          <p:nvPr>
            <p:ph type="sldNum" sz="quarter" idx="12"/>
          </p:nvPr>
        </p:nvSpPr>
        <p:spPr/>
        <p:txBody>
          <a:bodyPr/>
          <a:lstStyle/>
          <a:p>
            <a:fld id="{FC0CC166-4E39-43B8-AB91-BDD1C4C9E224}" type="slidenum">
              <a:rPr lang="de-DE" smtClean="0"/>
              <a:t>26</a:t>
            </a:fld>
            <a:endParaRPr lang="de-DE" dirty="0"/>
          </a:p>
        </p:txBody>
      </p:sp>
      <p:pic>
        <p:nvPicPr>
          <p:cNvPr id="6" name="Grafik 5" descr="Ein Bild, das Diagramm, Reihe, Entwurf enthält.&#10;&#10;Automatisch generierte Beschreibung">
            <a:extLst>
              <a:ext uri="{FF2B5EF4-FFF2-40B4-BE49-F238E27FC236}">
                <a16:creationId xmlns:a16="http://schemas.microsoft.com/office/drawing/2014/main" id="{8647912D-B3D4-8048-99A8-9FC35A096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3611" y="1485576"/>
            <a:ext cx="5472608" cy="4778897"/>
          </a:xfrm>
          <a:prstGeom prst="rect">
            <a:avLst/>
          </a:prstGeom>
        </p:spPr>
      </p:pic>
    </p:spTree>
    <p:extLst>
      <p:ext uri="{BB962C8B-B14F-4D97-AF65-F5344CB8AC3E}">
        <p14:creationId xmlns:p14="http://schemas.microsoft.com/office/powerpoint/2010/main" val="426502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EFF15-91F3-5A42-A67A-7BF4C9CB74CC}"/>
              </a:ext>
            </a:extLst>
          </p:cNvPr>
          <p:cNvSpPr>
            <a:spLocks noGrp="1"/>
          </p:cNvSpPr>
          <p:nvPr>
            <p:ph type="title"/>
          </p:nvPr>
        </p:nvSpPr>
        <p:spPr/>
        <p:txBody>
          <a:bodyPr/>
          <a:lstStyle/>
          <a:p>
            <a:r>
              <a:rPr lang="de-DE" dirty="0"/>
              <a:t>Beispiel – Zielbeziehung </a:t>
            </a:r>
          </a:p>
        </p:txBody>
      </p:sp>
      <p:sp>
        <p:nvSpPr>
          <p:cNvPr id="3" name="Inhaltsplatzhalter 2">
            <a:extLst>
              <a:ext uri="{FF2B5EF4-FFF2-40B4-BE49-F238E27FC236}">
                <a16:creationId xmlns:a16="http://schemas.microsoft.com/office/drawing/2014/main" id="{7FA8D2E3-7E56-AC4B-9C07-422BDE05DBF1}"/>
              </a:ext>
            </a:extLst>
          </p:cNvPr>
          <p:cNvSpPr>
            <a:spLocks noGrp="1"/>
          </p:cNvSpPr>
          <p:nvPr>
            <p:ph idx="1"/>
          </p:nvPr>
        </p:nvSpPr>
        <p:spPr>
          <a:xfrm>
            <a:off x="1378800" y="1989634"/>
            <a:ext cx="9432000" cy="3690000"/>
          </a:xfrm>
        </p:spPr>
        <p:txBody>
          <a:bodyPr/>
          <a:lstStyle/>
          <a:p>
            <a:r>
              <a:rPr lang="de-DE" dirty="0"/>
              <a:t>Durch Abfrage von Login-Daten und Transaktionsnummer wie </a:t>
            </a:r>
            <a:r>
              <a:rPr lang="de-DE" dirty="0" err="1"/>
              <a:t>smsTAN</a:t>
            </a:r>
            <a:r>
              <a:rPr lang="de-DE" dirty="0"/>
              <a:t> in einem E-Banking-System wird die Sicherheit erhöht</a:t>
            </a:r>
          </a:p>
          <a:p>
            <a:pPr lvl="1"/>
            <a:r>
              <a:rPr lang="de-DE" dirty="0"/>
              <a:t>dies wirkt sich positiv auf die Nutzerakzeptanz aus (komplementäre Zielbeziehung links vom Hochpunkt) </a:t>
            </a:r>
          </a:p>
          <a:p>
            <a:r>
              <a:rPr lang="de-DE" dirty="0"/>
              <a:t>Würde jeder Nutzereingabe eine Sicherheitsabfrage folgen, würde dies zwar die Sicherheit weiter erhöhen, jedoch die Nutzerakzeptanz verringern </a:t>
            </a:r>
          </a:p>
          <a:p>
            <a:pPr lvl="1"/>
            <a:r>
              <a:rPr lang="de-DE" dirty="0" err="1"/>
              <a:t>konfliktäre</a:t>
            </a:r>
            <a:r>
              <a:rPr lang="de-DE" dirty="0"/>
              <a:t> Zielbeziehung rechts vom Hochpunkt </a:t>
            </a:r>
          </a:p>
          <a:p>
            <a:r>
              <a:rPr lang="de-DE" dirty="0"/>
              <a:t>Die Aufgabenerfüllung, also die Durchführung der Banktransaktion, wäre in diesem Fall behindert</a:t>
            </a:r>
          </a:p>
        </p:txBody>
      </p:sp>
      <p:sp>
        <p:nvSpPr>
          <p:cNvPr id="4" name="Foliennummernplatzhalter 3">
            <a:extLst>
              <a:ext uri="{FF2B5EF4-FFF2-40B4-BE49-F238E27FC236}">
                <a16:creationId xmlns:a16="http://schemas.microsoft.com/office/drawing/2014/main" id="{F0816C71-914F-F64D-B86A-1787F29C495C}"/>
              </a:ext>
            </a:extLst>
          </p:cNvPr>
          <p:cNvSpPr>
            <a:spLocks noGrp="1"/>
          </p:cNvSpPr>
          <p:nvPr>
            <p:ph type="sldNum" sz="quarter" idx="12"/>
          </p:nvPr>
        </p:nvSpPr>
        <p:spPr/>
        <p:txBody>
          <a:bodyPr/>
          <a:lstStyle/>
          <a:p>
            <a:fld id="{FC0CC166-4E39-43B8-AB91-BDD1C4C9E224}" type="slidenum">
              <a:rPr lang="de-DE" smtClean="0"/>
              <a:t>27</a:t>
            </a:fld>
            <a:endParaRPr lang="de-DE" dirty="0"/>
          </a:p>
        </p:txBody>
      </p:sp>
    </p:spTree>
    <p:extLst>
      <p:ext uri="{BB962C8B-B14F-4D97-AF65-F5344CB8AC3E}">
        <p14:creationId xmlns:p14="http://schemas.microsoft.com/office/powerpoint/2010/main" val="1754604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A869B-BAF2-FF4F-B2DA-973DB7EB9BD4}"/>
              </a:ext>
            </a:extLst>
          </p:cNvPr>
          <p:cNvSpPr>
            <a:spLocks noGrp="1"/>
          </p:cNvSpPr>
          <p:nvPr>
            <p:ph type="title"/>
          </p:nvPr>
        </p:nvSpPr>
        <p:spPr/>
        <p:txBody>
          <a:bodyPr/>
          <a:lstStyle/>
          <a:p>
            <a:r>
              <a:rPr lang="de-DE" dirty="0"/>
              <a:t>Zielbeziehungen</a:t>
            </a:r>
          </a:p>
        </p:txBody>
      </p:sp>
      <p:sp>
        <p:nvSpPr>
          <p:cNvPr id="3" name="Inhaltsplatzhalter 2">
            <a:extLst>
              <a:ext uri="{FF2B5EF4-FFF2-40B4-BE49-F238E27FC236}">
                <a16:creationId xmlns:a16="http://schemas.microsoft.com/office/drawing/2014/main" id="{C3A9F391-268A-D04E-9E7D-99E18AC6AE46}"/>
              </a:ext>
            </a:extLst>
          </p:cNvPr>
          <p:cNvSpPr>
            <a:spLocks noGrp="1"/>
          </p:cNvSpPr>
          <p:nvPr>
            <p:ph idx="1"/>
          </p:nvPr>
        </p:nvSpPr>
        <p:spPr>
          <a:xfrm>
            <a:off x="1378800" y="3186111"/>
            <a:ext cx="9432000" cy="3061475"/>
          </a:xfrm>
        </p:spPr>
        <p:txBody>
          <a:bodyPr/>
          <a:lstStyle/>
          <a:p>
            <a:r>
              <a:rPr lang="de-DE" dirty="0"/>
              <a:t>Der </a:t>
            </a:r>
            <a:r>
              <a:rPr lang="de-DE" dirty="0">
                <a:solidFill>
                  <a:srgbClr val="C00000"/>
                </a:solidFill>
              </a:rPr>
              <a:t>Mangel an theoretischen Erklärungen </a:t>
            </a:r>
            <a:r>
              <a:rPr lang="de-DE" dirty="0"/>
              <a:t>ist einer der Gründe für manchmal erhebliche </a:t>
            </a:r>
            <a:r>
              <a:rPr lang="de-DE" dirty="0">
                <a:solidFill>
                  <a:srgbClr val="C00000"/>
                </a:solidFill>
              </a:rPr>
              <a:t>Abweichungen</a:t>
            </a:r>
            <a:r>
              <a:rPr lang="de-DE" dirty="0"/>
              <a:t> zwischen </a:t>
            </a:r>
            <a:r>
              <a:rPr lang="de-DE" dirty="0">
                <a:solidFill>
                  <a:srgbClr val="C00000"/>
                </a:solidFill>
              </a:rPr>
              <a:t>geplanter und tatsächlicher Zielerreichung</a:t>
            </a:r>
            <a:r>
              <a:rPr lang="de-DE" dirty="0"/>
              <a:t> bei IT-Projekten</a:t>
            </a:r>
          </a:p>
          <a:p>
            <a:r>
              <a:rPr lang="de-DE" dirty="0"/>
              <a:t>Zielforschung hat trotz großer praktischer Bedeutung theoretischer Erklärungen über Zielbeziehungen bis heute kaum brauchbare Erklärungen geliefert </a:t>
            </a:r>
          </a:p>
          <a:p>
            <a:pPr lvl="1"/>
            <a:r>
              <a:rPr lang="de-DE" dirty="0"/>
              <a:t>Beispiel dafür, dass sich die Wirtschaftsinformatik noch nicht mit allen praktischen relevanten IT-Problemen beschäftigt hat</a:t>
            </a:r>
          </a:p>
        </p:txBody>
      </p:sp>
      <p:sp>
        <p:nvSpPr>
          <p:cNvPr id="4" name="Foliennummernplatzhalter 3">
            <a:extLst>
              <a:ext uri="{FF2B5EF4-FFF2-40B4-BE49-F238E27FC236}">
                <a16:creationId xmlns:a16="http://schemas.microsoft.com/office/drawing/2014/main" id="{38E86071-46E1-2B4C-87FB-8FB566AD3578}"/>
              </a:ext>
            </a:extLst>
          </p:cNvPr>
          <p:cNvSpPr>
            <a:spLocks noGrp="1"/>
          </p:cNvSpPr>
          <p:nvPr>
            <p:ph type="sldNum" sz="quarter" idx="12"/>
          </p:nvPr>
        </p:nvSpPr>
        <p:spPr/>
        <p:txBody>
          <a:bodyPr/>
          <a:lstStyle/>
          <a:p>
            <a:fld id="{FC0CC166-4E39-43B8-AB91-BDD1C4C9E224}" type="slidenum">
              <a:rPr lang="de-DE" smtClean="0"/>
              <a:t>28</a:t>
            </a:fld>
            <a:endParaRPr lang="de-DE" dirty="0"/>
          </a:p>
        </p:txBody>
      </p:sp>
      <p:sp>
        <p:nvSpPr>
          <p:cNvPr id="5" name="Rechteck: abgerundete Ecken 4">
            <a:extLst>
              <a:ext uri="{FF2B5EF4-FFF2-40B4-BE49-F238E27FC236}">
                <a16:creationId xmlns:a16="http://schemas.microsoft.com/office/drawing/2014/main" id="{D3C49666-A3AD-4743-A073-714E487825F9}"/>
              </a:ext>
            </a:extLst>
          </p:cNvPr>
          <p:cNvSpPr/>
          <p:nvPr/>
        </p:nvSpPr>
        <p:spPr>
          <a:xfrm>
            <a:off x="1345072" y="1773610"/>
            <a:ext cx="9445115" cy="124828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 Zielerreichungsgrade können nur dann realistisch festgelegt werden, wenn die Zielbeziehungen berücksichtigt werden und zwar die, die bei dem geplanten Ausmaß der Zielerreichung bestehen</a:t>
            </a:r>
          </a:p>
        </p:txBody>
      </p:sp>
    </p:spTree>
    <p:extLst>
      <p:ext uri="{BB962C8B-B14F-4D97-AF65-F5344CB8AC3E}">
        <p14:creationId xmlns:p14="http://schemas.microsoft.com/office/powerpoint/2010/main" val="3672569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7E7C6-D2F0-704D-9E68-17BFD958057E}"/>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0349CEBB-B56D-854C-84DB-2C37F660F344}"/>
              </a:ext>
            </a:extLst>
          </p:cNvPr>
          <p:cNvSpPr>
            <a:spLocks noGrp="1"/>
          </p:cNvSpPr>
          <p:nvPr>
            <p:ph idx="1"/>
          </p:nvPr>
        </p:nvSpPr>
        <p:spPr>
          <a:xfrm>
            <a:off x="1378800" y="3268186"/>
            <a:ext cx="5942923" cy="2249840"/>
          </a:xfrm>
        </p:spPr>
        <p:txBody>
          <a:bodyPr/>
          <a:lstStyle/>
          <a:p>
            <a:r>
              <a:rPr lang="de-DE" dirty="0"/>
              <a:t>Mit dem Attribut „sinnhaft“ ist gemeint, dass „ein Automationsschritt von der Allgemeinheit nach einer Lernfrist akzeptiert wird und sich allenfalls Nostalgiker und Sonderlinge nach der personellen Lösung zurücksehnen“</a:t>
            </a:r>
          </a:p>
          <a:p>
            <a:endParaRPr lang="de-DE" dirty="0"/>
          </a:p>
        </p:txBody>
      </p:sp>
      <p:sp>
        <p:nvSpPr>
          <p:cNvPr id="4" name="Foliennummernplatzhalter 3">
            <a:extLst>
              <a:ext uri="{FF2B5EF4-FFF2-40B4-BE49-F238E27FC236}">
                <a16:creationId xmlns:a16="http://schemas.microsoft.com/office/drawing/2014/main" id="{802CEB21-7136-8F4F-B8EF-B02683F9E69F}"/>
              </a:ext>
            </a:extLst>
          </p:cNvPr>
          <p:cNvSpPr>
            <a:spLocks noGrp="1"/>
          </p:cNvSpPr>
          <p:nvPr>
            <p:ph type="sldNum" sz="quarter" idx="12"/>
          </p:nvPr>
        </p:nvSpPr>
        <p:spPr/>
        <p:txBody>
          <a:bodyPr/>
          <a:lstStyle/>
          <a:p>
            <a:fld id="{FC0CC166-4E39-43B8-AB91-BDD1C4C9E224}" type="slidenum">
              <a:rPr lang="de-DE" smtClean="0"/>
              <a:t>29</a:t>
            </a:fld>
            <a:endParaRPr lang="de-DE" dirty="0"/>
          </a:p>
        </p:txBody>
      </p:sp>
      <p:sp>
        <p:nvSpPr>
          <p:cNvPr id="5" name="Rechteck: abgerundete Ecken 4">
            <a:extLst>
              <a:ext uri="{FF2B5EF4-FFF2-40B4-BE49-F238E27FC236}">
                <a16:creationId xmlns:a16="http://schemas.microsoft.com/office/drawing/2014/main" id="{186CEB29-BD7A-7C41-9B5E-F908446FD385}"/>
              </a:ext>
            </a:extLst>
          </p:cNvPr>
          <p:cNvSpPr/>
          <p:nvPr/>
        </p:nvSpPr>
        <p:spPr>
          <a:xfrm>
            <a:off x="1345072" y="1845618"/>
            <a:ext cx="6457681" cy="115212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Im Jahr 1995 formulierte </a:t>
            </a:r>
            <a:r>
              <a:rPr lang="de-DE" sz="2400" i="1" dirty="0">
                <a:ea typeface="Times New Roman" panose="02020603050405020304" pitchFamily="18" charset="0"/>
                <a:cs typeface="Times New Roman" panose="02020603050405020304" pitchFamily="18" charset="0"/>
              </a:rPr>
              <a:t>Mertens</a:t>
            </a:r>
            <a:r>
              <a:rPr lang="de-DE" sz="2400" dirty="0">
                <a:ea typeface="Times New Roman" panose="02020603050405020304" pitchFamily="18" charset="0"/>
                <a:cs typeface="Times New Roman" panose="02020603050405020304" pitchFamily="18" charset="0"/>
              </a:rPr>
              <a:t> die „</a:t>
            </a:r>
            <a:r>
              <a:rPr lang="de-DE" sz="2400" b="1" dirty="0">
                <a:ea typeface="Times New Roman" panose="02020603050405020304" pitchFamily="18" charset="0"/>
                <a:cs typeface="Times New Roman" panose="02020603050405020304" pitchFamily="18" charset="0"/>
              </a:rPr>
              <a:t>sinnhafte Vollautomation</a:t>
            </a:r>
            <a:r>
              <a:rPr lang="de-DE" sz="2400" dirty="0">
                <a:ea typeface="Times New Roman" panose="02020603050405020304" pitchFamily="18" charset="0"/>
                <a:cs typeface="Times New Roman" panose="02020603050405020304" pitchFamily="18" charset="0"/>
              </a:rPr>
              <a:t>“ als </a:t>
            </a:r>
            <a:r>
              <a:rPr lang="de-DE" sz="2400" b="1" dirty="0">
                <a:ea typeface="Times New Roman" panose="02020603050405020304" pitchFamily="18" charset="0"/>
                <a:cs typeface="Times New Roman" panose="02020603050405020304" pitchFamily="18" charset="0"/>
              </a:rPr>
              <a:t>Langfristziel</a:t>
            </a:r>
            <a:r>
              <a:rPr lang="de-DE" sz="2400" dirty="0">
                <a:ea typeface="Times New Roman" panose="02020603050405020304" pitchFamily="18" charset="0"/>
                <a:cs typeface="Times New Roman" panose="02020603050405020304" pitchFamily="18" charset="0"/>
              </a:rPr>
              <a:t> der Wirtschaftsinformatik</a:t>
            </a:r>
          </a:p>
        </p:txBody>
      </p:sp>
      <p:pic>
        <p:nvPicPr>
          <p:cNvPr id="6" name="Grafik 5" descr="Ein Bild, das Text, Screenshot, Schrift, Reihe enthält.&#10;&#10;Automatisch generierte Beschreibung">
            <a:extLst>
              <a:ext uri="{FF2B5EF4-FFF2-40B4-BE49-F238E27FC236}">
                <a16:creationId xmlns:a16="http://schemas.microsoft.com/office/drawing/2014/main" id="{45C5CE70-2FA3-8248-B86A-09B9B4437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3742" y="1860290"/>
            <a:ext cx="2512473" cy="4427718"/>
          </a:xfrm>
          <a:prstGeom prst="rect">
            <a:avLst/>
          </a:prstGeom>
        </p:spPr>
      </p:pic>
    </p:spTree>
    <p:extLst>
      <p:ext uri="{BB962C8B-B14F-4D97-AF65-F5344CB8AC3E}">
        <p14:creationId xmlns:p14="http://schemas.microsoft.com/office/powerpoint/2010/main" val="1305616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0A6858-B657-704E-9811-EB91018AB67A}"/>
              </a:ext>
            </a:extLst>
          </p:cNvPr>
          <p:cNvSpPr>
            <a:spLocks noGrp="1"/>
          </p:cNvSpPr>
          <p:nvPr>
            <p:ph type="title"/>
          </p:nvPr>
        </p:nvSpPr>
        <p:spPr/>
        <p:txBody>
          <a:bodyPr/>
          <a:lstStyle/>
          <a:p>
            <a:r>
              <a:rPr lang="de-DE" dirty="0"/>
              <a:t>Ziele und Zielarten</a:t>
            </a:r>
          </a:p>
        </p:txBody>
      </p:sp>
      <p:sp>
        <p:nvSpPr>
          <p:cNvPr id="3" name="Inhaltsplatzhalter 2">
            <a:extLst>
              <a:ext uri="{FF2B5EF4-FFF2-40B4-BE49-F238E27FC236}">
                <a16:creationId xmlns:a16="http://schemas.microsoft.com/office/drawing/2014/main" id="{2899FC1A-163B-2D47-A971-D53BFCCA5D81}"/>
              </a:ext>
            </a:extLst>
          </p:cNvPr>
          <p:cNvSpPr>
            <a:spLocks noGrp="1"/>
          </p:cNvSpPr>
          <p:nvPr>
            <p:ph idx="1"/>
          </p:nvPr>
        </p:nvSpPr>
        <p:spPr>
          <a:xfrm>
            <a:off x="1378800" y="3933850"/>
            <a:ext cx="9432000" cy="2372227"/>
          </a:xfrm>
        </p:spPr>
        <p:txBody>
          <a:bodyPr/>
          <a:lstStyle/>
          <a:p>
            <a:r>
              <a:rPr lang="de-DE" dirty="0"/>
              <a:t>Ziele lenken die Auswahl von Alternativen </a:t>
            </a:r>
          </a:p>
          <a:p>
            <a:pPr lvl="1"/>
            <a:r>
              <a:rPr lang="de-DE" dirty="0"/>
              <a:t>indem die prognostizierten Wirkungen der Alternativen mit den normativen Aussagen verglichen werden </a:t>
            </a:r>
          </a:p>
          <a:p>
            <a:r>
              <a:rPr lang="de-DE" dirty="0"/>
              <a:t>Das Setzen und Verfolgen von Zielen dient der Koordination und Kontrolle der Aufgabenerfüllung und der Motivation der Aufgabenträgerinnen</a:t>
            </a:r>
          </a:p>
        </p:txBody>
      </p:sp>
      <p:sp>
        <p:nvSpPr>
          <p:cNvPr id="4" name="Foliennummernplatzhalter 3">
            <a:extLst>
              <a:ext uri="{FF2B5EF4-FFF2-40B4-BE49-F238E27FC236}">
                <a16:creationId xmlns:a16="http://schemas.microsoft.com/office/drawing/2014/main" id="{700203D7-6864-7B4B-88DB-833774FF3624}"/>
              </a:ext>
            </a:extLst>
          </p:cNvPr>
          <p:cNvSpPr>
            <a:spLocks noGrp="1"/>
          </p:cNvSpPr>
          <p:nvPr>
            <p:ph type="sldNum" sz="quarter" idx="12"/>
          </p:nvPr>
        </p:nvSpPr>
        <p:spPr/>
        <p:txBody>
          <a:bodyPr/>
          <a:lstStyle/>
          <a:p>
            <a:fld id="{FC0CC166-4E39-43B8-AB91-BDD1C4C9E224}" type="slidenum">
              <a:rPr lang="de-DE" smtClean="0"/>
              <a:t>3</a:t>
            </a:fld>
            <a:endParaRPr lang="de-DE" dirty="0"/>
          </a:p>
        </p:txBody>
      </p:sp>
      <p:sp>
        <p:nvSpPr>
          <p:cNvPr id="5" name="Rechteck: abgerundete Ecken 4">
            <a:extLst>
              <a:ext uri="{FF2B5EF4-FFF2-40B4-BE49-F238E27FC236}">
                <a16:creationId xmlns:a16="http://schemas.microsoft.com/office/drawing/2014/main" id="{3B8479A1-B1D0-A14A-A475-FF0F41BC4796}"/>
              </a:ext>
            </a:extLst>
          </p:cNvPr>
          <p:cNvSpPr/>
          <p:nvPr/>
        </p:nvSpPr>
        <p:spPr>
          <a:xfrm>
            <a:off x="1378800" y="1485799"/>
            <a:ext cx="9615332" cy="93588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ffectLst/>
                <a:ea typeface="Times New Roman" panose="02020603050405020304" pitchFamily="18" charset="0"/>
                <a:cs typeface="Times New Roman" panose="02020603050405020304" pitchFamily="18" charset="0"/>
              </a:rPr>
              <a:t>Als </a:t>
            </a:r>
            <a:r>
              <a:rPr lang="de-DE" sz="2400" b="1" dirty="0">
                <a:effectLst/>
                <a:ea typeface="Times New Roman" panose="02020603050405020304" pitchFamily="18" charset="0"/>
                <a:cs typeface="Times New Roman" panose="02020603050405020304" pitchFamily="18" charset="0"/>
              </a:rPr>
              <a:t>Zweck</a:t>
            </a:r>
            <a:r>
              <a:rPr lang="de-DE" sz="2400" dirty="0">
                <a:effectLst/>
                <a:ea typeface="Times New Roman" panose="02020603050405020304" pitchFamily="18" charset="0"/>
                <a:cs typeface="Times New Roman" panose="02020603050405020304" pitchFamily="18" charset="0"/>
              </a:rPr>
              <a:t> bezeichnet man, was jemand oder etwas </a:t>
            </a:r>
            <a:r>
              <a:rPr lang="de-DE" sz="2400" b="1" dirty="0">
                <a:effectLst/>
                <a:ea typeface="Times New Roman" panose="02020603050405020304" pitchFamily="18" charset="0"/>
                <a:cs typeface="Times New Roman" panose="02020603050405020304" pitchFamily="18" charset="0"/>
              </a:rPr>
              <a:t>mit einer Handlung beabsichtigt</a:t>
            </a:r>
            <a:r>
              <a:rPr lang="de-DE" sz="2400" dirty="0">
                <a:effectLst/>
                <a:ea typeface="Times New Roman" panose="02020603050405020304" pitchFamily="18" charset="0"/>
                <a:cs typeface="Times New Roman" panose="02020603050405020304" pitchFamily="18" charset="0"/>
              </a:rPr>
              <a:t>, also das, was bewirkt bzw. </a:t>
            </a:r>
            <a:r>
              <a:rPr lang="de-DE" sz="2400" b="1" dirty="0">
                <a:effectLst/>
                <a:ea typeface="Times New Roman" panose="02020603050405020304" pitchFamily="18" charset="0"/>
                <a:cs typeface="Times New Roman" panose="02020603050405020304" pitchFamily="18" charset="0"/>
              </a:rPr>
              <a:t>erreicht werden soll</a:t>
            </a:r>
          </a:p>
        </p:txBody>
      </p:sp>
      <p:sp>
        <p:nvSpPr>
          <p:cNvPr id="7" name="Rechteck: abgerundete Ecken 4">
            <a:extLst>
              <a:ext uri="{FF2B5EF4-FFF2-40B4-BE49-F238E27FC236}">
                <a16:creationId xmlns:a16="http://schemas.microsoft.com/office/drawing/2014/main" id="{5B29C4A6-E47E-C445-A4EB-DC8705C3D70E}"/>
              </a:ext>
            </a:extLst>
          </p:cNvPr>
          <p:cNvSpPr/>
          <p:nvPr/>
        </p:nvSpPr>
        <p:spPr>
          <a:xfrm>
            <a:off x="1378800" y="2565698"/>
            <a:ext cx="9615332" cy="12049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ffectLst/>
                <a:ea typeface="Times New Roman" panose="02020603050405020304" pitchFamily="18" charset="0"/>
                <a:cs typeface="Times New Roman" panose="02020603050405020304" pitchFamily="18" charset="0"/>
              </a:rPr>
              <a:t>Ziele</a:t>
            </a:r>
            <a:r>
              <a:rPr lang="de-DE" sz="2400" dirty="0">
                <a:effectLst/>
                <a:ea typeface="Times New Roman" panose="02020603050405020304" pitchFamily="18" charset="0"/>
                <a:cs typeface="Times New Roman" panose="02020603050405020304" pitchFamily="18" charset="0"/>
              </a:rPr>
              <a:t> sind </a:t>
            </a:r>
            <a:r>
              <a:rPr lang="de-DE" sz="2400" b="1" dirty="0">
                <a:effectLst/>
                <a:ea typeface="Times New Roman" panose="02020603050405020304" pitchFamily="18" charset="0"/>
                <a:cs typeface="Times New Roman" panose="02020603050405020304" pitchFamily="18" charset="0"/>
              </a:rPr>
              <a:t>Ergebnisse bewussten Handelns </a:t>
            </a:r>
            <a:r>
              <a:rPr lang="de-DE" sz="2400" dirty="0">
                <a:effectLst/>
                <a:ea typeface="Times New Roman" panose="02020603050405020304" pitchFamily="18" charset="0"/>
                <a:cs typeface="Times New Roman" panose="02020603050405020304" pitchFamily="18" charset="0"/>
              </a:rPr>
              <a:t>und beschreiben </a:t>
            </a:r>
            <a:r>
              <a:rPr lang="de-DE" sz="2400" b="1" dirty="0">
                <a:effectLst/>
                <a:ea typeface="Times New Roman" panose="02020603050405020304" pitchFamily="18" charset="0"/>
                <a:cs typeface="Times New Roman" panose="02020603050405020304" pitchFamily="18" charset="0"/>
              </a:rPr>
              <a:t>gewollte, zukünftige Zustände oder Wirkungen</a:t>
            </a:r>
            <a:r>
              <a:rPr lang="de-DE" sz="2400" dirty="0">
                <a:effectLst/>
                <a:ea typeface="Times New Roman" panose="02020603050405020304" pitchFamily="18" charset="0"/>
                <a:cs typeface="Times New Roman" panose="02020603050405020304" pitchFamily="18" charset="0"/>
              </a:rPr>
              <a:t>, die in einer bestimmten Zeit zu bestimmten Zuständen führen; sie sind also </a:t>
            </a:r>
            <a:r>
              <a:rPr lang="de-DE" sz="2400" b="1" dirty="0">
                <a:effectLst/>
                <a:ea typeface="Times New Roman" panose="02020603050405020304" pitchFamily="18" charset="0"/>
                <a:cs typeface="Times New Roman" panose="02020603050405020304" pitchFamily="18" charset="0"/>
              </a:rPr>
              <a:t>normative Aussagen </a:t>
            </a:r>
          </a:p>
        </p:txBody>
      </p:sp>
    </p:spTree>
    <p:extLst>
      <p:ext uri="{BB962C8B-B14F-4D97-AF65-F5344CB8AC3E}">
        <p14:creationId xmlns:p14="http://schemas.microsoft.com/office/powerpoint/2010/main" val="1394140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03D22-BEFF-2545-A432-A80AD96BC09E}"/>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8A0D6FDE-B6EA-5A4A-B205-FD22810540ED}"/>
              </a:ext>
            </a:extLst>
          </p:cNvPr>
          <p:cNvSpPr>
            <a:spLocks noGrp="1"/>
          </p:cNvSpPr>
          <p:nvPr>
            <p:ph idx="1"/>
          </p:nvPr>
        </p:nvSpPr>
        <p:spPr>
          <a:xfrm>
            <a:off x="1378800" y="1845617"/>
            <a:ext cx="9432000" cy="1584177"/>
          </a:xfrm>
        </p:spPr>
        <p:txBody>
          <a:bodyPr/>
          <a:lstStyle/>
          <a:p>
            <a:r>
              <a:rPr lang="de-DE" dirty="0"/>
              <a:t>Ausgangspunkt der Systematik sind die zu technikzentrierten kritisierten Informationssysteme</a:t>
            </a:r>
          </a:p>
          <a:p>
            <a:pPr lvl="1"/>
            <a:r>
              <a:rPr lang="de-DE" dirty="0"/>
              <a:t>Für Nutzerinnen nur schwierig zu bedienen </a:t>
            </a:r>
          </a:p>
          <a:p>
            <a:pPr lvl="1"/>
            <a:r>
              <a:rPr lang="de-DE" dirty="0"/>
              <a:t>Leisten lediglich einen begrenzten Beitrag zur Aufgabenerfüllung</a:t>
            </a:r>
          </a:p>
          <a:p>
            <a:endParaRPr lang="de-DE" dirty="0"/>
          </a:p>
        </p:txBody>
      </p:sp>
      <p:sp>
        <p:nvSpPr>
          <p:cNvPr id="4" name="Foliennummernplatzhalter 3">
            <a:extLst>
              <a:ext uri="{FF2B5EF4-FFF2-40B4-BE49-F238E27FC236}">
                <a16:creationId xmlns:a16="http://schemas.microsoft.com/office/drawing/2014/main" id="{C1237582-DA74-B444-8E75-4EFA4D9B151A}"/>
              </a:ext>
            </a:extLst>
          </p:cNvPr>
          <p:cNvSpPr>
            <a:spLocks noGrp="1"/>
          </p:cNvSpPr>
          <p:nvPr>
            <p:ph type="sldNum" sz="quarter" idx="12"/>
          </p:nvPr>
        </p:nvSpPr>
        <p:spPr/>
        <p:txBody>
          <a:bodyPr/>
          <a:lstStyle/>
          <a:p>
            <a:fld id="{FC0CC166-4E39-43B8-AB91-BDD1C4C9E224}" type="slidenum">
              <a:rPr lang="de-DE" smtClean="0"/>
              <a:t>30</a:t>
            </a:fld>
            <a:endParaRPr lang="de-DE" dirty="0"/>
          </a:p>
        </p:txBody>
      </p:sp>
      <p:sp>
        <p:nvSpPr>
          <p:cNvPr id="7" name="Rechteck: abgerundete Ecken 4">
            <a:extLst>
              <a:ext uri="{FF2B5EF4-FFF2-40B4-BE49-F238E27FC236}">
                <a16:creationId xmlns:a16="http://schemas.microsoft.com/office/drawing/2014/main" id="{33B2E2E1-FB10-C94A-B1C0-001A4C9625CB}"/>
              </a:ext>
            </a:extLst>
          </p:cNvPr>
          <p:cNvSpPr/>
          <p:nvPr/>
        </p:nvSpPr>
        <p:spPr>
          <a:xfrm>
            <a:off x="1345072" y="3429794"/>
            <a:ext cx="9445115" cy="5760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Betonung der Wichtigkeit, dass Systeme </a:t>
            </a:r>
            <a:r>
              <a:rPr lang="de-DE" sz="2400" b="1" dirty="0">
                <a:ea typeface="Times New Roman" panose="02020603050405020304" pitchFamily="18" charset="0"/>
                <a:cs typeface="Times New Roman" panose="02020603050405020304" pitchFamily="18" charset="0"/>
              </a:rPr>
              <a:t>menschenzugänglich</a:t>
            </a:r>
            <a:r>
              <a:rPr lang="de-DE" sz="2400" dirty="0">
                <a:ea typeface="Times New Roman" panose="02020603050405020304" pitchFamily="18" charset="0"/>
                <a:cs typeface="Times New Roman" panose="02020603050405020304" pitchFamily="18" charset="0"/>
              </a:rPr>
              <a:t> sind</a:t>
            </a:r>
          </a:p>
        </p:txBody>
      </p:sp>
      <p:sp>
        <p:nvSpPr>
          <p:cNvPr id="8" name="Inhaltsplatzhalter 2">
            <a:extLst>
              <a:ext uri="{FF2B5EF4-FFF2-40B4-BE49-F238E27FC236}">
                <a16:creationId xmlns:a16="http://schemas.microsoft.com/office/drawing/2014/main" id="{FE3862EB-AF9A-AF49-B095-79DDE7A720D4}"/>
              </a:ext>
            </a:extLst>
          </p:cNvPr>
          <p:cNvSpPr txBox="1">
            <a:spLocks/>
          </p:cNvSpPr>
          <p:nvPr/>
        </p:nvSpPr>
        <p:spPr>
          <a:xfrm>
            <a:off x="1378800" y="4168833"/>
            <a:ext cx="9432000" cy="1205177"/>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Dies bedeutet möglichst breite Kreise der Bevölkerung können </a:t>
            </a:r>
            <a:r>
              <a:rPr lang="de-DE" dirty="0" err="1"/>
              <a:t>IuK</a:t>
            </a:r>
            <a:r>
              <a:rPr lang="de-DE" dirty="0"/>
              <a:t>-Systeme im teilautomatisch/interaktiven Betrieb leicht bedienen und nutzen diese gerne</a:t>
            </a:r>
          </a:p>
          <a:p>
            <a:endParaRPr lang="de-DE" dirty="0"/>
          </a:p>
        </p:txBody>
      </p:sp>
      <p:sp>
        <p:nvSpPr>
          <p:cNvPr id="9" name="Rechteck: abgerundete Ecken 4">
            <a:extLst>
              <a:ext uri="{FF2B5EF4-FFF2-40B4-BE49-F238E27FC236}">
                <a16:creationId xmlns:a16="http://schemas.microsoft.com/office/drawing/2014/main" id="{DC5EE7C2-7E7C-5347-957E-FC0AA005A2AD}"/>
              </a:ext>
            </a:extLst>
          </p:cNvPr>
          <p:cNvSpPr/>
          <p:nvPr/>
        </p:nvSpPr>
        <p:spPr>
          <a:xfrm>
            <a:off x="1392963" y="5374010"/>
            <a:ext cx="9445115" cy="57606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Die </a:t>
            </a:r>
            <a:r>
              <a:rPr lang="de-DE" sz="2400" b="1" dirty="0">
                <a:ea typeface="Times New Roman" panose="02020603050405020304" pitchFamily="18" charset="0"/>
                <a:cs typeface="Times New Roman" panose="02020603050405020304" pitchFamily="18" charset="0"/>
              </a:rPr>
              <a:t>Informationsverarbeitung</a:t>
            </a:r>
            <a:r>
              <a:rPr lang="de-DE" sz="2400" dirty="0">
                <a:ea typeface="Times New Roman" panose="02020603050405020304" pitchFamily="18" charset="0"/>
                <a:cs typeface="Times New Roman" panose="02020603050405020304" pitchFamily="18" charset="0"/>
              </a:rPr>
              <a:t> soll </a:t>
            </a:r>
            <a:r>
              <a:rPr lang="de-DE" sz="2400" b="1" dirty="0">
                <a:ea typeface="Times New Roman" panose="02020603050405020304" pitchFamily="18" charset="0"/>
                <a:cs typeface="Times New Roman" panose="02020603050405020304" pitchFamily="18" charset="0"/>
              </a:rPr>
              <a:t>menschenähnlich</a:t>
            </a:r>
            <a:r>
              <a:rPr lang="de-DE" sz="2400" dirty="0">
                <a:ea typeface="Times New Roman" panose="02020603050405020304" pitchFamily="18" charset="0"/>
                <a:cs typeface="Times New Roman" panose="02020603050405020304" pitchFamily="18" charset="0"/>
              </a:rPr>
              <a:t> sein</a:t>
            </a:r>
          </a:p>
        </p:txBody>
      </p:sp>
    </p:spTree>
    <p:extLst>
      <p:ext uri="{BB962C8B-B14F-4D97-AF65-F5344CB8AC3E}">
        <p14:creationId xmlns:p14="http://schemas.microsoft.com/office/powerpoint/2010/main" val="2812854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F324B-785F-0F49-AE44-F8B4BD4A33C9}"/>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27CE8428-6C6C-2944-A696-7D4DFC08A90E}"/>
              </a:ext>
            </a:extLst>
          </p:cNvPr>
          <p:cNvSpPr>
            <a:spLocks noGrp="1"/>
          </p:cNvSpPr>
          <p:nvPr>
            <p:ph idx="1"/>
          </p:nvPr>
        </p:nvSpPr>
        <p:spPr>
          <a:xfrm>
            <a:off x="1378800" y="2898079"/>
            <a:ext cx="9432000" cy="3596363"/>
          </a:xfrm>
        </p:spPr>
        <p:txBody>
          <a:bodyPr/>
          <a:lstStyle/>
          <a:p>
            <a:r>
              <a:rPr lang="de-DE" dirty="0"/>
              <a:t>Vollautomatisierung, sofern diese sinnhaft im oben beschriebenen Sinn ist, kennzeichnet hierbei den anzustrebenden Endzustand</a:t>
            </a:r>
          </a:p>
          <a:p>
            <a:r>
              <a:rPr lang="de-DE" dirty="0"/>
              <a:t>Aufgrund aktueller technologischer Entwicklungen ist festzustellen, dass das </a:t>
            </a:r>
            <a:r>
              <a:rPr lang="de-DE" dirty="0">
                <a:solidFill>
                  <a:srgbClr val="C00000"/>
                </a:solidFill>
              </a:rPr>
              <a:t>Substitutionspotenzial von Informations- und Kommunikationstechnologien enorm </a:t>
            </a:r>
            <a:r>
              <a:rPr lang="de-DE" dirty="0"/>
              <a:t>ist</a:t>
            </a:r>
          </a:p>
          <a:p>
            <a:pPr lvl="1"/>
            <a:r>
              <a:rPr lang="de-DE" dirty="0"/>
              <a:t>jüngste Entwicklungen im Bereich der Künstlichen Intelligenz</a:t>
            </a:r>
          </a:p>
          <a:p>
            <a:r>
              <a:rPr lang="de-DE" dirty="0"/>
              <a:t>Nicht nur </a:t>
            </a:r>
            <a:r>
              <a:rPr lang="de-DE" dirty="0">
                <a:solidFill>
                  <a:srgbClr val="C00000"/>
                </a:solidFill>
              </a:rPr>
              <a:t>monotone Aktivitäten </a:t>
            </a:r>
            <a:r>
              <a:rPr lang="de-DE" dirty="0"/>
              <a:t>werden durch Maschinen und IKT übernommen, sondern auch </a:t>
            </a:r>
            <a:r>
              <a:rPr lang="de-DE" dirty="0">
                <a:solidFill>
                  <a:srgbClr val="C00000"/>
                </a:solidFill>
              </a:rPr>
              <a:t>administrativ-operative Tätigkeiten</a:t>
            </a:r>
          </a:p>
        </p:txBody>
      </p:sp>
      <p:sp>
        <p:nvSpPr>
          <p:cNvPr id="4" name="Foliennummernplatzhalter 3">
            <a:extLst>
              <a:ext uri="{FF2B5EF4-FFF2-40B4-BE49-F238E27FC236}">
                <a16:creationId xmlns:a16="http://schemas.microsoft.com/office/drawing/2014/main" id="{CCE23391-4E5C-5F4A-B900-0FC5BD1093DA}"/>
              </a:ext>
            </a:extLst>
          </p:cNvPr>
          <p:cNvSpPr>
            <a:spLocks noGrp="1"/>
          </p:cNvSpPr>
          <p:nvPr>
            <p:ph type="sldNum" sz="quarter" idx="12"/>
          </p:nvPr>
        </p:nvSpPr>
        <p:spPr/>
        <p:txBody>
          <a:bodyPr/>
          <a:lstStyle/>
          <a:p>
            <a:fld id="{FC0CC166-4E39-43B8-AB91-BDD1C4C9E224}" type="slidenum">
              <a:rPr lang="de-DE" smtClean="0"/>
              <a:t>31</a:t>
            </a:fld>
            <a:endParaRPr lang="de-DE" dirty="0"/>
          </a:p>
        </p:txBody>
      </p:sp>
      <p:sp>
        <p:nvSpPr>
          <p:cNvPr id="5" name="Rechteck: abgerundete Ecken 4">
            <a:extLst>
              <a:ext uri="{FF2B5EF4-FFF2-40B4-BE49-F238E27FC236}">
                <a16:creationId xmlns:a16="http://schemas.microsoft.com/office/drawing/2014/main" id="{ADEC528E-5543-7D45-9716-190104143445}"/>
              </a:ext>
            </a:extLst>
          </p:cNvPr>
          <p:cNvSpPr/>
          <p:nvPr/>
        </p:nvSpPr>
        <p:spPr>
          <a:xfrm>
            <a:off x="1345072" y="1917626"/>
            <a:ext cx="9445115" cy="83643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Nach Ansicht von Fachvertreterinnen wird die Wirtschaftsinformatik damit zu einer Automatisierungslehre</a:t>
            </a:r>
          </a:p>
        </p:txBody>
      </p:sp>
    </p:spTree>
    <p:extLst>
      <p:ext uri="{BB962C8B-B14F-4D97-AF65-F5344CB8AC3E}">
        <p14:creationId xmlns:p14="http://schemas.microsoft.com/office/powerpoint/2010/main" val="3344588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B6D3B-9412-994A-BA97-89230F69CF20}"/>
              </a:ext>
            </a:extLst>
          </p:cNvPr>
          <p:cNvSpPr>
            <a:spLocks noGrp="1"/>
          </p:cNvSpPr>
          <p:nvPr>
            <p:ph type="title"/>
          </p:nvPr>
        </p:nvSpPr>
        <p:spPr/>
        <p:txBody>
          <a:bodyPr/>
          <a:lstStyle/>
          <a:p>
            <a:r>
              <a:rPr lang="de-DE" dirty="0"/>
              <a:t>Sinnhafte Vollautomation als Langfristziel der Wirtschaftsinformatik</a:t>
            </a:r>
          </a:p>
        </p:txBody>
      </p:sp>
      <p:pic>
        <p:nvPicPr>
          <p:cNvPr id="6" name="Inhaltsplatzhalter 5" descr="Ein Bild, das Text, Diagramm, Kreis, Screenshot enthält.&#10;&#10;Automatisch generierte Beschreibung">
            <a:extLst>
              <a:ext uri="{FF2B5EF4-FFF2-40B4-BE49-F238E27FC236}">
                <a16:creationId xmlns:a16="http://schemas.microsoft.com/office/drawing/2014/main" id="{59047164-3742-4F4D-BE19-EFF1362AFE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7207" y="1860290"/>
            <a:ext cx="6840760" cy="4690153"/>
          </a:xfrm>
        </p:spPr>
      </p:pic>
      <p:sp>
        <p:nvSpPr>
          <p:cNvPr id="4" name="Foliennummernplatzhalter 3">
            <a:extLst>
              <a:ext uri="{FF2B5EF4-FFF2-40B4-BE49-F238E27FC236}">
                <a16:creationId xmlns:a16="http://schemas.microsoft.com/office/drawing/2014/main" id="{63C8FB64-3ED8-7F45-9FF2-F261B96286AA}"/>
              </a:ext>
            </a:extLst>
          </p:cNvPr>
          <p:cNvSpPr>
            <a:spLocks noGrp="1"/>
          </p:cNvSpPr>
          <p:nvPr>
            <p:ph type="sldNum" sz="quarter" idx="12"/>
          </p:nvPr>
        </p:nvSpPr>
        <p:spPr/>
        <p:txBody>
          <a:bodyPr/>
          <a:lstStyle/>
          <a:p>
            <a:fld id="{FC0CC166-4E39-43B8-AB91-BDD1C4C9E224}" type="slidenum">
              <a:rPr lang="de-DE" smtClean="0"/>
              <a:t>32</a:t>
            </a:fld>
            <a:endParaRPr lang="de-DE" dirty="0"/>
          </a:p>
        </p:txBody>
      </p:sp>
    </p:spTree>
    <p:extLst>
      <p:ext uri="{BB962C8B-B14F-4D97-AF65-F5344CB8AC3E}">
        <p14:creationId xmlns:p14="http://schemas.microsoft.com/office/powerpoint/2010/main" val="409053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7D5A3-27D6-0641-859D-367BB6AD77A7}"/>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D7D4DFE8-F159-9C44-A478-D665AC94CC3B}"/>
              </a:ext>
            </a:extLst>
          </p:cNvPr>
          <p:cNvSpPr>
            <a:spLocks noGrp="1"/>
          </p:cNvSpPr>
          <p:nvPr>
            <p:ph idx="1"/>
          </p:nvPr>
        </p:nvSpPr>
        <p:spPr>
          <a:xfrm>
            <a:off x="1378800" y="1989634"/>
            <a:ext cx="9432000" cy="4136401"/>
          </a:xfrm>
        </p:spPr>
        <p:txBody>
          <a:bodyPr/>
          <a:lstStyle/>
          <a:p>
            <a:r>
              <a:rPr lang="de-DE" dirty="0"/>
              <a:t>Im Jahr 2013 wurde von der Universität Oxford eine </a:t>
            </a:r>
            <a:r>
              <a:rPr lang="de-DE" dirty="0">
                <a:solidFill>
                  <a:srgbClr val="C00000"/>
                </a:solidFill>
              </a:rPr>
              <a:t>Studie zu möglichen Arbeitsplatzverlusten durch Digitalisierung</a:t>
            </a:r>
            <a:r>
              <a:rPr lang="de-DE" dirty="0"/>
              <a:t> veröffentlicht</a:t>
            </a:r>
          </a:p>
          <a:p>
            <a:pPr lvl="1"/>
            <a:r>
              <a:rPr lang="de-DE" dirty="0"/>
              <a:t>Wahrscheinlichkeit für </a:t>
            </a:r>
            <a:r>
              <a:rPr lang="de-DE" dirty="0">
                <a:solidFill>
                  <a:srgbClr val="C00000"/>
                </a:solidFill>
              </a:rPr>
              <a:t>702 Berufe in den folgenden „ein bis zwei Jahrzenten“ digitalisiert</a:t>
            </a:r>
            <a:r>
              <a:rPr lang="de-DE" dirty="0"/>
              <a:t> zu werden </a:t>
            </a:r>
          </a:p>
          <a:p>
            <a:pPr lvl="1"/>
            <a:r>
              <a:rPr lang="de-DE" dirty="0"/>
              <a:t>47% der Jobs unterliegen einem hohen Digitalisierungsrisiko</a:t>
            </a:r>
          </a:p>
          <a:p>
            <a:pPr lvl="1"/>
            <a:r>
              <a:rPr lang="de-DE" dirty="0"/>
              <a:t>19% unterliegen mittlerem Risiko </a:t>
            </a:r>
          </a:p>
          <a:p>
            <a:pPr lvl="1"/>
            <a:r>
              <a:rPr lang="de-DE" dirty="0"/>
              <a:t>33% unterliegen geringem Risiko</a:t>
            </a:r>
          </a:p>
          <a:p>
            <a:r>
              <a:rPr lang="de-DE" dirty="0"/>
              <a:t>Die Prognose basiert auf </a:t>
            </a:r>
            <a:r>
              <a:rPr lang="de-DE" dirty="0">
                <a:solidFill>
                  <a:srgbClr val="C00000"/>
                </a:solidFill>
              </a:rPr>
              <a:t>drei Faktoren </a:t>
            </a:r>
          </a:p>
          <a:p>
            <a:pPr lvl="1"/>
            <a:r>
              <a:rPr lang="de-DE" dirty="0"/>
              <a:t>Wahrnehmung und Handhabung von Objekten und/oder Personen </a:t>
            </a:r>
          </a:p>
          <a:p>
            <a:pPr lvl="1"/>
            <a:r>
              <a:rPr lang="de-DE" dirty="0"/>
              <a:t>Kreativität </a:t>
            </a:r>
          </a:p>
          <a:p>
            <a:pPr lvl="1"/>
            <a:r>
              <a:rPr lang="de-DE" dirty="0"/>
              <a:t>soziale Intelligenz</a:t>
            </a:r>
          </a:p>
        </p:txBody>
      </p:sp>
      <p:sp>
        <p:nvSpPr>
          <p:cNvPr id="4" name="Foliennummernplatzhalter 3">
            <a:extLst>
              <a:ext uri="{FF2B5EF4-FFF2-40B4-BE49-F238E27FC236}">
                <a16:creationId xmlns:a16="http://schemas.microsoft.com/office/drawing/2014/main" id="{0D300CA7-9F16-BB4B-B749-804872476660}"/>
              </a:ext>
            </a:extLst>
          </p:cNvPr>
          <p:cNvSpPr>
            <a:spLocks noGrp="1"/>
          </p:cNvSpPr>
          <p:nvPr>
            <p:ph type="sldNum" sz="quarter" idx="12"/>
          </p:nvPr>
        </p:nvSpPr>
        <p:spPr/>
        <p:txBody>
          <a:bodyPr/>
          <a:lstStyle/>
          <a:p>
            <a:fld id="{FC0CC166-4E39-43B8-AB91-BDD1C4C9E224}" type="slidenum">
              <a:rPr lang="de-DE" smtClean="0"/>
              <a:t>33</a:t>
            </a:fld>
            <a:endParaRPr lang="de-DE" dirty="0"/>
          </a:p>
        </p:txBody>
      </p:sp>
    </p:spTree>
    <p:extLst>
      <p:ext uri="{BB962C8B-B14F-4D97-AF65-F5344CB8AC3E}">
        <p14:creationId xmlns:p14="http://schemas.microsoft.com/office/powerpoint/2010/main" val="3042515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6B340-A68D-1345-96AF-4558534A8AB7}"/>
              </a:ext>
            </a:extLst>
          </p:cNvPr>
          <p:cNvSpPr>
            <a:spLocks noGrp="1"/>
          </p:cNvSpPr>
          <p:nvPr>
            <p:ph type="title"/>
          </p:nvPr>
        </p:nvSpPr>
        <p:spPr/>
        <p:txBody>
          <a:bodyPr/>
          <a:lstStyle/>
          <a:p>
            <a:r>
              <a:rPr lang="de-DE" dirty="0"/>
              <a:t>Beispiel – Sinnhafte Vollautomation als Langfristziel der Wirtschaftsinformatik </a:t>
            </a:r>
          </a:p>
        </p:txBody>
      </p:sp>
      <p:sp>
        <p:nvSpPr>
          <p:cNvPr id="3" name="Inhaltsplatzhalter 2">
            <a:extLst>
              <a:ext uri="{FF2B5EF4-FFF2-40B4-BE49-F238E27FC236}">
                <a16:creationId xmlns:a16="http://schemas.microsoft.com/office/drawing/2014/main" id="{89083EFD-2E6F-8547-9E8D-21E17E962604}"/>
              </a:ext>
            </a:extLst>
          </p:cNvPr>
          <p:cNvSpPr>
            <a:spLocks noGrp="1"/>
          </p:cNvSpPr>
          <p:nvPr>
            <p:ph idx="1"/>
          </p:nvPr>
        </p:nvSpPr>
        <p:spPr>
          <a:xfrm>
            <a:off x="1378800" y="1917626"/>
            <a:ext cx="9432000" cy="4316443"/>
          </a:xfrm>
        </p:spPr>
        <p:txBody>
          <a:bodyPr/>
          <a:lstStyle/>
          <a:p>
            <a:r>
              <a:rPr lang="de-DE" dirty="0"/>
              <a:t>Wenn eine Arbeit eine </a:t>
            </a:r>
            <a:r>
              <a:rPr lang="de-DE" dirty="0">
                <a:solidFill>
                  <a:srgbClr val="C00000"/>
                </a:solidFill>
              </a:rPr>
              <a:t>komplexe Wahrnehmung und Handhabung </a:t>
            </a:r>
            <a:r>
              <a:rPr lang="de-DE" dirty="0"/>
              <a:t>von Objekten und/oder Personen erfordert wie bei der Zahnärztin, dann ist das Risiko gering, dass sie der Digitalisierung zum Opfer fällt</a:t>
            </a:r>
          </a:p>
          <a:p>
            <a:r>
              <a:rPr lang="de-DE" dirty="0"/>
              <a:t>Wenn ein Job </a:t>
            </a:r>
            <a:r>
              <a:rPr lang="de-DE" dirty="0">
                <a:solidFill>
                  <a:srgbClr val="C00000"/>
                </a:solidFill>
              </a:rPr>
              <a:t>hohe Kreativität </a:t>
            </a:r>
            <a:r>
              <a:rPr lang="de-DE" dirty="0"/>
              <a:t>erfordert wie bei der Choreografin, so ist das Risiko der Digitalisierung ebenfalls gering</a:t>
            </a:r>
          </a:p>
          <a:p>
            <a:r>
              <a:rPr lang="de-DE" dirty="0"/>
              <a:t>Weiter gilt, dass Arbeiten, die </a:t>
            </a:r>
            <a:r>
              <a:rPr lang="de-DE" dirty="0">
                <a:solidFill>
                  <a:srgbClr val="C00000"/>
                </a:solidFill>
              </a:rPr>
              <a:t>hohe soziale Intelligenz </a:t>
            </a:r>
            <a:r>
              <a:rPr lang="de-DE" dirty="0"/>
              <a:t>erfordern, auch kaum automatisierbar sind (PR-Mangerinnen)</a:t>
            </a:r>
          </a:p>
          <a:p>
            <a:r>
              <a:rPr lang="de-DE" dirty="0"/>
              <a:t>Am besten ist man gegen Jobverlust durch Digitalisierung gewappnet, wenn eine Arbeit alle drei Eigenschaften aufweist</a:t>
            </a:r>
          </a:p>
          <a:p>
            <a:r>
              <a:rPr lang="de-DE" dirty="0"/>
              <a:t>Gar nicht sicher ist man, wenn ein Beruf keine der drei Eigenschaften hat</a:t>
            </a:r>
          </a:p>
          <a:p>
            <a:pPr lvl="1"/>
            <a:r>
              <a:rPr lang="de-DE" dirty="0"/>
              <a:t>Arbeiten in der Produktion, viele Bürotätigkeiten</a:t>
            </a:r>
          </a:p>
        </p:txBody>
      </p:sp>
      <p:sp>
        <p:nvSpPr>
          <p:cNvPr id="4" name="Foliennummernplatzhalter 3">
            <a:extLst>
              <a:ext uri="{FF2B5EF4-FFF2-40B4-BE49-F238E27FC236}">
                <a16:creationId xmlns:a16="http://schemas.microsoft.com/office/drawing/2014/main" id="{522A0605-20CD-B747-B33A-AC6A4A9568E1}"/>
              </a:ext>
            </a:extLst>
          </p:cNvPr>
          <p:cNvSpPr>
            <a:spLocks noGrp="1"/>
          </p:cNvSpPr>
          <p:nvPr>
            <p:ph type="sldNum" sz="quarter" idx="12"/>
          </p:nvPr>
        </p:nvSpPr>
        <p:spPr/>
        <p:txBody>
          <a:bodyPr/>
          <a:lstStyle/>
          <a:p>
            <a:fld id="{FC0CC166-4E39-43B8-AB91-BDD1C4C9E224}" type="slidenum">
              <a:rPr lang="de-DE" smtClean="0"/>
              <a:t>34</a:t>
            </a:fld>
            <a:endParaRPr lang="de-DE" dirty="0"/>
          </a:p>
        </p:txBody>
      </p:sp>
    </p:spTree>
    <p:extLst>
      <p:ext uri="{BB962C8B-B14F-4D97-AF65-F5344CB8AC3E}">
        <p14:creationId xmlns:p14="http://schemas.microsoft.com/office/powerpoint/2010/main" val="906652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FC9E71-15CE-7E47-B8FF-C82ED2F1A0AE}"/>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0DD88D34-01F8-AE4F-871A-BF6C53F93C2B}"/>
              </a:ext>
            </a:extLst>
          </p:cNvPr>
          <p:cNvSpPr>
            <a:spLocks noGrp="1"/>
          </p:cNvSpPr>
          <p:nvPr>
            <p:ph idx="1"/>
          </p:nvPr>
        </p:nvSpPr>
        <p:spPr>
          <a:xfrm>
            <a:off x="1378800" y="2061642"/>
            <a:ext cx="9432000" cy="4069587"/>
          </a:xfrm>
        </p:spPr>
        <p:txBody>
          <a:bodyPr/>
          <a:lstStyle/>
          <a:p>
            <a:r>
              <a:rPr lang="de-DE" dirty="0"/>
              <a:t>In einem OECD-Bericht aus dem Jahr 2018 wird eine Aufstellung nach Staaten präsentiert, aus der</a:t>
            </a:r>
          </a:p>
          <a:p>
            <a:pPr lvl="1"/>
            <a:r>
              <a:rPr lang="de-DE" dirty="0"/>
              <a:t>nicht nur die </a:t>
            </a:r>
            <a:r>
              <a:rPr lang="de-DE" dirty="0">
                <a:solidFill>
                  <a:srgbClr val="C00000"/>
                </a:solidFill>
              </a:rPr>
              <a:t>Rate der Arbeitsplätze mit hohem Automatisierungsrisiko </a:t>
            </a:r>
            <a:r>
              <a:rPr lang="de-DE" dirty="0"/>
              <a:t>hervorgeht </a:t>
            </a:r>
          </a:p>
          <a:p>
            <a:pPr lvl="1"/>
            <a:r>
              <a:rPr lang="de-DE" dirty="0"/>
              <a:t>sondern auch die </a:t>
            </a:r>
            <a:r>
              <a:rPr lang="de-DE" dirty="0">
                <a:solidFill>
                  <a:srgbClr val="C00000"/>
                </a:solidFill>
              </a:rPr>
              <a:t>Rate an Jobs, die dem „Risiko signifikanter Veränderungen“ </a:t>
            </a:r>
            <a:r>
              <a:rPr lang="de-DE" dirty="0"/>
              <a:t>unterliegen</a:t>
            </a:r>
          </a:p>
          <a:p>
            <a:r>
              <a:rPr lang="de-DE" dirty="0"/>
              <a:t>Der Bericht zeigt</a:t>
            </a:r>
          </a:p>
          <a:p>
            <a:pPr lvl="1"/>
            <a:r>
              <a:rPr lang="de-DE" dirty="0"/>
              <a:t>In </a:t>
            </a:r>
            <a:r>
              <a:rPr lang="de-DE" dirty="0">
                <a:solidFill>
                  <a:srgbClr val="C00000"/>
                </a:solidFill>
              </a:rPr>
              <a:t>Deutschland</a:t>
            </a:r>
            <a:r>
              <a:rPr lang="de-DE" dirty="0"/>
              <a:t> und </a:t>
            </a:r>
            <a:r>
              <a:rPr lang="de-DE" dirty="0">
                <a:solidFill>
                  <a:srgbClr val="C00000"/>
                </a:solidFill>
              </a:rPr>
              <a:t>Österreich</a:t>
            </a:r>
            <a:r>
              <a:rPr lang="de-DE" dirty="0"/>
              <a:t> unterliegen rund </a:t>
            </a:r>
            <a:r>
              <a:rPr lang="de-DE" dirty="0">
                <a:solidFill>
                  <a:srgbClr val="C00000"/>
                </a:solidFill>
              </a:rPr>
              <a:t>50% der Jobs signifikanten Veränderungen und hohem Automatisierungsrisiko </a:t>
            </a:r>
          </a:p>
          <a:p>
            <a:pPr lvl="1"/>
            <a:r>
              <a:rPr lang="de-DE" dirty="0"/>
              <a:t>Durchschnitt aller untersuchten Staaten</a:t>
            </a:r>
          </a:p>
          <a:p>
            <a:pPr lvl="2"/>
            <a:r>
              <a:rPr lang="de-DE" dirty="0"/>
              <a:t>14% der Jobs haben ein hohes Automatisierungsrisiko </a:t>
            </a:r>
          </a:p>
          <a:p>
            <a:pPr lvl="2"/>
            <a:r>
              <a:rPr lang="de-DE" dirty="0"/>
              <a:t>32% der Jobs werden signifikanten Änderungen unterliegen</a:t>
            </a:r>
          </a:p>
        </p:txBody>
      </p:sp>
      <p:sp>
        <p:nvSpPr>
          <p:cNvPr id="4" name="Foliennummernplatzhalter 3">
            <a:extLst>
              <a:ext uri="{FF2B5EF4-FFF2-40B4-BE49-F238E27FC236}">
                <a16:creationId xmlns:a16="http://schemas.microsoft.com/office/drawing/2014/main" id="{583F546E-DB41-2940-A2EF-44773BB0C3FA}"/>
              </a:ext>
            </a:extLst>
          </p:cNvPr>
          <p:cNvSpPr>
            <a:spLocks noGrp="1"/>
          </p:cNvSpPr>
          <p:nvPr>
            <p:ph type="sldNum" sz="quarter" idx="12"/>
          </p:nvPr>
        </p:nvSpPr>
        <p:spPr/>
        <p:txBody>
          <a:bodyPr/>
          <a:lstStyle/>
          <a:p>
            <a:fld id="{FC0CC166-4E39-43B8-AB91-BDD1C4C9E224}" type="slidenum">
              <a:rPr lang="de-DE" smtClean="0"/>
              <a:t>35</a:t>
            </a:fld>
            <a:endParaRPr lang="de-DE" dirty="0"/>
          </a:p>
        </p:txBody>
      </p:sp>
    </p:spTree>
    <p:extLst>
      <p:ext uri="{BB962C8B-B14F-4D97-AF65-F5344CB8AC3E}">
        <p14:creationId xmlns:p14="http://schemas.microsoft.com/office/powerpoint/2010/main" val="2206889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B5BCC-9C2E-0440-AAA3-2D4D00A8E17E}"/>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D04F295C-14A9-DE4E-B57F-C26327B594C0}"/>
              </a:ext>
            </a:extLst>
          </p:cNvPr>
          <p:cNvSpPr>
            <a:spLocks noGrp="1"/>
          </p:cNvSpPr>
          <p:nvPr>
            <p:ph idx="1"/>
          </p:nvPr>
        </p:nvSpPr>
        <p:spPr>
          <a:xfrm>
            <a:off x="1378800" y="1845618"/>
            <a:ext cx="9432000" cy="531714"/>
          </a:xfrm>
        </p:spPr>
        <p:txBody>
          <a:bodyPr/>
          <a:lstStyle/>
          <a:p>
            <a:r>
              <a:rPr lang="de-DE" dirty="0"/>
              <a:t>In Anbetracht der Prognosen: </a:t>
            </a:r>
            <a:br>
              <a:rPr lang="de-DE" dirty="0"/>
            </a:br>
            <a:endParaRPr lang="de-DE" dirty="0"/>
          </a:p>
        </p:txBody>
      </p:sp>
      <p:sp>
        <p:nvSpPr>
          <p:cNvPr id="4" name="Foliennummernplatzhalter 3">
            <a:extLst>
              <a:ext uri="{FF2B5EF4-FFF2-40B4-BE49-F238E27FC236}">
                <a16:creationId xmlns:a16="http://schemas.microsoft.com/office/drawing/2014/main" id="{E828A1E8-6885-C342-80A0-35814A24D28C}"/>
              </a:ext>
            </a:extLst>
          </p:cNvPr>
          <p:cNvSpPr>
            <a:spLocks noGrp="1"/>
          </p:cNvSpPr>
          <p:nvPr>
            <p:ph type="sldNum" sz="quarter" idx="12"/>
          </p:nvPr>
        </p:nvSpPr>
        <p:spPr/>
        <p:txBody>
          <a:bodyPr/>
          <a:lstStyle/>
          <a:p>
            <a:fld id="{FC0CC166-4E39-43B8-AB91-BDD1C4C9E224}" type="slidenum">
              <a:rPr lang="de-DE" smtClean="0"/>
              <a:t>36</a:t>
            </a:fld>
            <a:endParaRPr lang="de-DE" dirty="0"/>
          </a:p>
        </p:txBody>
      </p:sp>
      <p:sp>
        <p:nvSpPr>
          <p:cNvPr id="5" name="Rechteck: abgerundete Ecken 4">
            <a:extLst>
              <a:ext uri="{FF2B5EF4-FFF2-40B4-BE49-F238E27FC236}">
                <a16:creationId xmlns:a16="http://schemas.microsoft.com/office/drawing/2014/main" id="{B8C9EE86-F361-7F42-BC18-8C87B5490844}"/>
              </a:ext>
            </a:extLst>
          </p:cNvPr>
          <p:cNvSpPr/>
          <p:nvPr/>
        </p:nvSpPr>
        <p:spPr>
          <a:xfrm>
            <a:off x="1345072" y="2277666"/>
            <a:ext cx="9445115" cy="64807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Ein rein organisationaler Fokus der Wirtschaftsinformatik greift zu kurz</a:t>
            </a:r>
          </a:p>
        </p:txBody>
      </p:sp>
      <p:sp>
        <p:nvSpPr>
          <p:cNvPr id="6" name="Inhaltsplatzhalter 2">
            <a:extLst>
              <a:ext uri="{FF2B5EF4-FFF2-40B4-BE49-F238E27FC236}">
                <a16:creationId xmlns:a16="http://schemas.microsoft.com/office/drawing/2014/main" id="{916F8BDE-28F2-DD4F-B5CF-8D5DE89AAECE}"/>
              </a:ext>
            </a:extLst>
          </p:cNvPr>
          <p:cNvSpPr txBox="1">
            <a:spLocks/>
          </p:cNvSpPr>
          <p:nvPr/>
        </p:nvSpPr>
        <p:spPr>
          <a:xfrm>
            <a:off x="1345072" y="3163937"/>
            <a:ext cx="9432000" cy="1201962"/>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Bei ausschließlichem Fokus auf das Unternehmen und der organisationalen Ebene ist die Zielsetzung der Vollautomation durchaus nachvollziehbar</a:t>
            </a:r>
          </a:p>
          <a:p>
            <a:pPr marL="0" indent="0">
              <a:buNone/>
            </a:pPr>
            <a:endParaRPr lang="de-DE" dirty="0"/>
          </a:p>
        </p:txBody>
      </p:sp>
      <p:sp>
        <p:nvSpPr>
          <p:cNvPr id="7" name="Rechteck: abgerundete Ecken 4">
            <a:extLst>
              <a:ext uri="{FF2B5EF4-FFF2-40B4-BE49-F238E27FC236}">
                <a16:creationId xmlns:a16="http://schemas.microsoft.com/office/drawing/2014/main" id="{8F37ABD6-BF0F-A54E-B5A2-5E09CEAC4F24}"/>
              </a:ext>
            </a:extLst>
          </p:cNvPr>
          <p:cNvSpPr/>
          <p:nvPr/>
        </p:nvSpPr>
        <p:spPr>
          <a:xfrm>
            <a:off x="1345072" y="4368672"/>
            <a:ext cx="9445115" cy="78931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Wirtschaftsinformatik muss ihrer Verpflichtung nachkommen, auch andere Analyseebenen in Betracht zu ziehen</a:t>
            </a:r>
          </a:p>
        </p:txBody>
      </p:sp>
      <p:sp>
        <p:nvSpPr>
          <p:cNvPr id="8" name="Inhaltsplatzhalter 2">
            <a:extLst>
              <a:ext uri="{FF2B5EF4-FFF2-40B4-BE49-F238E27FC236}">
                <a16:creationId xmlns:a16="http://schemas.microsoft.com/office/drawing/2014/main" id="{24B41A25-B35A-C34C-8291-A09162C2DD33}"/>
              </a:ext>
            </a:extLst>
          </p:cNvPr>
          <p:cNvSpPr txBox="1">
            <a:spLocks/>
          </p:cNvSpPr>
          <p:nvPr/>
        </p:nvSpPr>
        <p:spPr>
          <a:xfrm>
            <a:off x="1378800" y="5278938"/>
            <a:ext cx="9432000" cy="789314"/>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Arbeit und Beschäftigung sind für den Menschen nicht nur Einkommen, sondern auch sinn- und identitätsstiftend</a:t>
            </a:r>
          </a:p>
          <a:p>
            <a:pPr marL="0" indent="0">
              <a:buNone/>
            </a:pPr>
            <a:endParaRPr lang="de-DE" dirty="0"/>
          </a:p>
        </p:txBody>
      </p:sp>
    </p:spTree>
    <p:extLst>
      <p:ext uri="{BB962C8B-B14F-4D97-AF65-F5344CB8AC3E}">
        <p14:creationId xmlns:p14="http://schemas.microsoft.com/office/powerpoint/2010/main" val="3282160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0592D-BCF3-A945-B55B-D8C70B5F8DE1}"/>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2E19F77C-E842-D14C-9672-70CF544A5A10}"/>
              </a:ext>
            </a:extLst>
          </p:cNvPr>
          <p:cNvSpPr>
            <a:spLocks noGrp="1"/>
          </p:cNvSpPr>
          <p:nvPr>
            <p:ph idx="1"/>
          </p:nvPr>
        </p:nvSpPr>
        <p:spPr>
          <a:xfrm>
            <a:off x="1378800" y="3484210"/>
            <a:ext cx="9432000" cy="1673776"/>
          </a:xfrm>
        </p:spPr>
        <p:txBody>
          <a:bodyPr/>
          <a:lstStyle/>
          <a:p>
            <a:r>
              <a:rPr lang="de-DE" dirty="0"/>
              <a:t>Diskurs greift auf folgende Argumente zurück </a:t>
            </a:r>
          </a:p>
          <a:p>
            <a:pPr lvl="1"/>
            <a:r>
              <a:rPr lang="de-DE" dirty="0"/>
              <a:t>Betriebswirtschaftlicher Art </a:t>
            </a:r>
          </a:p>
          <a:p>
            <a:pPr lvl="1"/>
            <a:r>
              <a:rPr lang="de-DE" dirty="0"/>
              <a:t>Volkswirtschaftlicher Art </a:t>
            </a:r>
          </a:p>
          <a:p>
            <a:pPr lvl="1"/>
            <a:r>
              <a:rPr lang="de-DE" dirty="0"/>
              <a:t>Philosophischer Art </a:t>
            </a:r>
          </a:p>
        </p:txBody>
      </p:sp>
      <p:sp>
        <p:nvSpPr>
          <p:cNvPr id="4" name="Foliennummernplatzhalter 3">
            <a:extLst>
              <a:ext uri="{FF2B5EF4-FFF2-40B4-BE49-F238E27FC236}">
                <a16:creationId xmlns:a16="http://schemas.microsoft.com/office/drawing/2014/main" id="{83CFC080-2EC3-0D49-85D1-7A25F72C1EE4}"/>
              </a:ext>
            </a:extLst>
          </p:cNvPr>
          <p:cNvSpPr>
            <a:spLocks noGrp="1"/>
          </p:cNvSpPr>
          <p:nvPr>
            <p:ph type="sldNum" sz="quarter" idx="12"/>
          </p:nvPr>
        </p:nvSpPr>
        <p:spPr/>
        <p:txBody>
          <a:bodyPr/>
          <a:lstStyle/>
          <a:p>
            <a:fld id="{FC0CC166-4E39-43B8-AB91-BDD1C4C9E224}" type="slidenum">
              <a:rPr lang="de-DE" smtClean="0"/>
              <a:t>37</a:t>
            </a:fld>
            <a:endParaRPr lang="de-DE" dirty="0"/>
          </a:p>
        </p:txBody>
      </p:sp>
      <p:sp>
        <p:nvSpPr>
          <p:cNvPr id="5" name="Rechteck: abgerundete Ecken 4">
            <a:extLst>
              <a:ext uri="{FF2B5EF4-FFF2-40B4-BE49-F238E27FC236}">
                <a16:creationId xmlns:a16="http://schemas.microsoft.com/office/drawing/2014/main" id="{F8F894EB-BF14-6B46-82A2-0E425CFA6060}"/>
              </a:ext>
            </a:extLst>
          </p:cNvPr>
          <p:cNvSpPr/>
          <p:nvPr/>
        </p:nvSpPr>
        <p:spPr>
          <a:xfrm>
            <a:off x="1345072" y="2496464"/>
            <a:ext cx="9649059" cy="78931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Langfristziel der sinnhaften Vollautomation hat in der Wirtschaftsinformatik einen Diskurs ausgelöst</a:t>
            </a:r>
          </a:p>
        </p:txBody>
      </p:sp>
    </p:spTree>
    <p:extLst>
      <p:ext uri="{BB962C8B-B14F-4D97-AF65-F5344CB8AC3E}">
        <p14:creationId xmlns:p14="http://schemas.microsoft.com/office/powerpoint/2010/main" val="37606446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F8BA4-37F6-3A41-9588-C532627AB536}"/>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5B7573A0-440D-474D-A53F-697A7C02DD7E}"/>
              </a:ext>
            </a:extLst>
          </p:cNvPr>
          <p:cNvSpPr>
            <a:spLocks noGrp="1"/>
          </p:cNvSpPr>
          <p:nvPr>
            <p:ph idx="1"/>
          </p:nvPr>
        </p:nvSpPr>
        <p:spPr>
          <a:xfrm>
            <a:off x="1378800" y="2394024"/>
            <a:ext cx="9432000" cy="3124002"/>
          </a:xfrm>
        </p:spPr>
        <p:txBody>
          <a:bodyPr/>
          <a:lstStyle/>
          <a:p>
            <a:r>
              <a:rPr lang="de-DE" i="1" dirty="0" err="1"/>
              <a:t>Eversmann</a:t>
            </a:r>
            <a:r>
              <a:rPr lang="de-DE" dirty="0"/>
              <a:t> nennt drei Gründe, warum es ein vollautomatisiertes Unternehmen nicht geben kann</a:t>
            </a:r>
          </a:p>
          <a:p>
            <a:pPr lvl="1"/>
            <a:r>
              <a:rPr lang="de-DE" dirty="0"/>
              <a:t>ein </a:t>
            </a:r>
            <a:r>
              <a:rPr lang="de-DE" dirty="0">
                <a:solidFill>
                  <a:srgbClr val="C00000"/>
                </a:solidFill>
              </a:rPr>
              <a:t>vollautomatisiertes Unternehmen </a:t>
            </a:r>
            <a:r>
              <a:rPr lang="de-DE" dirty="0"/>
              <a:t>wäre </a:t>
            </a:r>
            <a:r>
              <a:rPr lang="de-DE" dirty="0">
                <a:solidFill>
                  <a:srgbClr val="C00000"/>
                </a:solidFill>
              </a:rPr>
              <a:t>kein Unternehmen</a:t>
            </a:r>
            <a:r>
              <a:rPr lang="de-DE" dirty="0"/>
              <a:t>, </a:t>
            </a:r>
            <a:r>
              <a:rPr lang="de-DE" dirty="0">
                <a:solidFill>
                  <a:srgbClr val="C00000"/>
                </a:solidFill>
              </a:rPr>
              <a:t>sondern ein Automat</a:t>
            </a:r>
            <a:r>
              <a:rPr lang="de-DE" dirty="0"/>
              <a:t>, der sich im Besitz einer Betreiberin befindet</a:t>
            </a:r>
          </a:p>
          <a:p>
            <a:pPr lvl="1"/>
            <a:r>
              <a:rPr lang="de-DE" dirty="0"/>
              <a:t>Ein vollautomatisiertes Unternehmen wäre </a:t>
            </a:r>
            <a:r>
              <a:rPr lang="de-DE" dirty="0">
                <a:solidFill>
                  <a:srgbClr val="C00000"/>
                </a:solidFill>
              </a:rPr>
              <a:t>nicht in der Lage, dauerhaft Gewinn zu erzielen </a:t>
            </a:r>
          </a:p>
          <a:p>
            <a:pPr lvl="1"/>
            <a:r>
              <a:rPr lang="de-DE" dirty="0"/>
              <a:t>Eine vollautomatisierte </a:t>
            </a:r>
            <a:r>
              <a:rPr lang="de-DE" dirty="0">
                <a:solidFill>
                  <a:srgbClr val="C00000"/>
                </a:solidFill>
              </a:rPr>
              <a:t>Volkswirtschaft käme</a:t>
            </a:r>
            <a:r>
              <a:rPr lang="de-DE" dirty="0"/>
              <a:t> wegen fehlender Beschäftigung und daher fehlender Kaufkraft </a:t>
            </a:r>
            <a:r>
              <a:rPr lang="de-DE" dirty="0">
                <a:solidFill>
                  <a:srgbClr val="C00000"/>
                </a:solidFill>
              </a:rPr>
              <a:t>zum Erliegen </a:t>
            </a:r>
          </a:p>
        </p:txBody>
      </p:sp>
      <p:sp>
        <p:nvSpPr>
          <p:cNvPr id="4" name="Foliennummernplatzhalter 3">
            <a:extLst>
              <a:ext uri="{FF2B5EF4-FFF2-40B4-BE49-F238E27FC236}">
                <a16:creationId xmlns:a16="http://schemas.microsoft.com/office/drawing/2014/main" id="{9310708F-ABA6-9940-910D-397472264F01}"/>
              </a:ext>
            </a:extLst>
          </p:cNvPr>
          <p:cNvSpPr>
            <a:spLocks noGrp="1"/>
          </p:cNvSpPr>
          <p:nvPr>
            <p:ph type="sldNum" sz="quarter" idx="12"/>
          </p:nvPr>
        </p:nvSpPr>
        <p:spPr/>
        <p:txBody>
          <a:bodyPr/>
          <a:lstStyle/>
          <a:p>
            <a:fld id="{FC0CC166-4E39-43B8-AB91-BDD1C4C9E224}" type="slidenum">
              <a:rPr lang="de-DE" smtClean="0"/>
              <a:t>38</a:t>
            </a:fld>
            <a:endParaRPr lang="de-DE" dirty="0"/>
          </a:p>
        </p:txBody>
      </p:sp>
    </p:spTree>
    <p:extLst>
      <p:ext uri="{BB962C8B-B14F-4D97-AF65-F5344CB8AC3E}">
        <p14:creationId xmlns:p14="http://schemas.microsoft.com/office/powerpoint/2010/main" val="2256041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11E9497-F796-BD4D-A987-558A26378E12}"/>
              </a:ext>
            </a:extLst>
          </p:cNvPr>
          <p:cNvSpPr>
            <a:spLocks noGrp="1"/>
          </p:cNvSpPr>
          <p:nvPr>
            <p:ph type="sldNum" sz="quarter" idx="12"/>
          </p:nvPr>
        </p:nvSpPr>
        <p:spPr/>
        <p:txBody>
          <a:bodyPr/>
          <a:lstStyle/>
          <a:p>
            <a:fld id="{FC0CC166-4E39-43B8-AB91-BDD1C4C9E224}" type="slidenum">
              <a:rPr lang="de-DE" smtClean="0"/>
              <a:t>39</a:t>
            </a:fld>
            <a:endParaRPr lang="de-DE" dirty="0"/>
          </a:p>
        </p:txBody>
      </p:sp>
      <p:pic>
        <p:nvPicPr>
          <p:cNvPr id="6" name="Grafik 5" descr="Ein Bild, das Text, Diagramm, Screenshot, Reihe enthält.&#10;&#10;Automatisch generierte Beschreibung">
            <a:extLst>
              <a:ext uri="{FF2B5EF4-FFF2-40B4-BE49-F238E27FC236}">
                <a16:creationId xmlns:a16="http://schemas.microsoft.com/office/drawing/2014/main" id="{B51EB786-4158-344D-81BE-3C7BF7A1B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699" y="253770"/>
            <a:ext cx="4752528" cy="6486032"/>
          </a:xfrm>
          <a:prstGeom prst="rect">
            <a:avLst/>
          </a:prstGeom>
        </p:spPr>
      </p:pic>
      <p:sp>
        <p:nvSpPr>
          <p:cNvPr id="2" name="Titel 1">
            <a:extLst>
              <a:ext uri="{FF2B5EF4-FFF2-40B4-BE49-F238E27FC236}">
                <a16:creationId xmlns:a16="http://schemas.microsoft.com/office/drawing/2014/main" id="{1F2C93F7-8F68-AA45-8613-2F81F9CD9206}"/>
              </a:ext>
            </a:extLst>
          </p:cNvPr>
          <p:cNvSpPr>
            <a:spLocks noGrp="1"/>
          </p:cNvSpPr>
          <p:nvPr>
            <p:ph type="title"/>
          </p:nvPr>
        </p:nvSpPr>
        <p:spPr/>
        <p:txBody>
          <a:bodyPr/>
          <a:lstStyle/>
          <a:p>
            <a:r>
              <a:rPr lang="de-DE" dirty="0"/>
              <a:t>Sinnhafte Vollautomation als Langfristziel der Wirtschaftsinformatik</a:t>
            </a:r>
          </a:p>
        </p:txBody>
      </p:sp>
    </p:spTree>
    <p:extLst>
      <p:ext uri="{BB962C8B-B14F-4D97-AF65-F5344CB8AC3E}">
        <p14:creationId xmlns:p14="http://schemas.microsoft.com/office/powerpoint/2010/main" val="6103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C9747-BAAD-2E40-8FF6-E646F477B6E8}"/>
              </a:ext>
            </a:extLst>
          </p:cNvPr>
          <p:cNvSpPr>
            <a:spLocks noGrp="1"/>
          </p:cNvSpPr>
          <p:nvPr>
            <p:ph type="title"/>
          </p:nvPr>
        </p:nvSpPr>
        <p:spPr/>
        <p:txBody>
          <a:bodyPr/>
          <a:lstStyle/>
          <a:p>
            <a:r>
              <a:rPr lang="de-DE" dirty="0"/>
              <a:t>Ziele und Zielarten</a:t>
            </a:r>
          </a:p>
        </p:txBody>
      </p:sp>
      <p:sp>
        <p:nvSpPr>
          <p:cNvPr id="3" name="Inhaltsplatzhalter 2">
            <a:extLst>
              <a:ext uri="{FF2B5EF4-FFF2-40B4-BE49-F238E27FC236}">
                <a16:creationId xmlns:a16="http://schemas.microsoft.com/office/drawing/2014/main" id="{F8BCE90F-F9ED-E44D-BB23-11331E397D30}"/>
              </a:ext>
            </a:extLst>
          </p:cNvPr>
          <p:cNvSpPr>
            <a:spLocks noGrp="1"/>
          </p:cNvSpPr>
          <p:nvPr>
            <p:ph idx="1"/>
          </p:nvPr>
        </p:nvSpPr>
        <p:spPr>
          <a:xfrm>
            <a:off x="1378800" y="2493689"/>
            <a:ext cx="9432000" cy="3753897"/>
          </a:xfrm>
        </p:spPr>
        <p:txBody>
          <a:bodyPr/>
          <a:lstStyle/>
          <a:p>
            <a:r>
              <a:rPr lang="de-DE" dirty="0">
                <a:solidFill>
                  <a:srgbClr val="C00000"/>
                </a:solidFill>
              </a:rPr>
              <a:t>Organisationsziele</a:t>
            </a:r>
            <a:r>
              <a:rPr lang="de-DE" dirty="0"/>
              <a:t> werden von den dafür zuständigen Personen, Stellen oder Gremien gesetzt</a:t>
            </a:r>
          </a:p>
          <a:p>
            <a:pPr lvl="1"/>
            <a:r>
              <a:rPr lang="de-DE" dirty="0"/>
              <a:t>z.B. strategische IT-Ziele vom Top-Management</a:t>
            </a:r>
          </a:p>
          <a:p>
            <a:r>
              <a:rPr lang="de-DE" dirty="0">
                <a:solidFill>
                  <a:srgbClr val="C00000"/>
                </a:solidFill>
              </a:rPr>
              <a:t>Individualziele</a:t>
            </a:r>
            <a:r>
              <a:rPr lang="de-DE" dirty="0"/>
              <a:t> hingegen von den Personen, die ein fachliches und persönliches Interesse daran haben</a:t>
            </a:r>
          </a:p>
          <a:p>
            <a:pPr lvl="1"/>
            <a:r>
              <a:rPr lang="de-DE" dirty="0"/>
              <a:t>z. B. Akzeptanzziele von Nutzerinnen</a:t>
            </a:r>
          </a:p>
          <a:p>
            <a:r>
              <a:rPr lang="de-DE" dirty="0"/>
              <a:t>Das </a:t>
            </a:r>
            <a:r>
              <a:rPr lang="de-DE" dirty="0">
                <a:solidFill>
                  <a:srgbClr val="C00000"/>
                </a:solidFill>
              </a:rPr>
              <a:t>Zielsystem</a:t>
            </a:r>
            <a:r>
              <a:rPr lang="de-DE" dirty="0"/>
              <a:t> einer Organisation als eine </a:t>
            </a:r>
            <a:r>
              <a:rPr lang="de-DE" dirty="0">
                <a:solidFill>
                  <a:srgbClr val="C00000"/>
                </a:solidFill>
              </a:rPr>
              <a:t>Menge von miteinander in Beziehung stehenden Zielen </a:t>
            </a:r>
            <a:r>
              <a:rPr lang="de-DE" dirty="0"/>
              <a:t>kann sich nur dann bewähren, wenn es gelingt, Organisationsziele und Individualziele so zu setzen, dass sie nicht (zu sehr) in Widerspruch zueinanderstehen</a:t>
            </a:r>
          </a:p>
        </p:txBody>
      </p:sp>
      <p:sp>
        <p:nvSpPr>
          <p:cNvPr id="4" name="Foliennummernplatzhalter 3">
            <a:extLst>
              <a:ext uri="{FF2B5EF4-FFF2-40B4-BE49-F238E27FC236}">
                <a16:creationId xmlns:a16="http://schemas.microsoft.com/office/drawing/2014/main" id="{21AFC898-4F7E-0A45-8B9F-F84BD2F663F7}"/>
              </a:ext>
            </a:extLst>
          </p:cNvPr>
          <p:cNvSpPr>
            <a:spLocks noGrp="1"/>
          </p:cNvSpPr>
          <p:nvPr>
            <p:ph type="sldNum" sz="quarter" idx="12"/>
          </p:nvPr>
        </p:nvSpPr>
        <p:spPr/>
        <p:txBody>
          <a:bodyPr/>
          <a:lstStyle/>
          <a:p>
            <a:fld id="{FC0CC166-4E39-43B8-AB91-BDD1C4C9E224}" type="slidenum">
              <a:rPr lang="de-DE" smtClean="0"/>
              <a:t>4</a:t>
            </a:fld>
            <a:endParaRPr lang="de-DE" dirty="0"/>
          </a:p>
        </p:txBody>
      </p:sp>
      <p:sp>
        <p:nvSpPr>
          <p:cNvPr id="5" name="Rechteck: abgerundete Ecken 4">
            <a:extLst>
              <a:ext uri="{FF2B5EF4-FFF2-40B4-BE49-F238E27FC236}">
                <a16:creationId xmlns:a16="http://schemas.microsoft.com/office/drawing/2014/main" id="{CD243F4E-AA1F-2D4B-A964-CA5DBACFC367}"/>
              </a:ext>
            </a:extLst>
          </p:cNvPr>
          <p:cNvSpPr/>
          <p:nvPr/>
        </p:nvSpPr>
        <p:spPr>
          <a:xfrm>
            <a:off x="1378800" y="1485578"/>
            <a:ext cx="9615332" cy="93588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ffectLst/>
                <a:ea typeface="Times New Roman" panose="02020603050405020304" pitchFamily="18" charset="0"/>
                <a:cs typeface="Times New Roman" panose="02020603050405020304" pitchFamily="18" charset="0"/>
              </a:rPr>
              <a:t>Zielarten</a:t>
            </a:r>
            <a:r>
              <a:rPr lang="de-DE" sz="2400" dirty="0">
                <a:effectLst/>
                <a:ea typeface="Times New Roman" panose="02020603050405020304" pitchFamily="18" charset="0"/>
                <a:cs typeface="Times New Roman" panose="02020603050405020304" pitchFamily="18" charset="0"/>
              </a:rPr>
              <a:t> werden zunächst danach unterschieden, welche Instanzen dafür zuständig sind, Ziele zu setzen, nämlich </a:t>
            </a:r>
            <a:r>
              <a:rPr lang="de-DE" sz="2400" b="1" dirty="0">
                <a:effectLst/>
                <a:ea typeface="Times New Roman" panose="02020603050405020304" pitchFamily="18" charset="0"/>
                <a:cs typeface="Times New Roman" panose="02020603050405020304" pitchFamily="18" charset="0"/>
              </a:rPr>
              <a:t>Organisationen und Individuen </a:t>
            </a:r>
          </a:p>
        </p:txBody>
      </p:sp>
    </p:spTree>
    <p:extLst>
      <p:ext uri="{BB962C8B-B14F-4D97-AF65-F5344CB8AC3E}">
        <p14:creationId xmlns:p14="http://schemas.microsoft.com/office/powerpoint/2010/main" val="731705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FC6EAC-2DA2-A74A-9919-768A1A69AEDC}"/>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BAA99D7F-80B0-E649-857E-A9F67B28967F}"/>
              </a:ext>
            </a:extLst>
          </p:cNvPr>
          <p:cNvSpPr>
            <a:spLocks noGrp="1"/>
          </p:cNvSpPr>
          <p:nvPr>
            <p:ph idx="1"/>
          </p:nvPr>
        </p:nvSpPr>
        <p:spPr>
          <a:xfrm>
            <a:off x="1378800" y="1773610"/>
            <a:ext cx="9432000" cy="4648825"/>
          </a:xfrm>
        </p:spPr>
        <p:txBody>
          <a:bodyPr/>
          <a:lstStyle/>
          <a:p>
            <a:r>
              <a:rPr lang="de-DE" dirty="0"/>
              <a:t>Trotz zahlreicher Argumente blieb das </a:t>
            </a:r>
            <a:r>
              <a:rPr lang="de-DE" dirty="0">
                <a:solidFill>
                  <a:srgbClr val="C00000"/>
                </a:solidFill>
              </a:rPr>
              <a:t>Langfristziel</a:t>
            </a:r>
            <a:r>
              <a:rPr lang="de-DE" dirty="0"/>
              <a:t> </a:t>
            </a:r>
            <a:r>
              <a:rPr lang="de-DE" dirty="0">
                <a:solidFill>
                  <a:srgbClr val="C00000"/>
                </a:solidFill>
              </a:rPr>
              <a:t>der sinnhaften Vollautomation bislang in der Wirtschaftsinformatik erhalten </a:t>
            </a:r>
          </a:p>
          <a:p>
            <a:r>
              <a:rPr lang="de-DE" dirty="0"/>
              <a:t>2009 erstmalige Vorstellung </a:t>
            </a:r>
            <a:r>
              <a:rPr lang="de-DE" dirty="0">
                <a:solidFill>
                  <a:srgbClr val="C00000"/>
                </a:solidFill>
              </a:rPr>
              <a:t>Gehirn-Computer-Schnittstellen</a:t>
            </a:r>
          </a:p>
          <a:p>
            <a:pPr lvl="1"/>
            <a:r>
              <a:rPr lang="de-DE" dirty="0"/>
              <a:t>im betriebswirtschaftlichen Sinn ausschließlich als konzeptionelle Idee </a:t>
            </a:r>
          </a:p>
          <a:p>
            <a:pPr lvl="1"/>
            <a:r>
              <a:rPr lang="de-DE" dirty="0"/>
              <a:t>möglicher Schritt auf dem Schritt auf dem Weg zur sinnhaften Vollautomation</a:t>
            </a:r>
          </a:p>
          <a:p>
            <a:r>
              <a:rPr lang="de-DE" i="1" dirty="0"/>
              <a:t>Riedl</a:t>
            </a:r>
            <a:r>
              <a:rPr lang="de-DE" dirty="0"/>
              <a:t> zu den Gehirn-Computer-Schnittstellen:</a:t>
            </a:r>
            <a:br>
              <a:rPr lang="de-DE" dirty="0"/>
            </a:br>
            <a:r>
              <a:rPr lang="de-DE" dirty="0"/>
              <a:t>Langfristziel ist </a:t>
            </a:r>
          </a:p>
          <a:p>
            <a:pPr lvl="1"/>
            <a:r>
              <a:rPr lang="de-DE" dirty="0">
                <a:solidFill>
                  <a:srgbClr val="C00000"/>
                </a:solidFill>
              </a:rPr>
              <a:t>Prozessschritte</a:t>
            </a:r>
            <a:r>
              <a:rPr lang="de-DE" dirty="0"/>
              <a:t> bei administrativen Arbeitsabläufen zu </a:t>
            </a:r>
            <a:r>
              <a:rPr lang="de-DE" dirty="0">
                <a:solidFill>
                  <a:srgbClr val="C00000"/>
                </a:solidFill>
              </a:rPr>
              <a:t>automatisieren</a:t>
            </a:r>
            <a:r>
              <a:rPr lang="de-DE" dirty="0"/>
              <a:t> </a:t>
            </a:r>
          </a:p>
          <a:p>
            <a:pPr lvl="1"/>
            <a:r>
              <a:rPr lang="de-DE" dirty="0"/>
              <a:t>die </a:t>
            </a:r>
            <a:r>
              <a:rPr lang="de-DE" dirty="0">
                <a:solidFill>
                  <a:srgbClr val="C00000"/>
                </a:solidFill>
              </a:rPr>
              <a:t>Benutzerfreundlichkeit</a:t>
            </a:r>
            <a:r>
              <a:rPr lang="de-DE" dirty="0"/>
              <a:t> von Systemen zu </a:t>
            </a:r>
            <a:r>
              <a:rPr lang="de-DE" dirty="0">
                <a:solidFill>
                  <a:srgbClr val="C00000"/>
                </a:solidFill>
              </a:rPr>
              <a:t>erhöhen</a:t>
            </a:r>
            <a:r>
              <a:rPr lang="de-DE" dirty="0"/>
              <a:t> </a:t>
            </a:r>
          </a:p>
          <a:p>
            <a:r>
              <a:rPr lang="de-DE" dirty="0"/>
              <a:t>Beide Ziele können Annäherung an das Langfristziel der sinnhaften Vollautomation ermöglichen und zur </a:t>
            </a:r>
            <a:r>
              <a:rPr lang="de-DE" dirty="0">
                <a:solidFill>
                  <a:srgbClr val="C00000"/>
                </a:solidFill>
              </a:rPr>
              <a:t>Produktivitätssteigerung in Organisationen</a:t>
            </a:r>
            <a:r>
              <a:rPr lang="de-DE" dirty="0"/>
              <a:t> beitragen</a:t>
            </a:r>
          </a:p>
          <a:p>
            <a:endParaRPr lang="de-DE" dirty="0"/>
          </a:p>
          <a:p>
            <a:pPr lvl="1"/>
            <a:endParaRPr lang="de-DE" dirty="0"/>
          </a:p>
        </p:txBody>
      </p:sp>
      <p:sp>
        <p:nvSpPr>
          <p:cNvPr id="4" name="Foliennummernplatzhalter 3">
            <a:extLst>
              <a:ext uri="{FF2B5EF4-FFF2-40B4-BE49-F238E27FC236}">
                <a16:creationId xmlns:a16="http://schemas.microsoft.com/office/drawing/2014/main" id="{8C8696C3-A066-E546-94CD-CF1CE6AF87BA}"/>
              </a:ext>
            </a:extLst>
          </p:cNvPr>
          <p:cNvSpPr>
            <a:spLocks noGrp="1"/>
          </p:cNvSpPr>
          <p:nvPr>
            <p:ph type="sldNum" sz="quarter" idx="12"/>
          </p:nvPr>
        </p:nvSpPr>
        <p:spPr/>
        <p:txBody>
          <a:bodyPr/>
          <a:lstStyle/>
          <a:p>
            <a:fld id="{FC0CC166-4E39-43B8-AB91-BDD1C4C9E224}" type="slidenum">
              <a:rPr lang="de-DE" smtClean="0"/>
              <a:t>40</a:t>
            </a:fld>
            <a:endParaRPr lang="de-DE" dirty="0"/>
          </a:p>
        </p:txBody>
      </p:sp>
    </p:spTree>
    <p:extLst>
      <p:ext uri="{BB962C8B-B14F-4D97-AF65-F5344CB8AC3E}">
        <p14:creationId xmlns:p14="http://schemas.microsoft.com/office/powerpoint/2010/main" val="72801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DD94F-1A8C-0D44-89AF-AB467A438E25}"/>
              </a:ext>
            </a:extLst>
          </p:cNvPr>
          <p:cNvSpPr>
            <a:spLocks noGrp="1"/>
          </p:cNvSpPr>
          <p:nvPr>
            <p:ph type="title"/>
          </p:nvPr>
        </p:nvSpPr>
        <p:spPr/>
        <p:txBody>
          <a:bodyPr/>
          <a:lstStyle/>
          <a:p>
            <a:r>
              <a:rPr lang="de-DE" dirty="0"/>
              <a:t>Sinnhafte Vollautomation als Langfristziel der Wirtschaftsinformatik</a:t>
            </a:r>
          </a:p>
        </p:txBody>
      </p:sp>
      <p:sp>
        <p:nvSpPr>
          <p:cNvPr id="3" name="Inhaltsplatzhalter 2">
            <a:extLst>
              <a:ext uri="{FF2B5EF4-FFF2-40B4-BE49-F238E27FC236}">
                <a16:creationId xmlns:a16="http://schemas.microsoft.com/office/drawing/2014/main" id="{467D31E9-8A85-3841-BE1A-AB410EAA7188}"/>
              </a:ext>
            </a:extLst>
          </p:cNvPr>
          <p:cNvSpPr>
            <a:spLocks noGrp="1"/>
          </p:cNvSpPr>
          <p:nvPr>
            <p:ph idx="1"/>
          </p:nvPr>
        </p:nvSpPr>
        <p:spPr>
          <a:xfrm>
            <a:off x="1378800" y="2133650"/>
            <a:ext cx="9432000" cy="459706"/>
          </a:xfrm>
        </p:spPr>
        <p:txBody>
          <a:bodyPr/>
          <a:lstStyle/>
          <a:p>
            <a:r>
              <a:rPr lang="de-DE" dirty="0"/>
              <a:t>Es muss folgendes gefordert werden:</a:t>
            </a:r>
          </a:p>
        </p:txBody>
      </p:sp>
      <p:sp>
        <p:nvSpPr>
          <p:cNvPr id="4" name="Foliennummernplatzhalter 3">
            <a:extLst>
              <a:ext uri="{FF2B5EF4-FFF2-40B4-BE49-F238E27FC236}">
                <a16:creationId xmlns:a16="http://schemas.microsoft.com/office/drawing/2014/main" id="{E7C94191-2FF5-7044-A134-6842EE1B63A5}"/>
              </a:ext>
            </a:extLst>
          </p:cNvPr>
          <p:cNvSpPr>
            <a:spLocks noGrp="1"/>
          </p:cNvSpPr>
          <p:nvPr>
            <p:ph type="sldNum" sz="quarter" idx="12"/>
          </p:nvPr>
        </p:nvSpPr>
        <p:spPr/>
        <p:txBody>
          <a:bodyPr/>
          <a:lstStyle/>
          <a:p>
            <a:fld id="{FC0CC166-4E39-43B8-AB91-BDD1C4C9E224}" type="slidenum">
              <a:rPr lang="de-DE" smtClean="0"/>
              <a:t>41</a:t>
            </a:fld>
            <a:endParaRPr lang="de-DE" dirty="0"/>
          </a:p>
        </p:txBody>
      </p:sp>
      <p:sp>
        <p:nvSpPr>
          <p:cNvPr id="5" name="Rechteck: abgerundete Ecken 4">
            <a:extLst>
              <a:ext uri="{FF2B5EF4-FFF2-40B4-BE49-F238E27FC236}">
                <a16:creationId xmlns:a16="http://schemas.microsoft.com/office/drawing/2014/main" id="{2B2E1675-722D-024A-BD5B-0C2273833EE2}"/>
              </a:ext>
            </a:extLst>
          </p:cNvPr>
          <p:cNvSpPr/>
          <p:nvPr/>
        </p:nvSpPr>
        <p:spPr>
          <a:xfrm>
            <a:off x="1346107" y="2637706"/>
            <a:ext cx="9649059" cy="209317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ea typeface="Times New Roman" panose="02020603050405020304" pitchFamily="18" charset="0"/>
                <a:cs typeface="Times New Roman" panose="02020603050405020304" pitchFamily="18" charset="0"/>
              </a:rPr>
              <a:t>Es erscheint zweckmäßig, dass sich die Wirtschaftsinformatik auch als eine Automatisierungslehre versteht, jedoch ist es zwingend erforderlich, eine solche Lehre nicht nur betriebswirtschaftlich zu konzeptualisieren, sondern auch aus anderen Perspektiven wie beispielsweise jenen der Psychologie, Soziologie, Philosophie und der Volkswirtschaftslehre</a:t>
            </a:r>
          </a:p>
        </p:txBody>
      </p:sp>
      <p:sp>
        <p:nvSpPr>
          <p:cNvPr id="6" name="Inhaltsplatzhalter 2">
            <a:extLst>
              <a:ext uri="{FF2B5EF4-FFF2-40B4-BE49-F238E27FC236}">
                <a16:creationId xmlns:a16="http://schemas.microsoft.com/office/drawing/2014/main" id="{5E76BF35-E386-A144-BA92-FBA0267F7A72}"/>
              </a:ext>
            </a:extLst>
          </p:cNvPr>
          <p:cNvSpPr txBox="1">
            <a:spLocks/>
          </p:cNvSpPr>
          <p:nvPr/>
        </p:nvSpPr>
        <p:spPr>
          <a:xfrm>
            <a:off x="1378800" y="4941962"/>
            <a:ext cx="9432000" cy="1151120"/>
          </a:xfrm>
          <a:prstGeom prst="rect">
            <a:avLst/>
          </a:prstGeom>
        </p:spPr>
        <p:txBody>
          <a:bodyPr vert="horz" lIns="0" tIns="0" rIns="0" bIns="0" rtlCol="0" anchor="t">
            <a:noAutofit/>
          </a:bodyPr>
          <a:lstStyle>
            <a:lvl1pPr marL="342864" indent="-342864" algn="l" defTabSz="914305" rtl="0" eaLnBrk="1" latinLnBrk="0" hangingPunct="1">
              <a:spcBef>
                <a:spcPct val="20000"/>
              </a:spcBef>
              <a:buFont typeface="Arial" panose="020B0604020202020204" pitchFamily="34" charset="0"/>
              <a:buChar char="•"/>
              <a:defRPr sz="2400" kern="1200">
                <a:solidFill>
                  <a:srgbClr val="003056"/>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000" kern="1200">
                <a:solidFill>
                  <a:srgbClr val="003056"/>
                </a:solidFill>
                <a:latin typeface="+mn-lt"/>
                <a:ea typeface="+mn-ea"/>
                <a:cs typeface="+mn-cs"/>
              </a:defRPr>
            </a:lvl2pPr>
            <a:lvl3pPr marL="1142881" indent="-228576" algn="l" defTabSz="914305" rtl="0" eaLnBrk="1" latinLnBrk="0" hangingPunct="1">
              <a:spcBef>
                <a:spcPct val="20000"/>
              </a:spcBef>
              <a:buFont typeface="Arial" panose="020B0604020202020204" pitchFamily="34" charset="0"/>
              <a:buChar char="•"/>
              <a:defRPr sz="1800" kern="1200">
                <a:solidFill>
                  <a:srgbClr val="003056"/>
                </a:solidFill>
                <a:latin typeface="+mn-lt"/>
                <a:ea typeface="+mn-ea"/>
                <a:cs typeface="+mn-cs"/>
              </a:defRPr>
            </a:lvl3pPr>
            <a:lvl4pPr marL="1600034"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4pPr>
            <a:lvl5pPr marL="2057185" indent="-228576" algn="l" defTabSz="914305" rtl="0" eaLnBrk="1" latinLnBrk="0" hangingPunct="1">
              <a:spcBef>
                <a:spcPct val="20000"/>
              </a:spcBef>
              <a:buFont typeface="Arial" panose="020B0604020202020204" pitchFamily="34" charset="0"/>
              <a:buChar char="»"/>
              <a:defRPr sz="1600" kern="1200">
                <a:solidFill>
                  <a:srgbClr val="003056"/>
                </a:solidFill>
                <a:latin typeface="+mn-lt"/>
                <a:ea typeface="+mn-ea"/>
                <a:cs typeface="+mn-cs"/>
              </a:defRPr>
            </a:lvl5pPr>
            <a:lvl6pPr marL="2514338"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0"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3"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5" indent="-228576"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Eine solche multiperspektivische Betrachtung wird sicherstellen, dass fundamentale humanistische und gesellschaftliche Ziele ausreichend Berücksichtigung finden</a:t>
            </a:r>
          </a:p>
        </p:txBody>
      </p:sp>
    </p:spTree>
    <p:extLst>
      <p:ext uri="{BB962C8B-B14F-4D97-AF65-F5344CB8AC3E}">
        <p14:creationId xmlns:p14="http://schemas.microsoft.com/office/powerpoint/2010/main" val="1294932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7</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42</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458858"/>
            <a:ext cx="9615331" cy="5078313"/>
          </a:xfrm>
          <a:prstGeom prst="rect">
            <a:avLst/>
          </a:prstGeom>
          <a:noFill/>
        </p:spPr>
        <p:txBody>
          <a:bodyPr wrap="square" rtlCol="0">
            <a:spAutoFit/>
          </a:bodyPr>
          <a:lstStyle/>
          <a:p>
            <a:r>
              <a:rPr lang="de-DE" dirty="0">
                <a:solidFill>
                  <a:srgbClr val="003056"/>
                </a:solidFill>
              </a:rPr>
              <a:t>Adam, M. T. P., Gimpel, H., </a:t>
            </a:r>
            <a:r>
              <a:rPr lang="de-DE" dirty="0" err="1">
                <a:solidFill>
                  <a:srgbClr val="003056"/>
                </a:solidFill>
              </a:rPr>
              <a:t>Maedche</a:t>
            </a:r>
            <a:r>
              <a:rPr lang="de-DE" dirty="0">
                <a:solidFill>
                  <a:srgbClr val="003056"/>
                </a:solidFill>
              </a:rPr>
              <a:t>, A., &amp; Riedl, R. (2017). Design </a:t>
            </a:r>
            <a:r>
              <a:rPr lang="de-DE" dirty="0" err="1">
                <a:solidFill>
                  <a:srgbClr val="003056"/>
                </a:solidFill>
              </a:rPr>
              <a:t>Blueprint</a:t>
            </a:r>
            <a:r>
              <a:rPr lang="de-DE" dirty="0">
                <a:solidFill>
                  <a:srgbClr val="003056"/>
                </a:solidFill>
              </a:rPr>
              <a:t> for Stress-Sensitive Adaptive Enterprise Systems. Business &amp; Information Systems Engineering 59(4), 277–291.</a:t>
            </a:r>
          </a:p>
          <a:p>
            <a:endParaRPr lang="de-DE" dirty="0">
              <a:solidFill>
                <a:srgbClr val="003056"/>
              </a:solidFill>
            </a:endParaRPr>
          </a:p>
          <a:p>
            <a:r>
              <a:rPr lang="de-DE" dirty="0" err="1">
                <a:solidFill>
                  <a:srgbClr val="003056"/>
                </a:solidFill>
              </a:rPr>
              <a:t>Berthel</a:t>
            </a:r>
            <a:r>
              <a:rPr lang="de-DE" dirty="0">
                <a:solidFill>
                  <a:srgbClr val="003056"/>
                </a:solidFill>
              </a:rPr>
              <a:t>, J. (2000). Stichwort Ziele. In: H. Corsten (Hrsg.), Lexikon der Betriebswirtschaftslehre. 4. Aufl. (S. 1072-1078). München, </a:t>
            </a:r>
            <a:r>
              <a:rPr lang="de-DE" dirty="0" err="1">
                <a:solidFill>
                  <a:srgbClr val="003056"/>
                </a:solidFill>
              </a:rPr>
              <a:t>Wien:Oldenbourg</a:t>
            </a:r>
            <a:r>
              <a:rPr lang="de-DE" dirty="0">
                <a:solidFill>
                  <a:srgbClr val="003056"/>
                </a:solidFill>
              </a:rPr>
              <a:t>.</a:t>
            </a:r>
          </a:p>
          <a:p>
            <a:endParaRPr lang="de-DE" dirty="0">
              <a:solidFill>
                <a:srgbClr val="003056"/>
              </a:solidFill>
            </a:endParaRPr>
          </a:p>
          <a:p>
            <a:r>
              <a:rPr lang="de-DE" dirty="0" err="1">
                <a:solidFill>
                  <a:srgbClr val="003056"/>
                </a:solidFill>
              </a:rPr>
              <a:t>Birbaumer</a:t>
            </a:r>
            <a:r>
              <a:rPr lang="de-DE" dirty="0">
                <a:solidFill>
                  <a:srgbClr val="003056"/>
                </a:solidFill>
              </a:rPr>
              <a:t>, N., </a:t>
            </a:r>
            <a:r>
              <a:rPr lang="de-DE" dirty="0" err="1">
                <a:solidFill>
                  <a:srgbClr val="003056"/>
                </a:solidFill>
              </a:rPr>
              <a:t>Ghanayim</a:t>
            </a:r>
            <a:r>
              <a:rPr lang="de-DE" dirty="0">
                <a:solidFill>
                  <a:srgbClr val="003056"/>
                </a:solidFill>
              </a:rPr>
              <a:t>, N., </a:t>
            </a:r>
            <a:r>
              <a:rPr lang="de-DE" dirty="0" err="1">
                <a:solidFill>
                  <a:srgbClr val="003056"/>
                </a:solidFill>
              </a:rPr>
              <a:t>Hinterberger</a:t>
            </a:r>
            <a:r>
              <a:rPr lang="de-DE" dirty="0">
                <a:solidFill>
                  <a:srgbClr val="003056"/>
                </a:solidFill>
              </a:rPr>
              <a:t>, T., </a:t>
            </a:r>
            <a:r>
              <a:rPr lang="de-DE" dirty="0" err="1">
                <a:solidFill>
                  <a:srgbClr val="003056"/>
                </a:solidFill>
              </a:rPr>
              <a:t>Iversen</a:t>
            </a:r>
            <a:r>
              <a:rPr lang="de-DE" dirty="0">
                <a:solidFill>
                  <a:srgbClr val="003056"/>
                </a:solidFill>
              </a:rPr>
              <a:t>, I., </a:t>
            </a:r>
            <a:r>
              <a:rPr lang="de-DE" dirty="0" err="1">
                <a:solidFill>
                  <a:srgbClr val="003056"/>
                </a:solidFill>
              </a:rPr>
              <a:t>Kotchoubey</a:t>
            </a:r>
            <a:r>
              <a:rPr lang="de-DE" dirty="0">
                <a:solidFill>
                  <a:srgbClr val="003056"/>
                </a:solidFill>
              </a:rPr>
              <a:t>, B., Kübler, A., </a:t>
            </a:r>
            <a:r>
              <a:rPr lang="de-DE" dirty="0" err="1">
                <a:solidFill>
                  <a:srgbClr val="003056"/>
                </a:solidFill>
              </a:rPr>
              <a:t>Perelmouter</a:t>
            </a:r>
            <a:r>
              <a:rPr lang="de-DE" dirty="0">
                <a:solidFill>
                  <a:srgbClr val="003056"/>
                </a:solidFill>
              </a:rPr>
              <a:t>, J., Taub, E., &amp; Flor, H. (1999). A </a:t>
            </a:r>
            <a:r>
              <a:rPr lang="de-DE" dirty="0" err="1">
                <a:solidFill>
                  <a:srgbClr val="003056"/>
                </a:solidFill>
              </a:rPr>
              <a:t>spelling</a:t>
            </a:r>
            <a:r>
              <a:rPr lang="de-DE" dirty="0">
                <a:solidFill>
                  <a:srgbClr val="003056"/>
                </a:solidFill>
              </a:rPr>
              <a:t> </a:t>
            </a:r>
            <a:r>
              <a:rPr lang="de-DE" dirty="0" err="1">
                <a:solidFill>
                  <a:srgbClr val="003056"/>
                </a:solidFill>
              </a:rPr>
              <a:t>device</a:t>
            </a:r>
            <a:r>
              <a:rPr lang="de-DE" dirty="0">
                <a:solidFill>
                  <a:srgbClr val="003056"/>
                </a:solidFill>
              </a:rPr>
              <a:t> for the </a:t>
            </a:r>
            <a:r>
              <a:rPr lang="de-DE" dirty="0" err="1">
                <a:solidFill>
                  <a:srgbClr val="003056"/>
                </a:solidFill>
              </a:rPr>
              <a:t>paralysed</a:t>
            </a:r>
            <a:r>
              <a:rPr lang="de-DE" dirty="0">
                <a:solidFill>
                  <a:srgbClr val="003056"/>
                </a:solidFill>
              </a:rPr>
              <a:t>. Nature 398(6725), 297–298.</a:t>
            </a:r>
          </a:p>
          <a:p>
            <a:endParaRPr lang="de-DE" dirty="0">
              <a:solidFill>
                <a:srgbClr val="003056"/>
              </a:solidFill>
            </a:endParaRPr>
          </a:p>
          <a:p>
            <a:r>
              <a:rPr lang="de-DE" dirty="0" err="1">
                <a:solidFill>
                  <a:srgbClr val="003056"/>
                </a:solidFill>
              </a:rPr>
              <a:t>Bülchmann</a:t>
            </a:r>
            <a:r>
              <a:rPr lang="de-DE" dirty="0">
                <a:solidFill>
                  <a:srgbClr val="003056"/>
                </a:solidFill>
              </a:rPr>
              <a:t>, O. (2020). Künstliche Intelligenz und Ethik – ein ungleiches Paar? Wirtschaftsinformatik &amp; Management 12(3), 206–215.</a:t>
            </a:r>
          </a:p>
          <a:p>
            <a:endParaRPr lang="de-DE" dirty="0">
              <a:solidFill>
                <a:srgbClr val="003056"/>
              </a:solidFill>
            </a:endParaRPr>
          </a:p>
          <a:p>
            <a:r>
              <a:rPr lang="de-DE" dirty="0">
                <a:solidFill>
                  <a:srgbClr val="003056"/>
                </a:solidFill>
              </a:rPr>
              <a:t>Corsten, H. (2008). Stichwort Ziele. In: H. Corsten (Hrsg.), Lexikon der Betriebswirtschaftslehre. 4. Aufl. (S. 931-934). München, </a:t>
            </a:r>
            <a:r>
              <a:rPr lang="de-DE" dirty="0" err="1">
                <a:solidFill>
                  <a:srgbClr val="003056"/>
                </a:solidFill>
              </a:rPr>
              <a:t>Wien:Oldenbourg</a:t>
            </a:r>
            <a:r>
              <a:rPr lang="de-DE" dirty="0">
                <a:solidFill>
                  <a:srgbClr val="003056"/>
                </a:solidFill>
              </a:rPr>
              <a:t>.</a:t>
            </a:r>
          </a:p>
          <a:p>
            <a:endParaRPr lang="de-DE" dirty="0">
              <a:solidFill>
                <a:srgbClr val="003056"/>
              </a:solidFill>
            </a:endParaRPr>
          </a:p>
          <a:p>
            <a:r>
              <a:rPr lang="de-DE" dirty="0">
                <a:solidFill>
                  <a:srgbClr val="003056"/>
                </a:solidFill>
              </a:rPr>
              <a:t>Davis, F. D. (1989). </a:t>
            </a:r>
            <a:r>
              <a:rPr lang="de-DE" dirty="0" err="1">
                <a:solidFill>
                  <a:srgbClr val="003056"/>
                </a:solidFill>
              </a:rPr>
              <a:t>Perceived</a:t>
            </a:r>
            <a:r>
              <a:rPr lang="de-DE" dirty="0">
                <a:solidFill>
                  <a:srgbClr val="003056"/>
                </a:solidFill>
              </a:rPr>
              <a:t> </a:t>
            </a:r>
            <a:r>
              <a:rPr lang="de-DE" dirty="0" err="1">
                <a:solidFill>
                  <a:srgbClr val="003056"/>
                </a:solidFill>
              </a:rPr>
              <a:t>Usefulness</a:t>
            </a:r>
            <a:r>
              <a:rPr lang="de-DE" dirty="0">
                <a:solidFill>
                  <a:srgbClr val="003056"/>
                </a:solidFill>
              </a:rPr>
              <a:t>, </a:t>
            </a:r>
            <a:r>
              <a:rPr lang="de-DE" dirty="0" err="1">
                <a:solidFill>
                  <a:srgbClr val="003056"/>
                </a:solidFill>
              </a:rPr>
              <a:t>Perceived</a:t>
            </a:r>
            <a:r>
              <a:rPr lang="de-DE" dirty="0">
                <a:solidFill>
                  <a:srgbClr val="003056"/>
                </a:solidFill>
              </a:rPr>
              <a:t> </a:t>
            </a:r>
            <a:r>
              <a:rPr lang="de-DE" dirty="0" err="1">
                <a:solidFill>
                  <a:srgbClr val="003056"/>
                </a:solidFill>
              </a:rPr>
              <a:t>Ease</a:t>
            </a:r>
            <a:r>
              <a:rPr lang="de-DE" dirty="0">
                <a:solidFill>
                  <a:srgbClr val="003056"/>
                </a:solidFill>
              </a:rPr>
              <a:t> </a:t>
            </a:r>
            <a:r>
              <a:rPr lang="de-DE" dirty="0" err="1">
                <a:solidFill>
                  <a:srgbClr val="003056"/>
                </a:solidFill>
              </a:rPr>
              <a:t>of</a:t>
            </a:r>
            <a:r>
              <a:rPr lang="de-DE" dirty="0">
                <a:solidFill>
                  <a:srgbClr val="003056"/>
                </a:solidFill>
              </a:rPr>
              <a:t> </a:t>
            </a:r>
            <a:r>
              <a:rPr lang="de-DE" dirty="0" err="1">
                <a:solidFill>
                  <a:srgbClr val="003056"/>
                </a:solidFill>
              </a:rPr>
              <a:t>Use</a:t>
            </a:r>
            <a:r>
              <a:rPr lang="de-DE" dirty="0">
                <a:solidFill>
                  <a:srgbClr val="003056"/>
                </a:solidFill>
              </a:rPr>
              <a:t>, and User </a:t>
            </a:r>
            <a:r>
              <a:rPr lang="de-DE" dirty="0" err="1">
                <a:solidFill>
                  <a:srgbClr val="003056"/>
                </a:solidFill>
              </a:rPr>
              <a:t>Acceptance</a:t>
            </a:r>
            <a:r>
              <a:rPr lang="de-DE" dirty="0">
                <a:solidFill>
                  <a:srgbClr val="003056"/>
                </a:solidFill>
              </a:rPr>
              <a:t> </a:t>
            </a:r>
            <a:r>
              <a:rPr lang="de-DE" dirty="0" err="1">
                <a:solidFill>
                  <a:srgbClr val="003056"/>
                </a:solidFill>
              </a:rPr>
              <a:t>of</a:t>
            </a:r>
            <a:r>
              <a:rPr lang="de-DE" dirty="0">
                <a:solidFill>
                  <a:srgbClr val="003056"/>
                </a:solidFill>
              </a:rPr>
              <a:t> Information Technology. MIS Quarterly 13(3), 319–340.</a:t>
            </a:r>
          </a:p>
          <a:p>
            <a:endParaRPr lang="de-DE" dirty="0">
              <a:solidFill>
                <a:srgbClr val="003056"/>
              </a:solidFill>
            </a:endParaRPr>
          </a:p>
        </p:txBody>
      </p:sp>
    </p:spTree>
    <p:extLst>
      <p:ext uri="{BB962C8B-B14F-4D97-AF65-F5344CB8AC3E}">
        <p14:creationId xmlns:p14="http://schemas.microsoft.com/office/powerpoint/2010/main" val="3453836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7</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43</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197546"/>
            <a:ext cx="9615331" cy="5632311"/>
          </a:xfrm>
          <a:prstGeom prst="rect">
            <a:avLst/>
          </a:prstGeom>
          <a:noFill/>
        </p:spPr>
        <p:txBody>
          <a:bodyPr wrap="square" rtlCol="0">
            <a:spAutoFit/>
          </a:bodyPr>
          <a:lstStyle/>
          <a:p>
            <a:r>
              <a:rPr lang="de-DE" dirty="0" err="1">
                <a:solidFill>
                  <a:srgbClr val="003056"/>
                </a:solidFill>
              </a:rPr>
              <a:t>Delone</a:t>
            </a:r>
            <a:r>
              <a:rPr lang="de-DE" dirty="0">
                <a:solidFill>
                  <a:srgbClr val="003056"/>
                </a:solidFill>
              </a:rPr>
              <a:t>, W. H., &amp; McLean, E. R. (2003). The </a:t>
            </a:r>
            <a:r>
              <a:rPr lang="de-DE" dirty="0" err="1">
                <a:solidFill>
                  <a:srgbClr val="003056"/>
                </a:solidFill>
              </a:rPr>
              <a:t>DeLone</a:t>
            </a:r>
            <a:r>
              <a:rPr lang="de-DE" dirty="0">
                <a:solidFill>
                  <a:srgbClr val="003056"/>
                </a:solidFill>
              </a:rPr>
              <a:t> and McLean Model </a:t>
            </a:r>
            <a:r>
              <a:rPr lang="de-DE" dirty="0" err="1">
                <a:solidFill>
                  <a:srgbClr val="003056"/>
                </a:solidFill>
              </a:rPr>
              <a:t>of</a:t>
            </a:r>
            <a:r>
              <a:rPr lang="de-DE" dirty="0">
                <a:solidFill>
                  <a:srgbClr val="003056"/>
                </a:solidFill>
              </a:rPr>
              <a:t> Information Systems </a:t>
            </a:r>
            <a:r>
              <a:rPr lang="de-DE" dirty="0" err="1">
                <a:solidFill>
                  <a:srgbClr val="003056"/>
                </a:solidFill>
              </a:rPr>
              <a:t>Success</a:t>
            </a:r>
            <a:r>
              <a:rPr lang="de-DE" dirty="0">
                <a:solidFill>
                  <a:srgbClr val="003056"/>
                </a:solidFill>
              </a:rPr>
              <a:t>: A </a:t>
            </a:r>
            <a:r>
              <a:rPr lang="de-DE" dirty="0" err="1">
                <a:solidFill>
                  <a:srgbClr val="003056"/>
                </a:solidFill>
              </a:rPr>
              <a:t>Ten</a:t>
            </a:r>
            <a:r>
              <a:rPr lang="de-DE" dirty="0">
                <a:solidFill>
                  <a:srgbClr val="003056"/>
                </a:solidFill>
              </a:rPr>
              <a:t>-Year Update. Journal </a:t>
            </a:r>
            <a:r>
              <a:rPr lang="de-DE" dirty="0" err="1">
                <a:solidFill>
                  <a:srgbClr val="003056"/>
                </a:solidFill>
              </a:rPr>
              <a:t>of</a:t>
            </a:r>
            <a:r>
              <a:rPr lang="de-DE" dirty="0">
                <a:solidFill>
                  <a:srgbClr val="003056"/>
                </a:solidFill>
              </a:rPr>
              <a:t> Management Information Systems 19(4), 9–30.</a:t>
            </a:r>
          </a:p>
          <a:p>
            <a:endParaRPr lang="de-DE" dirty="0">
              <a:solidFill>
                <a:srgbClr val="003056"/>
              </a:solidFill>
            </a:endParaRPr>
          </a:p>
          <a:p>
            <a:r>
              <a:rPr lang="de-DE" dirty="0">
                <a:solidFill>
                  <a:srgbClr val="003056"/>
                </a:solidFill>
              </a:rPr>
              <a:t>Eller, C., &amp; Riedl, R. (2016). Ziele von Informationssystemen. HMD Praxis Der Wirtschaftsinformatik 53(2), 224–238.</a:t>
            </a:r>
          </a:p>
          <a:p>
            <a:endParaRPr lang="de-DE" dirty="0">
              <a:solidFill>
                <a:srgbClr val="003056"/>
              </a:solidFill>
            </a:endParaRPr>
          </a:p>
          <a:p>
            <a:r>
              <a:rPr lang="de-DE" dirty="0" err="1">
                <a:solidFill>
                  <a:srgbClr val="003056"/>
                </a:solidFill>
              </a:rPr>
              <a:t>Eversmann</a:t>
            </a:r>
            <a:r>
              <a:rPr lang="de-DE" dirty="0">
                <a:solidFill>
                  <a:srgbClr val="003056"/>
                </a:solidFill>
              </a:rPr>
              <a:t>, L. (2002). Stellungnahme zur Replik “Die Brückenaufgabe der Wirtschaftsinformatik“. Wirtschaftsinformatik 44(3), 301–303.</a:t>
            </a:r>
          </a:p>
          <a:p>
            <a:endParaRPr lang="de-DE" dirty="0">
              <a:solidFill>
                <a:srgbClr val="003056"/>
              </a:solidFill>
            </a:endParaRPr>
          </a:p>
          <a:p>
            <a:r>
              <a:rPr lang="de-DE" dirty="0">
                <a:solidFill>
                  <a:srgbClr val="003056"/>
                </a:solidFill>
              </a:rPr>
              <a:t>Frey, C. B., &amp; Osborne, M. (2013). The Future </a:t>
            </a:r>
            <a:r>
              <a:rPr lang="de-DE" dirty="0" err="1">
                <a:solidFill>
                  <a:srgbClr val="003056"/>
                </a:solidFill>
              </a:rPr>
              <a:t>of</a:t>
            </a:r>
            <a:r>
              <a:rPr lang="de-DE" dirty="0">
                <a:solidFill>
                  <a:srgbClr val="003056"/>
                </a:solidFill>
              </a:rPr>
              <a:t> </a:t>
            </a:r>
            <a:r>
              <a:rPr lang="de-DE" dirty="0" err="1">
                <a:solidFill>
                  <a:srgbClr val="003056"/>
                </a:solidFill>
              </a:rPr>
              <a:t>Employment</a:t>
            </a:r>
            <a:r>
              <a:rPr lang="de-DE" dirty="0">
                <a:solidFill>
                  <a:srgbClr val="003056"/>
                </a:solidFill>
              </a:rPr>
              <a:t>: </a:t>
            </a:r>
            <a:r>
              <a:rPr lang="de-DE" dirty="0" err="1">
                <a:solidFill>
                  <a:srgbClr val="003056"/>
                </a:solidFill>
              </a:rPr>
              <a:t>How</a:t>
            </a:r>
            <a:r>
              <a:rPr lang="de-DE" dirty="0">
                <a:solidFill>
                  <a:srgbClr val="003056"/>
                </a:solidFill>
              </a:rPr>
              <a:t> </a:t>
            </a:r>
            <a:r>
              <a:rPr lang="de-DE" dirty="0" err="1">
                <a:solidFill>
                  <a:srgbClr val="003056"/>
                </a:solidFill>
              </a:rPr>
              <a:t>susceptible</a:t>
            </a:r>
            <a:r>
              <a:rPr lang="de-DE" dirty="0">
                <a:solidFill>
                  <a:srgbClr val="003056"/>
                </a:solidFill>
              </a:rPr>
              <a:t> </a:t>
            </a:r>
            <a:r>
              <a:rPr lang="de-DE" dirty="0" err="1">
                <a:solidFill>
                  <a:srgbClr val="003056"/>
                </a:solidFill>
              </a:rPr>
              <a:t>are</a:t>
            </a:r>
            <a:r>
              <a:rPr lang="de-DE" dirty="0">
                <a:solidFill>
                  <a:srgbClr val="003056"/>
                </a:solidFill>
              </a:rPr>
              <a:t> </a:t>
            </a:r>
            <a:r>
              <a:rPr lang="de-DE" dirty="0" err="1">
                <a:solidFill>
                  <a:srgbClr val="003056"/>
                </a:solidFill>
              </a:rPr>
              <a:t>jobs</a:t>
            </a:r>
            <a:r>
              <a:rPr lang="de-DE" dirty="0">
                <a:solidFill>
                  <a:srgbClr val="003056"/>
                </a:solidFill>
              </a:rPr>
              <a:t> to </a:t>
            </a:r>
            <a:r>
              <a:rPr lang="de-DE" dirty="0" err="1">
                <a:solidFill>
                  <a:srgbClr val="003056"/>
                </a:solidFill>
              </a:rPr>
              <a:t>computerisation</a:t>
            </a:r>
            <a:r>
              <a:rPr lang="de-DE" dirty="0">
                <a:solidFill>
                  <a:srgbClr val="003056"/>
                </a:solidFill>
              </a:rPr>
              <a:t>? University </a:t>
            </a:r>
            <a:r>
              <a:rPr lang="de-DE" dirty="0" err="1">
                <a:solidFill>
                  <a:srgbClr val="003056"/>
                </a:solidFill>
              </a:rPr>
              <a:t>of</a:t>
            </a:r>
            <a:r>
              <a:rPr lang="de-DE" dirty="0">
                <a:solidFill>
                  <a:srgbClr val="003056"/>
                </a:solidFill>
              </a:rPr>
              <a:t> Oxford.</a:t>
            </a:r>
          </a:p>
          <a:p>
            <a:endParaRPr lang="de-DE" dirty="0">
              <a:solidFill>
                <a:srgbClr val="003056"/>
              </a:solidFill>
            </a:endParaRPr>
          </a:p>
          <a:p>
            <a:r>
              <a:rPr lang="de-DE" dirty="0">
                <a:solidFill>
                  <a:srgbClr val="003056"/>
                </a:solidFill>
              </a:rPr>
              <a:t>Heinen, E. (1966). Das Zielsystem der Unternehmung. Wiesbaden: Gabler.</a:t>
            </a:r>
          </a:p>
          <a:p>
            <a:endParaRPr lang="de-DE" dirty="0">
              <a:solidFill>
                <a:srgbClr val="003056"/>
              </a:solidFill>
            </a:endParaRPr>
          </a:p>
          <a:p>
            <a:r>
              <a:rPr lang="de-DE" dirty="0">
                <a:solidFill>
                  <a:srgbClr val="003056"/>
                </a:solidFill>
              </a:rPr>
              <a:t>Heinrich, L. J. &amp; </a:t>
            </a:r>
            <a:r>
              <a:rPr lang="de-DE" dirty="0" err="1">
                <a:solidFill>
                  <a:srgbClr val="003056"/>
                </a:solidFill>
              </a:rPr>
              <a:t>Sterrer</a:t>
            </a:r>
            <a:r>
              <a:rPr lang="de-DE" dirty="0">
                <a:solidFill>
                  <a:srgbClr val="003056"/>
                </a:solidFill>
              </a:rPr>
              <a:t>, G. (1987). Ziele von Informationssystemen – Ergebnisse einer empirischen Studie. Information Management 48-53.</a:t>
            </a:r>
          </a:p>
          <a:p>
            <a:endParaRPr lang="de-DE" dirty="0">
              <a:solidFill>
                <a:srgbClr val="003056"/>
              </a:solidFill>
            </a:endParaRPr>
          </a:p>
          <a:p>
            <a:r>
              <a:rPr lang="de-DE" dirty="0">
                <a:solidFill>
                  <a:srgbClr val="003056"/>
                </a:solidFill>
              </a:rPr>
              <a:t>King, W. R., &amp; He, J. (2006). A meta-analysis </a:t>
            </a:r>
            <a:r>
              <a:rPr lang="de-DE" dirty="0" err="1">
                <a:solidFill>
                  <a:srgbClr val="003056"/>
                </a:solidFill>
              </a:rPr>
              <a:t>of</a:t>
            </a:r>
            <a:r>
              <a:rPr lang="de-DE" dirty="0">
                <a:solidFill>
                  <a:srgbClr val="003056"/>
                </a:solidFill>
              </a:rPr>
              <a:t> the Technology </a:t>
            </a:r>
            <a:r>
              <a:rPr lang="de-DE" dirty="0" err="1">
                <a:solidFill>
                  <a:srgbClr val="003056"/>
                </a:solidFill>
              </a:rPr>
              <a:t>Acceptance</a:t>
            </a:r>
            <a:r>
              <a:rPr lang="de-DE" dirty="0">
                <a:solidFill>
                  <a:srgbClr val="003056"/>
                </a:solidFill>
              </a:rPr>
              <a:t> Model. Information &amp; Management 43(6), 740–755.</a:t>
            </a:r>
          </a:p>
          <a:p>
            <a:endParaRPr lang="de-DE" dirty="0" err="1">
              <a:solidFill>
                <a:srgbClr val="003056"/>
              </a:solidFill>
            </a:endParaRPr>
          </a:p>
        </p:txBody>
      </p:sp>
    </p:spTree>
    <p:extLst>
      <p:ext uri="{BB962C8B-B14F-4D97-AF65-F5344CB8AC3E}">
        <p14:creationId xmlns:p14="http://schemas.microsoft.com/office/powerpoint/2010/main" val="10518356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7</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44</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197546"/>
            <a:ext cx="9615331" cy="5078313"/>
          </a:xfrm>
          <a:prstGeom prst="rect">
            <a:avLst/>
          </a:prstGeom>
          <a:noFill/>
        </p:spPr>
        <p:txBody>
          <a:bodyPr wrap="square" rtlCol="0">
            <a:spAutoFit/>
          </a:bodyPr>
          <a:lstStyle/>
          <a:p>
            <a:r>
              <a:rPr lang="de-DE" dirty="0">
                <a:solidFill>
                  <a:srgbClr val="003056"/>
                </a:solidFill>
              </a:rPr>
              <a:t>Loos, P., Riedl, R., Müller-Putz, G. R., vom Brocke, J., Davis, F. D., Banker, R. D., &amp; </a:t>
            </a:r>
            <a:r>
              <a:rPr lang="de-DE" dirty="0" err="1">
                <a:solidFill>
                  <a:srgbClr val="003056"/>
                </a:solidFill>
              </a:rPr>
              <a:t>Léger</a:t>
            </a:r>
            <a:r>
              <a:rPr lang="de-DE" dirty="0">
                <a:solidFill>
                  <a:srgbClr val="003056"/>
                </a:solidFill>
              </a:rPr>
              <a:t>, P.-M. (2010). </a:t>
            </a:r>
            <a:r>
              <a:rPr lang="de-DE" dirty="0" err="1">
                <a:solidFill>
                  <a:srgbClr val="003056"/>
                </a:solidFill>
              </a:rPr>
              <a:t>NeuroIS</a:t>
            </a:r>
            <a:r>
              <a:rPr lang="de-DE" dirty="0">
                <a:solidFill>
                  <a:srgbClr val="003056"/>
                </a:solidFill>
              </a:rPr>
              <a:t>: </a:t>
            </a:r>
            <a:r>
              <a:rPr lang="de-DE" dirty="0" err="1">
                <a:solidFill>
                  <a:srgbClr val="003056"/>
                </a:solidFill>
              </a:rPr>
              <a:t>Neuroscientific</a:t>
            </a:r>
            <a:r>
              <a:rPr lang="de-DE" dirty="0">
                <a:solidFill>
                  <a:srgbClr val="003056"/>
                </a:solidFill>
              </a:rPr>
              <a:t> </a:t>
            </a:r>
            <a:r>
              <a:rPr lang="de-DE" dirty="0" err="1">
                <a:solidFill>
                  <a:srgbClr val="003056"/>
                </a:solidFill>
              </a:rPr>
              <a:t>Approaches</a:t>
            </a:r>
            <a:r>
              <a:rPr lang="de-DE" dirty="0">
                <a:solidFill>
                  <a:srgbClr val="003056"/>
                </a:solidFill>
              </a:rPr>
              <a:t> in the Investigation and Development </a:t>
            </a:r>
            <a:r>
              <a:rPr lang="de-DE" dirty="0" err="1">
                <a:solidFill>
                  <a:srgbClr val="003056"/>
                </a:solidFill>
              </a:rPr>
              <a:t>of</a:t>
            </a:r>
            <a:r>
              <a:rPr lang="de-DE" dirty="0">
                <a:solidFill>
                  <a:srgbClr val="003056"/>
                </a:solidFill>
              </a:rPr>
              <a:t> Information Systems. Business &amp; Information Systems Engineering 2(6), 395–401.</a:t>
            </a:r>
          </a:p>
          <a:p>
            <a:endParaRPr lang="de-DE" dirty="0">
              <a:solidFill>
                <a:srgbClr val="003056"/>
              </a:solidFill>
            </a:endParaRPr>
          </a:p>
          <a:p>
            <a:r>
              <a:rPr lang="de-DE" dirty="0">
                <a:solidFill>
                  <a:srgbClr val="003056"/>
                </a:solidFill>
              </a:rPr>
              <a:t>Mertens, P. (1995). Wirtschaftsinformatik – Von den Moden zum Trend. In: W. König (Hrsg.), Wirtschaftsinformatik ’95: Wettbewerbsfähigkeit, Innovation, Wirtschaftlichkeit (S. 25–64). Berlin, Heidelberg: Springer.</a:t>
            </a:r>
          </a:p>
          <a:p>
            <a:endParaRPr lang="de-DE" dirty="0">
              <a:solidFill>
                <a:srgbClr val="003056"/>
              </a:solidFill>
            </a:endParaRPr>
          </a:p>
          <a:p>
            <a:r>
              <a:rPr lang="de-DE" dirty="0">
                <a:solidFill>
                  <a:srgbClr val="003056"/>
                </a:solidFill>
              </a:rPr>
              <a:t>Mertens, P., &amp; Höhl, M. (1999). Wie lernt der Computer den Menschen kennen? Bestandsaufnahme und Experimente zur Benutzermodellierung in der Wirtschaftsinformatik. Wirtschaftsinformatik 41(3), 201–209.</a:t>
            </a:r>
          </a:p>
          <a:p>
            <a:endParaRPr lang="de-DE" dirty="0">
              <a:solidFill>
                <a:srgbClr val="003056"/>
              </a:solidFill>
            </a:endParaRPr>
          </a:p>
          <a:p>
            <a:r>
              <a:rPr lang="de-DE" dirty="0">
                <a:solidFill>
                  <a:srgbClr val="003056"/>
                </a:solidFill>
              </a:rPr>
              <a:t>Mertens, P., Bodendorf, F., König, W., Schumann, M., Hess, T., &amp; </a:t>
            </a:r>
            <a:r>
              <a:rPr lang="de-DE" dirty="0" err="1">
                <a:solidFill>
                  <a:srgbClr val="003056"/>
                </a:solidFill>
              </a:rPr>
              <a:t>Buxmann</a:t>
            </a:r>
            <a:r>
              <a:rPr lang="de-DE" dirty="0">
                <a:solidFill>
                  <a:srgbClr val="003056"/>
                </a:solidFill>
              </a:rPr>
              <a:t>, P. (2017). Grundzüge der Wirtschaftsinformatik. Berlin, Heidelberg: Springer.</a:t>
            </a:r>
          </a:p>
          <a:p>
            <a:endParaRPr lang="de-DE" dirty="0">
              <a:solidFill>
                <a:srgbClr val="003056"/>
              </a:solidFill>
            </a:endParaRPr>
          </a:p>
          <a:p>
            <a:r>
              <a:rPr lang="de-DE" dirty="0" err="1">
                <a:solidFill>
                  <a:srgbClr val="003056"/>
                </a:solidFill>
              </a:rPr>
              <a:t>Myrach</a:t>
            </a:r>
            <a:r>
              <a:rPr lang="de-DE" dirty="0">
                <a:solidFill>
                  <a:srgbClr val="003056"/>
                </a:solidFill>
              </a:rPr>
              <a:t>, T. (2008). Perspektiven auf die Wirtschaftsinformatik: Eine Disziplin im Spannungsfeld von Mensch und Maschine. In: R. Jung &amp; T. </a:t>
            </a:r>
            <a:r>
              <a:rPr lang="de-DE" dirty="0" err="1">
                <a:solidFill>
                  <a:srgbClr val="003056"/>
                </a:solidFill>
              </a:rPr>
              <a:t>Myrach</a:t>
            </a:r>
            <a:r>
              <a:rPr lang="de-DE" dirty="0">
                <a:solidFill>
                  <a:srgbClr val="003056"/>
                </a:solidFill>
              </a:rPr>
              <a:t> (Hrsg.), Quo </a:t>
            </a:r>
            <a:r>
              <a:rPr lang="de-DE" dirty="0" err="1">
                <a:solidFill>
                  <a:srgbClr val="003056"/>
                </a:solidFill>
              </a:rPr>
              <a:t>vadis</a:t>
            </a:r>
            <a:r>
              <a:rPr lang="de-DE" dirty="0">
                <a:solidFill>
                  <a:srgbClr val="003056"/>
                </a:solidFill>
              </a:rPr>
              <a:t> Wirtschaftsinformatik? Festschrift für Prof. Gerhard F. </a:t>
            </a:r>
            <a:r>
              <a:rPr lang="de-DE" dirty="0" err="1">
                <a:solidFill>
                  <a:srgbClr val="003056"/>
                </a:solidFill>
              </a:rPr>
              <a:t>Knolmayer</a:t>
            </a:r>
            <a:r>
              <a:rPr lang="de-DE" dirty="0">
                <a:solidFill>
                  <a:srgbClr val="003056"/>
                </a:solidFill>
              </a:rPr>
              <a:t> zum 60. Geburtstag (S. 95–124). Wiesbaden: Springer. </a:t>
            </a:r>
          </a:p>
        </p:txBody>
      </p:sp>
    </p:spTree>
    <p:extLst>
      <p:ext uri="{BB962C8B-B14F-4D97-AF65-F5344CB8AC3E}">
        <p14:creationId xmlns:p14="http://schemas.microsoft.com/office/powerpoint/2010/main" val="3257351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7</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45</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197546"/>
            <a:ext cx="9615331" cy="5355312"/>
          </a:xfrm>
          <a:prstGeom prst="rect">
            <a:avLst/>
          </a:prstGeom>
          <a:noFill/>
        </p:spPr>
        <p:txBody>
          <a:bodyPr wrap="square" rtlCol="0">
            <a:spAutoFit/>
          </a:bodyPr>
          <a:lstStyle/>
          <a:p>
            <a:r>
              <a:rPr lang="de-DE" dirty="0">
                <a:solidFill>
                  <a:srgbClr val="003056"/>
                </a:solidFill>
              </a:rPr>
              <a:t>OECD (2018). </a:t>
            </a:r>
            <a:r>
              <a:rPr lang="de-DE" dirty="0" err="1">
                <a:solidFill>
                  <a:srgbClr val="003056"/>
                </a:solidFill>
              </a:rPr>
              <a:t>Putting</a:t>
            </a:r>
            <a:r>
              <a:rPr lang="de-DE" dirty="0">
                <a:solidFill>
                  <a:srgbClr val="003056"/>
                </a:solidFill>
              </a:rPr>
              <a:t> </a:t>
            </a:r>
            <a:r>
              <a:rPr lang="de-DE" dirty="0" err="1">
                <a:solidFill>
                  <a:srgbClr val="003056"/>
                </a:solidFill>
              </a:rPr>
              <a:t>faces</a:t>
            </a:r>
            <a:r>
              <a:rPr lang="de-DE" dirty="0">
                <a:solidFill>
                  <a:srgbClr val="003056"/>
                </a:solidFill>
              </a:rPr>
              <a:t> to the </a:t>
            </a:r>
            <a:r>
              <a:rPr lang="de-DE" dirty="0" err="1">
                <a:solidFill>
                  <a:srgbClr val="003056"/>
                </a:solidFill>
              </a:rPr>
              <a:t>jobs</a:t>
            </a:r>
            <a:r>
              <a:rPr lang="de-DE" dirty="0">
                <a:solidFill>
                  <a:srgbClr val="003056"/>
                </a:solidFill>
              </a:rPr>
              <a:t> at </a:t>
            </a:r>
            <a:r>
              <a:rPr lang="de-DE" dirty="0" err="1">
                <a:solidFill>
                  <a:srgbClr val="003056"/>
                </a:solidFill>
              </a:rPr>
              <a:t>risk</a:t>
            </a:r>
            <a:r>
              <a:rPr lang="de-DE" dirty="0">
                <a:solidFill>
                  <a:srgbClr val="003056"/>
                </a:solidFill>
              </a:rPr>
              <a:t> </a:t>
            </a:r>
            <a:r>
              <a:rPr lang="de-DE" dirty="0" err="1">
                <a:solidFill>
                  <a:srgbClr val="003056"/>
                </a:solidFill>
              </a:rPr>
              <a:t>of</a:t>
            </a:r>
            <a:r>
              <a:rPr lang="de-DE" dirty="0">
                <a:solidFill>
                  <a:srgbClr val="003056"/>
                </a:solidFill>
              </a:rPr>
              <a:t> </a:t>
            </a:r>
            <a:r>
              <a:rPr lang="de-DE" dirty="0" err="1">
                <a:solidFill>
                  <a:srgbClr val="003056"/>
                </a:solidFill>
              </a:rPr>
              <a:t>automation</a:t>
            </a:r>
            <a:r>
              <a:rPr lang="de-DE" dirty="0">
                <a:solidFill>
                  <a:srgbClr val="003056"/>
                </a:solidFill>
              </a:rPr>
              <a:t>. </a:t>
            </a:r>
            <a:r>
              <a:rPr lang="de-DE" dirty="0" err="1">
                <a:solidFill>
                  <a:srgbClr val="003056"/>
                </a:solidFill>
              </a:rPr>
              <a:t>Policy</a:t>
            </a:r>
            <a:r>
              <a:rPr lang="de-DE" dirty="0">
                <a:solidFill>
                  <a:srgbClr val="003056"/>
                </a:solidFill>
              </a:rPr>
              <a:t> Brief on the Future </a:t>
            </a:r>
            <a:r>
              <a:rPr lang="de-DE" dirty="0" err="1">
                <a:solidFill>
                  <a:srgbClr val="003056"/>
                </a:solidFill>
              </a:rPr>
              <a:t>of</a:t>
            </a:r>
            <a:r>
              <a:rPr lang="de-DE" dirty="0">
                <a:solidFill>
                  <a:srgbClr val="003056"/>
                </a:solidFill>
              </a:rPr>
              <a:t> Work. Paris: OECD Publishing. https://</a:t>
            </a:r>
            <a:r>
              <a:rPr lang="de-DE" dirty="0" err="1">
                <a:solidFill>
                  <a:srgbClr val="003056"/>
                </a:solidFill>
              </a:rPr>
              <a:t>www.oecd.org</a:t>
            </a:r>
            <a:r>
              <a:rPr lang="de-DE" dirty="0">
                <a:solidFill>
                  <a:srgbClr val="003056"/>
                </a:solidFill>
              </a:rPr>
              <a:t>/</a:t>
            </a:r>
            <a:r>
              <a:rPr lang="de-DE" dirty="0" err="1">
                <a:solidFill>
                  <a:srgbClr val="003056"/>
                </a:solidFill>
              </a:rPr>
              <a:t>future-of-work</a:t>
            </a:r>
            <a:r>
              <a:rPr lang="de-DE" dirty="0">
                <a:solidFill>
                  <a:srgbClr val="003056"/>
                </a:solidFill>
              </a:rPr>
              <a:t>/Automation-policy-brief-2018.pdf.</a:t>
            </a:r>
          </a:p>
          <a:p>
            <a:endParaRPr lang="de-DE" dirty="0">
              <a:solidFill>
                <a:srgbClr val="003056"/>
              </a:solidFill>
            </a:endParaRPr>
          </a:p>
          <a:p>
            <a:r>
              <a:rPr lang="de-DE" dirty="0">
                <a:solidFill>
                  <a:srgbClr val="003056"/>
                </a:solidFill>
              </a:rPr>
              <a:t>Probst, G., Raub, S., &amp; </a:t>
            </a:r>
            <a:r>
              <a:rPr lang="de-DE" dirty="0" err="1">
                <a:solidFill>
                  <a:srgbClr val="003056"/>
                </a:solidFill>
              </a:rPr>
              <a:t>Romhardt</a:t>
            </a:r>
            <a:r>
              <a:rPr lang="de-DE" dirty="0">
                <a:solidFill>
                  <a:srgbClr val="003056"/>
                </a:solidFill>
              </a:rPr>
              <a:t>, K. (2012). Wissen managen: Wie Unternehmen ihre wertvollste Ressource optimal nutzen. Wiesbaden: Springer.</a:t>
            </a:r>
          </a:p>
          <a:p>
            <a:endParaRPr lang="de-DE" dirty="0">
              <a:solidFill>
                <a:srgbClr val="003056"/>
              </a:solidFill>
            </a:endParaRPr>
          </a:p>
          <a:p>
            <a:r>
              <a:rPr lang="de-DE" dirty="0">
                <a:solidFill>
                  <a:srgbClr val="003056"/>
                </a:solidFill>
              </a:rPr>
              <a:t>Riedl, R. (2009). Exemplarische Anwendungen neurowissenschaftlicher Methoden in der Wirtschaftsinformatik. In: A. G. Scherer, I. M. Kaufmann, &amp; M. Patzer (Hrsg.), Methoden in der Betriebswirtschaftslehre (S. 127–148). Wiesbaden: Springer.</a:t>
            </a:r>
          </a:p>
          <a:p>
            <a:endParaRPr lang="de-DE" dirty="0">
              <a:solidFill>
                <a:srgbClr val="003056"/>
              </a:solidFill>
            </a:endParaRPr>
          </a:p>
          <a:p>
            <a:r>
              <a:rPr lang="de-DE" dirty="0">
                <a:solidFill>
                  <a:srgbClr val="003056"/>
                </a:solidFill>
              </a:rPr>
              <a:t>Riedl, R. (2019). Management von Informatik-Projekten: Digitale Transformation erfolgreich gestalten (2. Aufl.). München: De </a:t>
            </a:r>
            <a:r>
              <a:rPr lang="de-DE" dirty="0" err="1">
                <a:solidFill>
                  <a:srgbClr val="003056"/>
                </a:solidFill>
              </a:rPr>
              <a:t>Gruyter</a:t>
            </a:r>
            <a:r>
              <a:rPr lang="de-DE" dirty="0">
                <a:solidFill>
                  <a:srgbClr val="003056"/>
                </a:solidFill>
              </a:rPr>
              <a:t> </a:t>
            </a:r>
            <a:r>
              <a:rPr lang="de-DE" dirty="0" err="1">
                <a:solidFill>
                  <a:srgbClr val="003056"/>
                </a:solidFill>
              </a:rPr>
              <a:t>Oldenbourg</a:t>
            </a:r>
            <a:r>
              <a:rPr lang="de-DE" dirty="0">
                <a:solidFill>
                  <a:srgbClr val="003056"/>
                </a:solidFill>
              </a:rPr>
              <a:t>.</a:t>
            </a:r>
          </a:p>
          <a:p>
            <a:endParaRPr lang="de-DE" dirty="0">
              <a:solidFill>
                <a:srgbClr val="003056"/>
              </a:solidFill>
            </a:endParaRPr>
          </a:p>
          <a:p>
            <a:r>
              <a:rPr lang="de-DE" dirty="0">
                <a:solidFill>
                  <a:srgbClr val="003056"/>
                </a:solidFill>
              </a:rPr>
              <a:t>Riedl, R. (2020). Digitaler Stress: Wie er uns kaputt macht und was wir dagegen tun können. Wien: Linde.</a:t>
            </a:r>
          </a:p>
          <a:p>
            <a:endParaRPr lang="de-DE" dirty="0">
              <a:solidFill>
                <a:srgbClr val="003056"/>
              </a:solidFill>
            </a:endParaRPr>
          </a:p>
          <a:p>
            <a:r>
              <a:rPr lang="de-DE" dirty="0">
                <a:solidFill>
                  <a:srgbClr val="003056"/>
                </a:solidFill>
              </a:rPr>
              <a:t>Riedl, R., &amp; </a:t>
            </a:r>
            <a:r>
              <a:rPr lang="de-DE" dirty="0" err="1">
                <a:solidFill>
                  <a:srgbClr val="003056"/>
                </a:solidFill>
              </a:rPr>
              <a:t>Léger</a:t>
            </a:r>
            <a:r>
              <a:rPr lang="de-DE" dirty="0">
                <a:solidFill>
                  <a:srgbClr val="003056"/>
                </a:solidFill>
              </a:rPr>
              <a:t>, P.-M. (2016). </a:t>
            </a:r>
            <a:r>
              <a:rPr lang="de-DE" dirty="0" err="1">
                <a:solidFill>
                  <a:srgbClr val="003056"/>
                </a:solidFill>
              </a:rPr>
              <a:t>Fundamentals</a:t>
            </a:r>
            <a:r>
              <a:rPr lang="de-DE" dirty="0">
                <a:solidFill>
                  <a:srgbClr val="003056"/>
                </a:solidFill>
              </a:rPr>
              <a:t> </a:t>
            </a:r>
            <a:r>
              <a:rPr lang="de-DE" dirty="0" err="1">
                <a:solidFill>
                  <a:srgbClr val="003056"/>
                </a:solidFill>
              </a:rPr>
              <a:t>of</a:t>
            </a:r>
            <a:r>
              <a:rPr lang="de-DE" dirty="0">
                <a:solidFill>
                  <a:srgbClr val="003056"/>
                </a:solidFill>
              </a:rPr>
              <a:t> </a:t>
            </a:r>
            <a:r>
              <a:rPr lang="de-DE" dirty="0" err="1">
                <a:solidFill>
                  <a:srgbClr val="003056"/>
                </a:solidFill>
              </a:rPr>
              <a:t>NeuroIS</a:t>
            </a:r>
            <a:r>
              <a:rPr lang="de-DE" dirty="0">
                <a:solidFill>
                  <a:srgbClr val="003056"/>
                </a:solidFill>
              </a:rPr>
              <a:t>: Information Systems and the Brain. Berlin, Heidelberg: Springer. </a:t>
            </a:r>
          </a:p>
          <a:p>
            <a:endParaRPr lang="de-DE" dirty="0">
              <a:solidFill>
                <a:srgbClr val="003056"/>
              </a:solidFill>
            </a:endParaRPr>
          </a:p>
        </p:txBody>
      </p:sp>
    </p:spTree>
    <p:extLst>
      <p:ext uri="{BB962C8B-B14F-4D97-AF65-F5344CB8AC3E}">
        <p14:creationId xmlns:p14="http://schemas.microsoft.com/office/powerpoint/2010/main" val="2949721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BE9FD-7040-F947-A6C5-CDBD25346B65}"/>
              </a:ext>
            </a:extLst>
          </p:cNvPr>
          <p:cNvSpPr>
            <a:spLocks noGrp="1"/>
          </p:cNvSpPr>
          <p:nvPr>
            <p:ph type="title"/>
          </p:nvPr>
        </p:nvSpPr>
        <p:spPr/>
        <p:txBody>
          <a:bodyPr/>
          <a:lstStyle/>
          <a:p>
            <a:r>
              <a:rPr lang="de-DE" dirty="0"/>
              <a:t>Literaturverzeichnis – Kapitel 7</a:t>
            </a:r>
          </a:p>
        </p:txBody>
      </p:sp>
      <p:sp>
        <p:nvSpPr>
          <p:cNvPr id="4" name="Foliennummernplatzhalter 3">
            <a:extLst>
              <a:ext uri="{FF2B5EF4-FFF2-40B4-BE49-F238E27FC236}">
                <a16:creationId xmlns:a16="http://schemas.microsoft.com/office/drawing/2014/main" id="{54107A1C-01DB-B242-9031-9104A72EB15D}"/>
              </a:ext>
            </a:extLst>
          </p:cNvPr>
          <p:cNvSpPr>
            <a:spLocks noGrp="1"/>
          </p:cNvSpPr>
          <p:nvPr>
            <p:ph type="sldNum" sz="quarter" idx="12"/>
          </p:nvPr>
        </p:nvSpPr>
        <p:spPr/>
        <p:txBody>
          <a:bodyPr/>
          <a:lstStyle/>
          <a:p>
            <a:fld id="{FC0CC166-4E39-43B8-AB91-BDD1C4C9E224}" type="slidenum">
              <a:rPr lang="de-DE" smtClean="0"/>
              <a:t>46</a:t>
            </a:fld>
            <a:endParaRPr lang="de-DE" dirty="0"/>
          </a:p>
        </p:txBody>
      </p:sp>
      <p:sp>
        <p:nvSpPr>
          <p:cNvPr id="6" name="Textfeld 5">
            <a:extLst>
              <a:ext uri="{FF2B5EF4-FFF2-40B4-BE49-F238E27FC236}">
                <a16:creationId xmlns:a16="http://schemas.microsoft.com/office/drawing/2014/main" id="{385D627B-1434-2D48-9D19-7D0B65DA5102}"/>
              </a:ext>
            </a:extLst>
          </p:cNvPr>
          <p:cNvSpPr txBox="1"/>
          <p:nvPr/>
        </p:nvSpPr>
        <p:spPr>
          <a:xfrm>
            <a:off x="1378800" y="1968723"/>
            <a:ext cx="9615331" cy="3693319"/>
          </a:xfrm>
          <a:prstGeom prst="rect">
            <a:avLst/>
          </a:prstGeom>
          <a:noFill/>
        </p:spPr>
        <p:txBody>
          <a:bodyPr wrap="square" rtlCol="0">
            <a:spAutoFit/>
          </a:bodyPr>
          <a:lstStyle/>
          <a:p>
            <a:r>
              <a:rPr lang="de-DE" dirty="0">
                <a:solidFill>
                  <a:srgbClr val="003056"/>
                </a:solidFill>
              </a:rPr>
              <a:t>Schmidt, R.-B. (1993). Zielsysteme der Unternehmung. In: W. Wittmann et al. (Hrsg.), Handwörterbuch der Betriebswirtschaft. 5. Aufl. (S. 4794-4806). Stuttgart: Schäffer-Poeschel.</a:t>
            </a:r>
          </a:p>
          <a:p>
            <a:endParaRPr lang="de-DE" dirty="0">
              <a:solidFill>
                <a:srgbClr val="003056"/>
              </a:solidFill>
            </a:endParaRPr>
          </a:p>
          <a:p>
            <a:r>
              <a:rPr lang="de-DE" dirty="0" err="1">
                <a:solidFill>
                  <a:srgbClr val="003056"/>
                </a:solidFill>
              </a:rPr>
              <a:t>Venkatesh</a:t>
            </a:r>
            <a:r>
              <a:rPr lang="de-DE" dirty="0">
                <a:solidFill>
                  <a:srgbClr val="003056"/>
                </a:solidFill>
              </a:rPr>
              <a:t>, V., Morris, M.G., Davis, G. &amp; Davis, F.D. (2003). User </a:t>
            </a:r>
            <a:r>
              <a:rPr lang="de-DE" dirty="0" err="1">
                <a:solidFill>
                  <a:srgbClr val="003056"/>
                </a:solidFill>
              </a:rPr>
              <a:t>Acceptance</a:t>
            </a:r>
            <a:r>
              <a:rPr lang="de-DE" dirty="0">
                <a:solidFill>
                  <a:srgbClr val="003056"/>
                </a:solidFill>
              </a:rPr>
              <a:t> </a:t>
            </a:r>
            <a:r>
              <a:rPr lang="de-DE" dirty="0" err="1">
                <a:solidFill>
                  <a:srgbClr val="003056"/>
                </a:solidFill>
              </a:rPr>
              <a:t>of</a:t>
            </a:r>
            <a:r>
              <a:rPr lang="de-DE" dirty="0">
                <a:solidFill>
                  <a:srgbClr val="003056"/>
                </a:solidFill>
              </a:rPr>
              <a:t> Information Technology: </a:t>
            </a:r>
            <a:r>
              <a:rPr lang="de-DE" dirty="0" err="1">
                <a:solidFill>
                  <a:srgbClr val="003056"/>
                </a:solidFill>
              </a:rPr>
              <a:t>Toward</a:t>
            </a:r>
            <a:r>
              <a:rPr lang="de-DE" dirty="0">
                <a:solidFill>
                  <a:srgbClr val="003056"/>
                </a:solidFill>
              </a:rPr>
              <a:t> a Unified View. MIS Quarterly 27(3), 425–478.</a:t>
            </a:r>
          </a:p>
          <a:p>
            <a:endParaRPr lang="de-DE" dirty="0">
              <a:solidFill>
                <a:srgbClr val="003056"/>
              </a:solidFill>
            </a:endParaRPr>
          </a:p>
          <a:p>
            <a:r>
              <a:rPr lang="de-DE" dirty="0">
                <a:solidFill>
                  <a:srgbClr val="003056"/>
                </a:solidFill>
              </a:rPr>
              <a:t>vom Brocke, J., </a:t>
            </a:r>
            <a:r>
              <a:rPr lang="de-DE" dirty="0" err="1">
                <a:solidFill>
                  <a:srgbClr val="003056"/>
                </a:solidFill>
              </a:rPr>
              <a:t>Hevner</a:t>
            </a:r>
            <a:r>
              <a:rPr lang="de-DE" dirty="0">
                <a:solidFill>
                  <a:srgbClr val="003056"/>
                </a:solidFill>
              </a:rPr>
              <a:t>, A., </a:t>
            </a:r>
            <a:r>
              <a:rPr lang="de-DE" dirty="0" err="1">
                <a:solidFill>
                  <a:srgbClr val="003056"/>
                </a:solidFill>
              </a:rPr>
              <a:t>Léger</a:t>
            </a:r>
            <a:r>
              <a:rPr lang="de-DE" dirty="0">
                <a:solidFill>
                  <a:srgbClr val="003056"/>
                </a:solidFill>
              </a:rPr>
              <a:t>, P. M., Walla, P., &amp; Riedl, R. (2020). </a:t>
            </a:r>
            <a:r>
              <a:rPr lang="de-DE" dirty="0" err="1">
                <a:solidFill>
                  <a:srgbClr val="003056"/>
                </a:solidFill>
              </a:rPr>
              <a:t>Advancing</a:t>
            </a:r>
            <a:r>
              <a:rPr lang="de-DE" dirty="0">
                <a:solidFill>
                  <a:srgbClr val="003056"/>
                </a:solidFill>
              </a:rPr>
              <a:t> a </a:t>
            </a:r>
            <a:r>
              <a:rPr lang="de-DE" dirty="0" err="1">
                <a:solidFill>
                  <a:srgbClr val="003056"/>
                </a:solidFill>
              </a:rPr>
              <a:t>NeuroIS</a:t>
            </a:r>
            <a:r>
              <a:rPr lang="de-DE" dirty="0">
                <a:solidFill>
                  <a:srgbClr val="003056"/>
                </a:solidFill>
              </a:rPr>
              <a:t> </a:t>
            </a:r>
            <a:r>
              <a:rPr lang="de-DE" dirty="0" err="1">
                <a:solidFill>
                  <a:srgbClr val="003056"/>
                </a:solidFill>
              </a:rPr>
              <a:t>research</a:t>
            </a:r>
            <a:r>
              <a:rPr lang="de-DE" dirty="0">
                <a:solidFill>
                  <a:srgbClr val="003056"/>
                </a:solidFill>
              </a:rPr>
              <a:t> </a:t>
            </a:r>
            <a:r>
              <a:rPr lang="de-DE" dirty="0" err="1">
                <a:solidFill>
                  <a:srgbClr val="003056"/>
                </a:solidFill>
              </a:rPr>
              <a:t>agenda</a:t>
            </a:r>
            <a:r>
              <a:rPr lang="de-DE" dirty="0">
                <a:solidFill>
                  <a:srgbClr val="003056"/>
                </a:solidFill>
              </a:rPr>
              <a:t> </a:t>
            </a:r>
            <a:r>
              <a:rPr lang="de-DE" dirty="0" err="1">
                <a:solidFill>
                  <a:srgbClr val="003056"/>
                </a:solidFill>
              </a:rPr>
              <a:t>with</a:t>
            </a:r>
            <a:r>
              <a:rPr lang="de-DE" dirty="0">
                <a:solidFill>
                  <a:srgbClr val="003056"/>
                </a:solidFill>
              </a:rPr>
              <a:t> </a:t>
            </a:r>
            <a:r>
              <a:rPr lang="de-DE" dirty="0" err="1">
                <a:solidFill>
                  <a:srgbClr val="003056"/>
                </a:solidFill>
              </a:rPr>
              <a:t>four</a:t>
            </a:r>
            <a:r>
              <a:rPr lang="de-DE" dirty="0">
                <a:solidFill>
                  <a:srgbClr val="003056"/>
                </a:solidFill>
              </a:rPr>
              <a:t> </a:t>
            </a:r>
            <a:r>
              <a:rPr lang="de-DE" dirty="0" err="1">
                <a:solidFill>
                  <a:srgbClr val="003056"/>
                </a:solidFill>
              </a:rPr>
              <a:t>areas</a:t>
            </a:r>
            <a:r>
              <a:rPr lang="de-DE" dirty="0">
                <a:solidFill>
                  <a:srgbClr val="003056"/>
                </a:solidFill>
              </a:rPr>
              <a:t> </a:t>
            </a:r>
            <a:r>
              <a:rPr lang="de-DE" dirty="0" err="1">
                <a:solidFill>
                  <a:srgbClr val="003056"/>
                </a:solidFill>
              </a:rPr>
              <a:t>of</a:t>
            </a:r>
            <a:r>
              <a:rPr lang="de-DE" dirty="0">
                <a:solidFill>
                  <a:srgbClr val="003056"/>
                </a:solidFill>
              </a:rPr>
              <a:t> </a:t>
            </a:r>
            <a:r>
              <a:rPr lang="de-DE" dirty="0" err="1">
                <a:solidFill>
                  <a:srgbClr val="003056"/>
                </a:solidFill>
              </a:rPr>
              <a:t>societal</a:t>
            </a:r>
            <a:r>
              <a:rPr lang="de-DE" dirty="0">
                <a:solidFill>
                  <a:srgbClr val="003056"/>
                </a:solidFill>
              </a:rPr>
              <a:t> </a:t>
            </a:r>
            <a:r>
              <a:rPr lang="de-DE" dirty="0" err="1">
                <a:solidFill>
                  <a:srgbClr val="003056"/>
                </a:solidFill>
              </a:rPr>
              <a:t>contributions</a:t>
            </a:r>
            <a:r>
              <a:rPr lang="de-DE" dirty="0">
                <a:solidFill>
                  <a:srgbClr val="003056"/>
                </a:solidFill>
              </a:rPr>
              <a:t>. European Journal </a:t>
            </a:r>
            <a:r>
              <a:rPr lang="de-DE" dirty="0" err="1">
                <a:solidFill>
                  <a:srgbClr val="003056"/>
                </a:solidFill>
              </a:rPr>
              <a:t>of</a:t>
            </a:r>
            <a:r>
              <a:rPr lang="de-DE" dirty="0">
                <a:solidFill>
                  <a:srgbClr val="003056"/>
                </a:solidFill>
              </a:rPr>
              <a:t> Information Systems 29(1), 9–24.</a:t>
            </a:r>
          </a:p>
          <a:p>
            <a:endParaRPr lang="de-DE" dirty="0">
              <a:solidFill>
                <a:srgbClr val="003056"/>
              </a:solidFill>
            </a:endParaRPr>
          </a:p>
          <a:p>
            <a:r>
              <a:rPr lang="de-DE" dirty="0">
                <a:solidFill>
                  <a:srgbClr val="003056"/>
                </a:solidFill>
              </a:rPr>
              <a:t>vom Brocke, J., Riedl, R., &amp; </a:t>
            </a:r>
            <a:r>
              <a:rPr lang="de-DE" dirty="0" err="1">
                <a:solidFill>
                  <a:srgbClr val="003056"/>
                </a:solidFill>
              </a:rPr>
              <a:t>Léger</a:t>
            </a:r>
            <a:r>
              <a:rPr lang="de-DE" dirty="0">
                <a:solidFill>
                  <a:srgbClr val="003056"/>
                </a:solidFill>
              </a:rPr>
              <a:t>, P.-M. (2013). </a:t>
            </a:r>
            <a:r>
              <a:rPr lang="de-DE" dirty="0" err="1">
                <a:solidFill>
                  <a:srgbClr val="003056"/>
                </a:solidFill>
              </a:rPr>
              <a:t>Application</a:t>
            </a:r>
            <a:r>
              <a:rPr lang="de-DE" dirty="0">
                <a:solidFill>
                  <a:srgbClr val="003056"/>
                </a:solidFill>
              </a:rPr>
              <a:t> </a:t>
            </a:r>
            <a:r>
              <a:rPr lang="de-DE" dirty="0" err="1">
                <a:solidFill>
                  <a:srgbClr val="003056"/>
                </a:solidFill>
              </a:rPr>
              <a:t>Strategies</a:t>
            </a:r>
            <a:r>
              <a:rPr lang="de-DE" dirty="0">
                <a:solidFill>
                  <a:srgbClr val="003056"/>
                </a:solidFill>
              </a:rPr>
              <a:t> for </a:t>
            </a:r>
            <a:r>
              <a:rPr lang="de-DE" dirty="0" err="1">
                <a:solidFill>
                  <a:srgbClr val="003056"/>
                </a:solidFill>
              </a:rPr>
              <a:t>Neuroscience</a:t>
            </a:r>
            <a:r>
              <a:rPr lang="de-DE" dirty="0">
                <a:solidFill>
                  <a:srgbClr val="003056"/>
                </a:solidFill>
              </a:rPr>
              <a:t> in Information Systems Design Science Research. Journal </a:t>
            </a:r>
            <a:r>
              <a:rPr lang="de-DE" dirty="0" err="1">
                <a:solidFill>
                  <a:srgbClr val="003056"/>
                </a:solidFill>
              </a:rPr>
              <a:t>of</a:t>
            </a:r>
            <a:r>
              <a:rPr lang="de-DE" dirty="0">
                <a:solidFill>
                  <a:srgbClr val="003056"/>
                </a:solidFill>
              </a:rPr>
              <a:t> Computer Information Systems 53(3), 1–13.</a:t>
            </a:r>
          </a:p>
          <a:p>
            <a:endParaRPr lang="de-DE" dirty="0">
              <a:solidFill>
                <a:srgbClr val="003056"/>
              </a:solidFill>
            </a:endParaRPr>
          </a:p>
        </p:txBody>
      </p:sp>
    </p:spTree>
    <p:extLst>
      <p:ext uri="{BB962C8B-B14F-4D97-AF65-F5344CB8AC3E}">
        <p14:creationId xmlns:p14="http://schemas.microsoft.com/office/powerpoint/2010/main" val="1471917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6A0E50-8A4C-4248-BDBF-85935020ADBC}"/>
              </a:ext>
            </a:extLst>
          </p:cNvPr>
          <p:cNvSpPr>
            <a:spLocks noGrp="1"/>
          </p:cNvSpPr>
          <p:nvPr>
            <p:ph type="title"/>
          </p:nvPr>
        </p:nvSpPr>
        <p:spPr/>
        <p:txBody>
          <a:bodyPr/>
          <a:lstStyle/>
          <a:p>
            <a:r>
              <a:rPr lang="de-DE" dirty="0"/>
              <a:t>Ziele und Zielarten</a:t>
            </a:r>
          </a:p>
        </p:txBody>
      </p:sp>
      <p:sp>
        <p:nvSpPr>
          <p:cNvPr id="3" name="Inhaltsplatzhalter 2">
            <a:extLst>
              <a:ext uri="{FF2B5EF4-FFF2-40B4-BE49-F238E27FC236}">
                <a16:creationId xmlns:a16="http://schemas.microsoft.com/office/drawing/2014/main" id="{8A183E8F-CE8B-3940-A839-8E1DE487E4B6}"/>
              </a:ext>
            </a:extLst>
          </p:cNvPr>
          <p:cNvSpPr>
            <a:spLocks noGrp="1"/>
          </p:cNvSpPr>
          <p:nvPr>
            <p:ph idx="1"/>
          </p:nvPr>
        </p:nvSpPr>
        <p:spPr>
          <a:xfrm>
            <a:off x="1378800" y="2178000"/>
            <a:ext cx="9432000" cy="2821299"/>
          </a:xfrm>
        </p:spPr>
        <p:txBody>
          <a:bodyPr/>
          <a:lstStyle/>
          <a:p>
            <a:r>
              <a:rPr lang="de-DE" dirty="0"/>
              <a:t>Eine weitere </a:t>
            </a:r>
            <a:r>
              <a:rPr lang="de-DE" dirty="0">
                <a:solidFill>
                  <a:srgbClr val="C00000"/>
                </a:solidFill>
              </a:rPr>
              <a:t>Unterscheidung</a:t>
            </a:r>
            <a:r>
              <a:rPr lang="de-DE" dirty="0"/>
              <a:t> von Zielarten ist die zwischen </a:t>
            </a:r>
          </a:p>
          <a:p>
            <a:pPr lvl="1"/>
            <a:r>
              <a:rPr lang="de-DE" dirty="0">
                <a:solidFill>
                  <a:srgbClr val="C00000"/>
                </a:solidFill>
              </a:rPr>
              <a:t>Ökonomischen </a:t>
            </a:r>
            <a:r>
              <a:rPr lang="de-DE" dirty="0"/>
              <a:t>Ziele </a:t>
            </a:r>
          </a:p>
          <a:p>
            <a:pPr lvl="2"/>
            <a:r>
              <a:rPr lang="de-DE" dirty="0"/>
              <a:t>z.B. Produktivität, Wirtschaftlichkeit</a:t>
            </a:r>
          </a:p>
          <a:p>
            <a:pPr lvl="1"/>
            <a:r>
              <a:rPr lang="de-DE" dirty="0">
                <a:solidFill>
                  <a:srgbClr val="C00000"/>
                </a:solidFill>
              </a:rPr>
              <a:t>Nicht-ökonomischen </a:t>
            </a:r>
            <a:r>
              <a:rPr lang="de-DE" dirty="0"/>
              <a:t>Ziele</a:t>
            </a:r>
          </a:p>
          <a:p>
            <a:pPr lvl="2"/>
            <a:r>
              <a:rPr lang="de-DE" dirty="0"/>
              <a:t>z.B. Nachhaltigkeit, Zufriedenheit, Wohlbefinden</a:t>
            </a:r>
          </a:p>
          <a:p>
            <a:pPr lvl="2"/>
            <a:r>
              <a:rPr lang="de-DE" dirty="0"/>
              <a:t>gewinnen zunehmend an Bedeutung</a:t>
            </a:r>
          </a:p>
          <a:p>
            <a:pPr lvl="2"/>
            <a:r>
              <a:rPr lang="de-DE" dirty="0"/>
              <a:t>können erheblichen Einfluss darauf haben, welche ökonomischen Ziele umgesetzt werden (können)</a:t>
            </a:r>
          </a:p>
          <a:p>
            <a:endParaRPr lang="de-DE" dirty="0"/>
          </a:p>
          <a:p>
            <a:endParaRPr lang="de-DE" dirty="0"/>
          </a:p>
        </p:txBody>
      </p:sp>
      <p:sp>
        <p:nvSpPr>
          <p:cNvPr id="4" name="Foliennummernplatzhalter 3">
            <a:extLst>
              <a:ext uri="{FF2B5EF4-FFF2-40B4-BE49-F238E27FC236}">
                <a16:creationId xmlns:a16="http://schemas.microsoft.com/office/drawing/2014/main" id="{AB5BAFF6-5205-EB49-88FC-C04BBC5FD77E}"/>
              </a:ext>
            </a:extLst>
          </p:cNvPr>
          <p:cNvSpPr>
            <a:spLocks noGrp="1"/>
          </p:cNvSpPr>
          <p:nvPr>
            <p:ph type="sldNum" sz="quarter" idx="12"/>
          </p:nvPr>
        </p:nvSpPr>
        <p:spPr/>
        <p:txBody>
          <a:bodyPr/>
          <a:lstStyle/>
          <a:p>
            <a:fld id="{FC0CC166-4E39-43B8-AB91-BDD1C4C9E224}" type="slidenum">
              <a:rPr lang="de-DE" smtClean="0"/>
              <a:t>5</a:t>
            </a:fld>
            <a:endParaRPr lang="de-DE" dirty="0"/>
          </a:p>
        </p:txBody>
      </p:sp>
    </p:spTree>
    <p:extLst>
      <p:ext uri="{BB962C8B-B14F-4D97-AF65-F5344CB8AC3E}">
        <p14:creationId xmlns:p14="http://schemas.microsoft.com/office/powerpoint/2010/main" val="661210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9C326-1ADE-9E4D-ABC7-E240D987C910}"/>
              </a:ext>
            </a:extLst>
          </p:cNvPr>
          <p:cNvSpPr>
            <a:spLocks noGrp="1"/>
          </p:cNvSpPr>
          <p:nvPr>
            <p:ph type="title"/>
          </p:nvPr>
        </p:nvSpPr>
        <p:spPr/>
        <p:txBody>
          <a:bodyPr/>
          <a:lstStyle/>
          <a:p>
            <a:r>
              <a:rPr lang="de-DE" dirty="0"/>
              <a:t>Beispiel – Ziele und Zielarten</a:t>
            </a:r>
          </a:p>
        </p:txBody>
      </p:sp>
      <p:sp>
        <p:nvSpPr>
          <p:cNvPr id="3" name="Inhaltsplatzhalter 2">
            <a:extLst>
              <a:ext uri="{FF2B5EF4-FFF2-40B4-BE49-F238E27FC236}">
                <a16:creationId xmlns:a16="http://schemas.microsoft.com/office/drawing/2014/main" id="{33601409-2EBD-CF47-A37F-455E233AA2A1}"/>
              </a:ext>
            </a:extLst>
          </p:cNvPr>
          <p:cNvSpPr>
            <a:spLocks noGrp="1"/>
          </p:cNvSpPr>
          <p:nvPr>
            <p:ph idx="1"/>
          </p:nvPr>
        </p:nvSpPr>
        <p:spPr>
          <a:xfrm>
            <a:off x="1378800" y="1972042"/>
            <a:ext cx="9432000" cy="3690000"/>
          </a:xfrm>
        </p:spPr>
        <p:txBody>
          <a:bodyPr/>
          <a:lstStyle/>
          <a:p>
            <a:r>
              <a:rPr lang="de-DE" dirty="0"/>
              <a:t>Bei der Zielplanung für ein Digitalisierungsprojekt ist insbesondere auch auf die Nutzerakzeptanz zu achten, da diese die Produktivität und die Wirtschaftlichkeit beeinflusst</a:t>
            </a:r>
          </a:p>
          <a:p>
            <a:r>
              <a:rPr lang="de-DE" dirty="0"/>
              <a:t>Fehlende bzw. niedrige Akzeptanz geht mit negativen Wirkungen auf diese ökonomischen Ziele einher</a:t>
            </a:r>
          </a:p>
          <a:p>
            <a:r>
              <a:rPr lang="de-DE" dirty="0"/>
              <a:t>Zudem können sich in Digitalisierungsprojekten jene Personen mit ihren Zielen besser durchsetzen, die über eine starke Machtposition im Unternehmen verfügen, so dass sachlich besser begründbare Ziele „auf der Strecke bleiben“</a:t>
            </a:r>
          </a:p>
        </p:txBody>
      </p:sp>
      <p:sp>
        <p:nvSpPr>
          <p:cNvPr id="4" name="Foliennummernplatzhalter 3">
            <a:extLst>
              <a:ext uri="{FF2B5EF4-FFF2-40B4-BE49-F238E27FC236}">
                <a16:creationId xmlns:a16="http://schemas.microsoft.com/office/drawing/2014/main" id="{385A3F65-541B-5D43-9F34-1A1165262810}"/>
              </a:ext>
            </a:extLst>
          </p:cNvPr>
          <p:cNvSpPr>
            <a:spLocks noGrp="1"/>
          </p:cNvSpPr>
          <p:nvPr>
            <p:ph type="sldNum" sz="quarter" idx="12"/>
          </p:nvPr>
        </p:nvSpPr>
        <p:spPr/>
        <p:txBody>
          <a:bodyPr/>
          <a:lstStyle/>
          <a:p>
            <a:fld id="{FC0CC166-4E39-43B8-AB91-BDD1C4C9E224}" type="slidenum">
              <a:rPr lang="de-DE" smtClean="0"/>
              <a:t>6</a:t>
            </a:fld>
            <a:endParaRPr lang="de-DE" dirty="0"/>
          </a:p>
        </p:txBody>
      </p:sp>
    </p:spTree>
    <p:extLst>
      <p:ext uri="{BB962C8B-B14F-4D97-AF65-F5344CB8AC3E}">
        <p14:creationId xmlns:p14="http://schemas.microsoft.com/office/powerpoint/2010/main" val="1210296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3458C-466B-7548-82EA-B5CFAD629470}"/>
              </a:ext>
            </a:extLst>
          </p:cNvPr>
          <p:cNvSpPr>
            <a:spLocks noGrp="1"/>
          </p:cNvSpPr>
          <p:nvPr>
            <p:ph type="title"/>
          </p:nvPr>
        </p:nvSpPr>
        <p:spPr/>
        <p:txBody>
          <a:bodyPr/>
          <a:lstStyle/>
          <a:p>
            <a:r>
              <a:rPr lang="de-DE" dirty="0"/>
              <a:t>Ziele und Zielarten</a:t>
            </a:r>
          </a:p>
        </p:txBody>
      </p:sp>
      <p:sp>
        <p:nvSpPr>
          <p:cNvPr id="3" name="Inhaltsplatzhalter 2">
            <a:extLst>
              <a:ext uri="{FF2B5EF4-FFF2-40B4-BE49-F238E27FC236}">
                <a16:creationId xmlns:a16="http://schemas.microsoft.com/office/drawing/2014/main" id="{5EADA7A3-2D4F-BD4D-80E2-62482D2F9C2C}"/>
              </a:ext>
            </a:extLst>
          </p:cNvPr>
          <p:cNvSpPr>
            <a:spLocks noGrp="1"/>
          </p:cNvSpPr>
          <p:nvPr>
            <p:ph idx="1"/>
          </p:nvPr>
        </p:nvSpPr>
        <p:spPr>
          <a:xfrm>
            <a:off x="1378800" y="2744950"/>
            <a:ext cx="9432000" cy="3133116"/>
          </a:xfrm>
        </p:spPr>
        <p:txBody>
          <a:bodyPr/>
          <a:lstStyle/>
          <a:p>
            <a:r>
              <a:rPr lang="de-DE" dirty="0"/>
              <a:t>Mit den </a:t>
            </a:r>
            <a:r>
              <a:rPr lang="de-DE" dirty="0">
                <a:solidFill>
                  <a:srgbClr val="C00000"/>
                </a:solidFill>
              </a:rPr>
              <a:t>Formalzielen</a:t>
            </a:r>
            <a:r>
              <a:rPr lang="de-DE" dirty="0"/>
              <a:t> für MAT-Systeme beschäftigt sich die Zielforschung</a:t>
            </a:r>
          </a:p>
          <a:p>
            <a:r>
              <a:rPr lang="de-DE" dirty="0">
                <a:solidFill>
                  <a:srgbClr val="C00000"/>
                </a:solidFill>
              </a:rPr>
              <a:t>Zielforschung</a:t>
            </a:r>
            <a:r>
              <a:rPr lang="de-DE" dirty="0"/>
              <a:t> möchte herausfinden welche</a:t>
            </a:r>
          </a:p>
          <a:p>
            <a:pPr lvl="1"/>
            <a:r>
              <a:rPr lang="de-DE" dirty="0"/>
              <a:t>Ziele von Bedeutung sind </a:t>
            </a:r>
          </a:p>
          <a:p>
            <a:pPr lvl="1"/>
            <a:r>
              <a:rPr lang="de-DE" dirty="0"/>
              <a:t>Ziele von Bedeutung sein werden</a:t>
            </a:r>
          </a:p>
          <a:p>
            <a:pPr lvl="1"/>
            <a:r>
              <a:rPr lang="de-DE" dirty="0"/>
              <a:t>Beziehungen zwischen den Zielen bestehen </a:t>
            </a:r>
          </a:p>
          <a:p>
            <a:r>
              <a:rPr lang="de-DE" dirty="0"/>
              <a:t>Zweck der Zielforschung ist es nicht, der Praxis Vorschriften darüber machen zu wollen, welche Ziele sie verfolgen soll</a:t>
            </a:r>
          </a:p>
          <a:p>
            <a:endParaRPr lang="de-DE" dirty="0"/>
          </a:p>
        </p:txBody>
      </p:sp>
      <p:sp>
        <p:nvSpPr>
          <p:cNvPr id="4" name="Foliennummernplatzhalter 3">
            <a:extLst>
              <a:ext uri="{FF2B5EF4-FFF2-40B4-BE49-F238E27FC236}">
                <a16:creationId xmlns:a16="http://schemas.microsoft.com/office/drawing/2014/main" id="{885E2EAF-DAA8-FD4E-892F-6387BEC3F4A1}"/>
              </a:ext>
            </a:extLst>
          </p:cNvPr>
          <p:cNvSpPr>
            <a:spLocks noGrp="1"/>
          </p:cNvSpPr>
          <p:nvPr>
            <p:ph type="sldNum" sz="quarter" idx="12"/>
          </p:nvPr>
        </p:nvSpPr>
        <p:spPr/>
        <p:txBody>
          <a:bodyPr/>
          <a:lstStyle/>
          <a:p>
            <a:fld id="{FC0CC166-4E39-43B8-AB91-BDD1C4C9E224}" type="slidenum">
              <a:rPr lang="de-DE" smtClean="0"/>
              <a:t>7</a:t>
            </a:fld>
            <a:endParaRPr lang="de-DE" dirty="0"/>
          </a:p>
        </p:txBody>
      </p:sp>
      <p:sp>
        <p:nvSpPr>
          <p:cNvPr id="5" name="Rechteck: abgerundete Ecken 4">
            <a:extLst>
              <a:ext uri="{FF2B5EF4-FFF2-40B4-BE49-F238E27FC236}">
                <a16:creationId xmlns:a16="http://schemas.microsoft.com/office/drawing/2014/main" id="{C92C7011-C70A-9C43-8CF7-9AD72160936F}"/>
              </a:ext>
            </a:extLst>
          </p:cNvPr>
          <p:cNvSpPr/>
          <p:nvPr/>
        </p:nvSpPr>
        <p:spPr>
          <a:xfrm>
            <a:off x="1378800" y="1610414"/>
            <a:ext cx="9615332" cy="93588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ffectLst/>
                <a:ea typeface="Times New Roman" panose="02020603050405020304" pitchFamily="18" charset="0"/>
                <a:cs typeface="Times New Roman" panose="02020603050405020304" pitchFamily="18" charset="0"/>
              </a:rPr>
              <a:t>Zielelemente</a:t>
            </a:r>
            <a:r>
              <a:rPr lang="de-DE" sz="2400" dirty="0">
                <a:effectLst/>
                <a:ea typeface="Times New Roman" panose="02020603050405020304" pitchFamily="18" charset="0"/>
                <a:cs typeface="Times New Roman" panose="02020603050405020304" pitchFamily="18" charset="0"/>
              </a:rPr>
              <a:t> sind Zielinhalt, Zielmaßstab, Ausmaß der Zielerreichung, zeitlicher Bezug sowie personifizierte Verantwortung der Zielerreichung</a:t>
            </a:r>
          </a:p>
        </p:txBody>
      </p:sp>
    </p:spTree>
    <p:extLst>
      <p:ext uri="{BB962C8B-B14F-4D97-AF65-F5344CB8AC3E}">
        <p14:creationId xmlns:p14="http://schemas.microsoft.com/office/powerpoint/2010/main" val="2001053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01E98-D441-5145-A860-9B06DF5E2BB3}"/>
              </a:ext>
            </a:extLst>
          </p:cNvPr>
          <p:cNvSpPr>
            <a:spLocks noGrp="1"/>
          </p:cNvSpPr>
          <p:nvPr>
            <p:ph type="title"/>
          </p:nvPr>
        </p:nvSpPr>
        <p:spPr/>
        <p:txBody>
          <a:bodyPr/>
          <a:lstStyle/>
          <a:p>
            <a:r>
              <a:rPr lang="de-DE" dirty="0"/>
              <a:t>Ziele für Informationssysteme</a:t>
            </a:r>
          </a:p>
        </p:txBody>
      </p:sp>
      <p:sp>
        <p:nvSpPr>
          <p:cNvPr id="4" name="Foliennummernplatzhalter 3">
            <a:extLst>
              <a:ext uri="{FF2B5EF4-FFF2-40B4-BE49-F238E27FC236}">
                <a16:creationId xmlns:a16="http://schemas.microsoft.com/office/drawing/2014/main" id="{13000190-FA0A-BF45-BAE6-7D2247A4A6BD}"/>
              </a:ext>
            </a:extLst>
          </p:cNvPr>
          <p:cNvSpPr>
            <a:spLocks noGrp="1"/>
          </p:cNvSpPr>
          <p:nvPr>
            <p:ph type="sldNum" sz="quarter" idx="12"/>
          </p:nvPr>
        </p:nvSpPr>
        <p:spPr/>
        <p:txBody>
          <a:bodyPr/>
          <a:lstStyle/>
          <a:p>
            <a:fld id="{FC0CC166-4E39-43B8-AB91-BDD1C4C9E224}" type="slidenum">
              <a:rPr lang="de-DE" smtClean="0"/>
              <a:t>8</a:t>
            </a:fld>
            <a:endParaRPr lang="de-DE" dirty="0"/>
          </a:p>
        </p:txBody>
      </p:sp>
      <p:pic>
        <p:nvPicPr>
          <p:cNvPr id="6" name="Grafik 5" descr="Ein Bild, das Text, Diagramm, Schrift, Reihe enthält.&#10;&#10;Automatisch generierte Beschreibung">
            <a:extLst>
              <a:ext uri="{FF2B5EF4-FFF2-40B4-BE49-F238E27FC236}">
                <a16:creationId xmlns:a16="http://schemas.microsoft.com/office/drawing/2014/main" id="{09D1EE4B-A976-7F4D-BB2C-CE056131C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390" y="1701602"/>
            <a:ext cx="9932393" cy="4018887"/>
          </a:xfrm>
          <a:prstGeom prst="rect">
            <a:avLst/>
          </a:prstGeom>
        </p:spPr>
      </p:pic>
      <p:pic>
        <p:nvPicPr>
          <p:cNvPr id="3" name="Grafik 2">
            <a:extLst>
              <a:ext uri="{FF2B5EF4-FFF2-40B4-BE49-F238E27FC236}">
                <a16:creationId xmlns:a16="http://schemas.microsoft.com/office/drawing/2014/main" id="{9A53564D-240A-AA1F-F839-432AB9356140}"/>
              </a:ext>
            </a:extLst>
          </p:cNvPr>
          <p:cNvPicPr>
            <a:picLocks noChangeAspect="1"/>
          </p:cNvPicPr>
          <p:nvPr/>
        </p:nvPicPr>
        <p:blipFill>
          <a:blip r:embed="rId3"/>
          <a:stretch>
            <a:fillRect/>
          </a:stretch>
        </p:blipFill>
        <p:spPr>
          <a:xfrm>
            <a:off x="4592924" y="3357786"/>
            <a:ext cx="1008112" cy="770909"/>
          </a:xfrm>
          <a:prstGeom prst="rect">
            <a:avLst/>
          </a:prstGeom>
        </p:spPr>
      </p:pic>
    </p:spTree>
    <p:extLst>
      <p:ext uri="{BB962C8B-B14F-4D97-AF65-F5344CB8AC3E}">
        <p14:creationId xmlns:p14="http://schemas.microsoft.com/office/powerpoint/2010/main" val="412398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0B6FB3-BC69-3A4B-85F4-7E5D002C9324}"/>
              </a:ext>
            </a:extLst>
          </p:cNvPr>
          <p:cNvSpPr>
            <a:spLocks noGrp="1"/>
          </p:cNvSpPr>
          <p:nvPr>
            <p:ph type="title"/>
          </p:nvPr>
        </p:nvSpPr>
        <p:spPr/>
        <p:txBody>
          <a:bodyPr/>
          <a:lstStyle/>
          <a:p>
            <a:r>
              <a:rPr lang="de-DE" dirty="0"/>
              <a:t>Ziele für Informationssysteme</a:t>
            </a:r>
          </a:p>
        </p:txBody>
      </p:sp>
      <p:sp>
        <p:nvSpPr>
          <p:cNvPr id="3" name="Inhaltsplatzhalter 2">
            <a:extLst>
              <a:ext uri="{FF2B5EF4-FFF2-40B4-BE49-F238E27FC236}">
                <a16:creationId xmlns:a16="http://schemas.microsoft.com/office/drawing/2014/main" id="{B99BF1B9-C560-0243-A2B7-CCA34D69DA9D}"/>
              </a:ext>
            </a:extLst>
          </p:cNvPr>
          <p:cNvSpPr>
            <a:spLocks noGrp="1"/>
          </p:cNvSpPr>
          <p:nvPr>
            <p:ph idx="1"/>
          </p:nvPr>
        </p:nvSpPr>
        <p:spPr>
          <a:xfrm>
            <a:off x="1378799" y="1269554"/>
            <a:ext cx="9615331" cy="3690000"/>
          </a:xfrm>
        </p:spPr>
        <p:txBody>
          <a:bodyPr/>
          <a:lstStyle/>
          <a:p>
            <a:r>
              <a:rPr lang="de-DE" dirty="0">
                <a:solidFill>
                  <a:srgbClr val="C00000"/>
                </a:solidFill>
              </a:rPr>
              <a:t>Formalziele</a:t>
            </a:r>
            <a:r>
              <a:rPr lang="de-DE" dirty="0"/>
              <a:t>, welche die </a:t>
            </a:r>
            <a:r>
              <a:rPr lang="de-DE" dirty="0">
                <a:solidFill>
                  <a:srgbClr val="C00000"/>
                </a:solidFill>
              </a:rPr>
              <a:t>Prozessqualität</a:t>
            </a:r>
            <a:r>
              <a:rPr lang="de-DE" dirty="0"/>
              <a:t> beschreiben, können wie folgt gegliedert werden:</a:t>
            </a:r>
          </a:p>
          <a:p>
            <a:pPr lvl="1"/>
            <a:r>
              <a:rPr lang="de-DE" dirty="0">
                <a:solidFill>
                  <a:srgbClr val="C00000"/>
                </a:solidFill>
              </a:rPr>
              <a:t>Leistungsziele</a:t>
            </a:r>
          </a:p>
          <a:p>
            <a:pPr lvl="2"/>
            <a:r>
              <a:rPr lang="de-DE" dirty="0"/>
              <a:t>Ziele, welche die Erbringung von Zwischenergebnissen und Ergebnissen im Entwicklungs-, Einführungs- und Nutzungsprozess beschreiben</a:t>
            </a:r>
          </a:p>
          <a:p>
            <a:pPr lvl="1"/>
            <a:r>
              <a:rPr lang="de-DE" dirty="0">
                <a:solidFill>
                  <a:srgbClr val="C00000"/>
                </a:solidFill>
              </a:rPr>
              <a:t>Terminziele</a:t>
            </a:r>
            <a:r>
              <a:rPr lang="de-DE" dirty="0"/>
              <a:t> </a:t>
            </a:r>
          </a:p>
          <a:p>
            <a:pPr lvl="2"/>
            <a:r>
              <a:rPr lang="de-DE" dirty="0"/>
              <a:t>Ziele, welche die geplanten Zeitpunkte oder Zeiträume für die Erbringung von Zwischenergebnissen und Ergebnissen beschreiben</a:t>
            </a:r>
          </a:p>
          <a:p>
            <a:pPr lvl="1"/>
            <a:r>
              <a:rPr lang="de-DE" dirty="0">
                <a:solidFill>
                  <a:srgbClr val="C00000"/>
                </a:solidFill>
              </a:rPr>
              <a:t>Kostenziele</a:t>
            </a:r>
          </a:p>
          <a:p>
            <a:pPr lvl="2"/>
            <a:r>
              <a:rPr lang="de-DE" dirty="0"/>
              <a:t>Ziele, welche den geplanten und bewerteten Verbrauch an Gütern und Dienstleistungen für die Erbringung von Zwischenergebnissen und Ergebnissen beschreiben</a:t>
            </a:r>
          </a:p>
          <a:p>
            <a:pPr lvl="1"/>
            <a:endParaRPr lang="de-DE" dirty="0"/>
          </a:p>
        </p:txBody>
      </p:sp>
      <p:sp>
        <p:nvSpPr>
          <p:cNvPr id="4" name="Foliennummernplatzhalter 3">
            <a:extLst>
              <a:ext uri="{FF2B5EF4-FFF2-40B4-BE49-F238E27FC236}">
                <a16:creationId xmlns:a16="http://schemas.microsoft.com/office/drawing/2014/main" id="{F9013D80-8B3F-D549-9D44-250B656B54FE}"/>
              </a:ext>
            </a:extLst>
          </p:cNvPr>
          <p:cNvSpPr>
            <a:spLocks noGrp="1"/>
          </p:cNvSpPr>
          <p:nvPr>
            <p:ph type="sldNum" sz="quarter" idx="12"/>
          </p:nvPr>
        </p:nvSpPr>
        <p:spPr/>
        <p:txBody>
          <a:bodyPr/>
          <a:lstStyle/>
          <a:p>
            <a:fld id="{FC0CC166-4E39-43B8-AB91-BDD1C4C9E224}" type="slidenum">
              <a:rPr lang="de-DE" smtClean="0"/>
              <a:t>9</a:t>
            </a:fld>
            <a:endParaRPr lang="de-DE" dirty="0"/>
          </a:p>
        </p:txBody>
      </p:sp>
      <p:sp>
        <p:nvSpPr>
          <p:cNvPr id="5" name="Rechteck: abgerundete Ecken 4">
            <a:extLst>
              <a:ext uri="{FF2B5EF4-FFF2-40B4-BE49-F238E27FC236}">
                <a16:creationId xmlns:a16="http://schemas.microsoft.com/office/drawing/2014/main" id="{D81758F5-FC2C-F445-8FBF-897D77B4E4E3}"/>
              </a:ext>
            </a:extLst>
          </p:cNvPr>
          <p:cNvSpPr/>
          <p:nvPr/>
        </p:nvSpPr>
        <p:spPr>
          <a:xfrm>
            <a:off x="1378799" y="5002452"/>
            <a:ext cx="9183284" cy="149199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b="1" dirty="0">
                <a:effectLst/>
                <a:ea typeface="Times New Roman" panose="02020603050405020304" pitchFamily="18" charset="0"/>
                <a:cs typeface="Times New Roman" panose="02020603050405020304" pitchFamily="18" charset="0"/>
              </a:rPr>
              <a:t>Weitere Ziele </a:t>
            </a:r>
            <a:r>
              <a:rPr lang="de-DE" sz="2400" dirty="0">
                <a:effectLst/>
                <a:ea typeface="Times New Roman" panose="02020603050405020304" pitchFamily="18" charset="0"/>
                <a:cs typeface="Times New Roman" panose="02020603050405020304" pitchFamily="18" charset="0"/>
              </a:rPr>
              <a:t>zur Beschreibung der Prozessqualität lassen sich ableiten, wenn die </a:t>
            </a:r>
            <a:r>
              <a:rPr lang="de-DE" sz="2400" b="1" dirty="0">
                <a:effectLst/>
                <a:ea typeface="Times New Roman" panose="02020603050405020304" pitchFamily="18" charset="0"/>
                <a:cs typeface="Times New Roman" panose="02020603050405020304" pitchFamily="18" charset="0"/>
              </a:rPr>
              <a:t>Beziehungen zwischen Leistungen, Terminen und Kosten präzisiert</a:t>
            </a:r>
            <a:r>
              <a:rPr lang="de-DE" sz="2400" dirty="0">
                <a:effectLst/>
                <a:ea typeface="Times New Roman" panose="02020603050405020304" pitchFamily="18" charset="0"/>
                <a:cs typeface="Times New Roman" panose="02020603050405020304" pitchFamily="18" charset="0"/>
              </a:rPr>
              <a:t> und darüber hinaus diese Phänomene </a:t>
            </a:r>
            <a:r>
              <a:rPr lang="de-DE" sz="2400" b="1" dirty="0">
                <a:effectLst/>
                <a:ea typeface="Times New Roman" panose="02020603050405020304" pitchFamily="18" charset="0"/>
                <a:cs typeface="Times New Roman" panose="02020603050405020304" pitchFamily="18" charset="0"/>
              </a:rPr>
              <a:t>aus einem anderen Blickwinkel betrachtet werden</a:t>
            </a:r>
          </a:p>
        </p:txBody>
      </p:sp>
    </p:spTree>
    <p:extLst>
      <p:ext uri="{BB962C8B-B14F-4D97-AF65-F5344CB8AC3E}">
        <p14:creationId xmlns:p14="http://schemas.microsoft.com/office/powerpoint/2010/main" val="2377759924"/>
      </p:ext>
    </p:extLst>
  </p:cSld>
  <p:clrMapOvr>
    <a:masterClrMapping/>
  </p:clrMapOvr>
</p:sld>
</file>

<file path=ppt/theme/theme1.xml><?xml version="1.0" encoding="utf-8"?>
<a:theme xmlns:a="http://schemas.openxmlformats.org/drawingml/2006/main" name="Präsentationsvorlage Uni MA final gesendet-neu">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Präsentationsvorlage Uni MA final gesendet-neu</Template>
  <TotalTime>0</TotalTime>
  <Words>3597</Words>
  <Application>Microsoft Office PowerPoint</Application>
  <PresentationFormat>Benutzerdefiniert</PresentationFormat>
  <Paragraphs>345</Paragraphs>
  <Slides>46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46</vt:i4>
      </vt:variant>
    </vt:vector>
  </HeadingPairs>
  <TitlesOfParts>
    <vt:vector size="50" baseType="lpstr">
      <vt:lpstr>Arial</vt:lpstr>
      <vt:lpstr>Calibri</vt:lpstr>
      <vt:lpstr>Times New Roman</vt:lpstr>
      <vt:lpstr>Präsentationsvorlage Uni MA final gesendet-neu</vt:lpstr>
      <vt:lpstr>Kapitel 7  Zweck und Ziele der Wirtschaftsinformatik</vt:lpstr>
      <vt:lpstr>Lernziele</vt:lpstr>
      <vt:lpstr>Ziele und Zielarten</vt:lpstr>
      <vt:lpstr>Ziele und Zielarten</vt:lpstr>
      <vt:lpstr>Ziele und Zielarten</vt:lpstr>
      <vt:lpstr>Beispiel – Ziele und Zielarten</vt:lpstr>
      <vt:lpstr>Ziele und Zielarten</vt:lpstr>
      <vt:lpstr>Ziele für Informationssysteme</vt:lpstr>
      <vt:lpstr>Ziele für Informationssysteme</vt:lpstr>
      <vt:lpstr>Ziele für Informationssysteme</vt:lpstr>
      <vt:lpstr>Beispiele – Rahmenziele </vt:lpstr>
      <vt:lpstr>Ziele für Informationssysteme</vt:lpstr>
      <vt:lpstr>Ziele für Informationssysteme</vt:lpstr>
      <vt:lpstr>Ziele für Informationsinfrastrukturen</vt:lpstr>
      <vt:lpstr>Ziele für Informationsinfrastrukturen</vt:lpstr>
      <vt:lpstr>Ziele für Informationsinfrastrukturen</vt:lpstr>
      <vt:lpstr>Ziele für Informationsinfrastrukturen</vt:lpstr>
      <vt:lpstr>Ziele für Informationsinfrastrukturen</vt:lpstr>
      <vt:lpstr>Ziele für Informationsinfrastrukturen</vt:lpstr>
      <vt:lpstr>Ziele für Informationsinfrastrukturen</vt:lpstr>
      <vt:lpstr>Ziele für die Informationsfunktion</vt:lpstr>
      <vt:lpstr>Ziele für die Informationsfunktion</vt:lpstr>
      <vt:lpstr>Beispiel – Ziele für die Informationsfunktion </vt:lpstr>
      <vt:lpstr>Ziele für die Informationsfunktion</vt:lpstr>
      <vt:lpstr>Zielbeziehungen</vt:lpstr>
      <vt:lpstr>Beispiel – Zielbeziehung </vt:lpstr>
      <vt:lpstr>Beispiel – Zielbeziehung </vt:lpstr>
      <vt:lpstr>Zielbeziehungen</vt:lpstr>
      <vt:lpstr>Sinnhafte Vollautomation als Langfristziel der Wirtschaftsinformatik</vt:lpstr>
      <vt:lpstr>Sinnhafte Vollautomation als Langfristziel der Wirtschaftsinformatik</vt:lpstr>
      <vt:lpstr>Sinnhafte Vollautomation als Langfristziel der Wirtschaftsinformatik</vt:lpstr>
      <vt:lpstr>Sinnhafte Vollautomation als Langfristziel der Wirtschaftsinformatik</vt:lpstr>
      <vt:lpstr>Sinnhafte Vollautomation als Langfristziel der Wirtschaftsinformatik</vt:lpstr>
      <vt:lpstr>Beispiel – Sinnhafte Vollautomation als Langfristziel der Wirtschaftsinformatik </vt:lpstr>
      <vt:lpstr>Sinnhafte Vollautomation als Langfristziel der Wirtschaftsinformatik</vt:lpstr>
      <vt:lpstr>Sinnhafte Vollautomation als Langfristziel der Wirtschaftsinformatik</vt:lpstr>
      <vt:lpstr>Sinnhafte Vollautomation als Langfristziel der Wirtschaftsinformatik</vt:lpstr>
      <vt:lpstr>Sinnhafte Vollautomation als Langfristziel der Wirtschaftsinformatik</vt:lpstr>
      <vt:lpstr>Sinnhafte Vollautomation als Langfristziel der Wirtschaftsinformatik</vt:lpstr>
      <vt:lpstr>Sinnhafte Vollautomation als Langfristziel der Wirtschaftsinformatik</vt:lpstr>
      <vt:lpstr>Sinnhafte Vollautomation als Langfristziel der Wirtschaftsinformatik</vt:lpstr>
      <vt:lpstr>Literaturverzeichnis – Kapitel 7</vt:lpstr>
      <vt:lpstr>Literaturverzeichnis – Kapitel 7</vt:lpstr>
      <vt:lpstr>Literaturverzeichnis – Kapitel 7</vt:lpstr>
      <vt:lpstr>Literaturverzeichnis – Kapitel 7</vt:lpstr>
      <vt:lpstr>Literaturverzeichnis – Kapitel 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User</dc:creator>
  <cp:lastModifiedBy>Mädche, Alexander (IISM)</cp:lastModifiedBy>
  <cp:revision>73</cp:revision>
  <dcterms:created xsi:type="dcterms:W3CDTF">2018-06-20T22:10:41Z</dcterms:created>
  <dcterms:modified xsi:type="dcterms:W3CDTF">2024-07-16T06:05:22Z</dcterms:modified>
</cp:coreProperties>
</file>