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08" r:id="rId3"/>
    <p:sldId id="258" r:id="rId4"/>
    <p:sldId id="260" r:id="rId5"/>
    <p:sldId id="261" r:id="rId6"/>
    <p:sldId id="293"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04" r:id="rId21"/>
    <p:sldId id="276" r:id="rId22"/>
    <p:sldId id="277" r:id="rId23"/>
    <p:sldId id="278" r:id="rId24"/>
    <p:sldId id="294" r:id="rId25"/>
    <p:sldId id="280" r:id="rId26"/>
    <p:sldId id="281" r:id="rId27"/>
    <p:sldId id="282" r:id="rId28"/>
    <p:sldId id="283" r:id="rId29"/>
    <p:sldId id="284" r:id="rId30"/>
    <p:sldId id="285" r:id="rId31"/>
    <p:sldId id="286" r:id="rId32"/>
    <p:sldId id="287" r:id="rId33"/>
    <p:sldId id="288" r:id="rId34"/>
    <p:sldId id="289" r:id="rId35"/>
    <p:sldId id="290" r:id="rId36"/>
    <p:sldId id="299" r:id="rId37"/>
    <p:sldId id="300" r:id="rId38"/>
    <p:sldId id="301" r:id="rId39"/>
    <p:sldId id="302" r:id="rId40"/>
    <p:sldId id="303" r:id="rId41"/>
    <p:sldId id="297" r:id="rId42"/>
    <p:sldId id="298" r:id="rId43"/>
    <p:sldId id="291" r:id="rId44"/>
    <p:sldId id="306" r:id="rId45"/>
    <p:sldId id="310" r:id="rId46"/>
    <p:sldId id="309" r:id="rId47"/>
    <p:sldId id="379" r:id="rId48"/>
    <p:sldId id="380" r:id="rId49"/>
    <p:sldId id="381" r:id="rId50"/>
    <p:sldId id="382" r:id="rId51"/>
  </p:sldIdLst>
  <p:sldSz cx="12195175" cy="6859588"/>
  <p:notesSz cx="6858000" cy="9144000"/>
  <p:defaultTextStyle>
    <a:defPPr>
      <a:defRPr lang="de-DE"/>
    </a:defPPr>
    <a:lvl1pPr marL="0" algn="l" defTabSz="914305" rtl="0" eaLnBrk="1" latinLnBrk="0" hangingPunct="1">
      <a:defRPr sz="1800" kern="1200">
        <a:solidFill>
          <a:schemeClr val="tx1"/>
        </a:solidFill>
        <a:latin typeface="+mn-lt"/>
        <a:ea typeface="+mn-ea"/>
        <a:cs typeface="+mn-cs"/>
      </a:defRPr>
    </a:lvl1pPr>
    <a:lvl2pPr marL="457152"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7"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1" algn="l" defTabSz="914305" rtl="0" eaLnBrk="1" latinLnBrk="0" hangingPunct="1">
      <a:defRPr sz="1800" kern="1200">
        <a:solidFill>
          <a:schemeClr val="tx1"/>
        </a:solidFill>
        <a:latin typeface="+mn-lt"/>
        <a:ea typeface="+mn-ea"/>
        <a:cs typeface="+mn-cs"/>
      </a:defRPr>
    </a:lvl6pPr>
    <a:lvl7pPr marL="2742914" algn="l" defTabSz="914305" rtl="0" eaLnBrk="1" latinLnBrk="0" hangingPunct="1">
      <a:defRPr sz="1800" kern="1200">
        <a:solidFill>
          <a:schemeClr val="tx1"/>
        </a:solidFill>
        <a:latin typeface="+mn-lt"/>
        <a:ea typeface="+mn-ea"/>
        <a:cs typeface="+mn-cs"/>
      </a:defRPr>
    </a:lvl7pPr>
    <a:lvl8pPr marL="3200066" algn="l" defTabSz="914305" rtl="0" eaLnBrk="1" latinLnBrk="0" hangingPunct="1">
      <a:defRPr sz="1800" kern="1200">
        <a:solidFill>
          <a:schemeClr val="tx1"/>
        </a:solidFill>
        <a:latin typeface="+mn-lt"/>
        <a:ea typeface="+mn-ea"/>
        <a:cs typeface="+mn-cs"/>
      </a:defRPr>
    </a:lvl8pPr>
    <a:lvl9pPr marL="3657219" algn="l" defTabSz="91430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C3138C-E647-621B-BEB0-92DBA3725E34}" name="Armin Heinzl" initials="AH" userId="S::aheinzl@ad.uni-mannheim.de::79e329d9-e78e-439f-b2c7-e2f3e151b257" providerId="AD"/>
  <p188:author id="{2E1018AF-A003-24E6-8AD5-8E6A3A4B54BF}" name="Tilman Haferbeck" initials="TH" userId="ccd9da5b7e3744a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6"/>
    <a:srgbClr val="A7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4" autoAdjust="0"/>
    <p:restoredTop sz="94846" autoAdjust="0"/>
  </p:normalViewPr>
  <p:slideViewPr>
    <p:cSldViewPr showGuides="1">
      <p:cViewPr varScale="1">
        <p:scale>
          <a:sx n="102" d="100"/>
          <a:sy n="102" d="100"/>
        </p:scale>
        <p:origin x="648" y="176"/>
      </p:cViewPr>
      <p:guideLst>
        <p:guide orient="horz" pos="2161"/>
        <p:guide pos="384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Tabelle1!$B$1</c:f>
              <c:strCache>
                <c:ptCount val="1"/>
                <c:pt idx="0">
                  <c:v>Anzahl Bachelorabschlüsse 2020</c:v>
                </c:pt>
              </c:strCache>
            </c:strRef>
          </c:tx>
          <c:spPr>
            <a:solidFill>
              <a:schemeClr val="accent2">
                <a:shade val="65000"/>
              </a:schemeClr>
            </a:solidFill>
            <a:ln>
              <a:noFill/>
            </a:ln>
            <a:effectLst/>
          </c:spPr>
          <c:invertIfNegative val="0"/>
          <c:cat>
            <c:strRef>
              <c:f>Tabelle1!$A$2:$A$10</c:f>
              <c:strCache>
                <c:ptCount val="7"/>
                <c:pt idx="0">
                  <c:v>Bioinformatik</c:v>
                </c:pt>
                <c:pt idx="1">
                  <c:v>medizinische Informatik</c:v>
                </c:pt>
                <c:pt idx="2">
                  <c:v>Ingenieurinformatik</c:v>
                </c:pt>
                <c:pt idx="3">
                  <c:v>Medieninformatik</c:v>
                </c:pt>
                <c:pt idx="4">
                  <c:v>Summe nicht Wifo / Info</c:v>
                </c:pt>
                <c:pt idx="5">
                  <c:v>Wirtschaftsinformatik</c:v>
                </c:pt>
                <c:pt idx="6">
                  <c:v>Informatik</c:v>
                </c:pt>
              </c:strCache>
            </c:strRef>
          </c:cat>
          <c:val>
            <c:numRef>
              <c:f>Tabelle1!$B$2:$B$10</c:f>
              <c:numCache>
                <c:formatCode>General</c:formatCode>
                <c:ptCount val="9"/>
                <c:pt idx="0">
                  <c:v>154</c:v>
                </c:pt>
                <c:pt idx="1">
                  <c:v>245</c:v>
                </c:pt>
                <c:pt idx="2">
                  <c:v>962</c:v>
                </c:pt>
                <c:pt idx="3">
                  <c:v>1660</c:v>
                </c:pt>
                <c:pt idx="4">
                  <c:v>3021</c:v>
                </c:pt>
                <c:pt idx="5">
                  <c:v>6574</c:v>
                </c:pt>
                <c:pt idx="6">
                  <c:v>7195</c:v>
                </c:pt>
              </c:numCache>
            </c:numRef>
          </c:val>
          <c:extLst>
            <c:ext xmlns:c16="http://schemas.microsoft.com/office/drawing/2014/chart" uri="{C3380CC4-5D6E-409C-BE32-E72D297353CC}">
              <c16:uniqueId val="{00000000-0A6C-DB46-BBA4-EBA13EC3738B}"/>
            </c:ext>
          </c:extLst>
        </c:ser>
        <c:ser>
          <c:idx val="1"/>
          <c:order val="1"/>
          <c:tx>
            <c:strRef>
              <c:f>Tabelle1!$C$1</c:f>
              <c:strCache>
                <c:ptCount val="1"/>
                <c:pt idx="0">
                  <c:v>Spalte2</c:v>
                </c:pt>
              </c:strCache>
            </c:strRef>
          </c:tx>
          <c:spPr>
            <a:solidFill>
              <a:schemeClr val="accent2"/>
            </a:solidFill>
            <a:ln>
              <a:noFill/>
            </a:ln>
            <a:effectLst/>
          </c:spPr>
          <c:invertIfNegative val="0"/>
          <c:cat>
            <c:strRef>
              <c:f>Tabelle1!$A$2:$A$10</c:f>
              <c:strCache>
                <c:ptCount val="7"/>
                <c:pt idx="0">
                  <c:v>Bioinformatik</c:v>
                </c:pt>
                <c:pt idx="1">
                  <c:v>medizinische Informatik</c:v>
                </c:pt>
                <c:pt idx="2">
                  <c:v>Ingenieurinformatik</c:v>
                </c:pt>
                <c:pt idx="3">
                  <c:v>Medieninformatik</c:v>
                </c:pt>
                <c:pt idx="4">
                  <c:v>Summe nicht Wifo / Info</c:v>
                </c:pt>
                <c:pt idx="5">
                  <c:v>Wirtschaftsinformatik</c:v>
                </c:pt>
                <c:pt idx="6">
                  <c:v>Informatik</c:v>
                </c:pt>
              </c:strCache>
            </c:strRef>
          </c:cat>
          <c:val>
            <c:numRef>
              <c:f>Tabelle1!$C$2:$C$8</c:f>
              <c:numCache>
                <c:formatCode>General</c:formatCode>
                <c:ptCount val="7"/>
              </c:numCache>
            </c:numRef>
          </c:val>
          <c:extLst>
            <c:ext xmlns:c16="http://schemas.microsoft.com/office/drawing/2014/chart" uri="{C3380CC4-5D6E-409C-BE32-E72D297353CC}">
              <c16:uniqueId val="{00000001-0A6C-DB46-BBA4-EBA13EC3738B}"/>
            </c:ext>
          </c:extLst>
        </c:ser>
        <c:ser>
          <c:idx val="2"/>
          <c:order val="2"/>
          <c:tx>
            <c:strRef>
              <c:f>Tabelle1!$D$1</c:f>
              <c:strCache>
                <c:ptCount val="1"/>
                <c:pt idx="0">
                  <c:v>Spalte3</c:v>
                </c:pt>
              </c:strCache>
            </c:strRef>
          </c:tx>
          <c:spPr>
            <a:solidFill>
              <a:schemeClr val="accent2">
                <a:tint val="65000"/>
              </a:schemeClr>
            </a:solidFill>
            <a:ln>
              <a:noFill/>
            </a:ln>
            <a:effectLst/>
          </c:spPr>
          <c:invertIfNegative val="0"/>
          <c:cat>
            <c:strRef>
              <c:f>Tabelle1!$A$2:$A$10</c:f>
              <c:strCache>
                <c:ptCount val="7"/>
                <c:pt idx="0">
                  <c:v>Bioinformatik</c:v>
                </c:pt>
                <c:pt idx="1">
                  <c:v>medizinische Informatik</c:v>
                </c:pt>
                <c:pt idx="2">
                  <c:v>Ingenieurinformatik</c:v>
                </c:pt>
                <c:pt idx="3">
                  <c:v>Medieninformatik</c:v>
                </c:pt>
                <c:pt idx="4">
                  <c:v>Summe nicht Wifo / Info</c:v>
                </c:pt>
                <c:pt idx="5">
                  <c:v>Wirtschaftsinformatik</c:v>
                </c:pt>
                <c:pt idx="6">
                  <c:v>Informatik</c:v>
                </c:pt>
              </c:strCache>
            </c:strRef>
          </c:cat>
          <c:val>
            <c:numRef>
              <c:f>Tabelle1!$D$2:$D$8</c:f>
              <c:numCache>
                <c:formatCode>General</c:formatCode>
                <c:ptCount val="7"/>
              </c:numCache>
            </c:numRef>
          </c:val>
          <c:extLst>
            <c:ext xmlns:c16="http://schemas.microsoft.com/office/drawing/2014/chart" uri="{C3380CC4-5D6E-409C-BE32-E72D297353CC}">
              <c16:uniqueId val="{00000002-0A6C-DB46-BBA4-EBA13EC3738B}"/>
            </c:ext>
          </c:extLst>
        </c:ser>
        <c:dLbls>
          <c:showLegendKey val="0"/>
          <c:showVal val="0"/>
          <c:showCatName val="0"/>
          <c:showSerName val="0"/>
          <c:showPercent val="0"/>
          <c:showBubbleSize val="0"/>
        </c:dLbls>
        <c:gapWidth val="182"/>
        <c:axId val="469613695"/>
        <c:axId val="470764943"/>
      </c:barChart>
      <c:catAx>
        <c:axId val="4696136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470764943"/>
        <c:crosses val="autoZero"/>
        <c:auto val="1"/>
        <c:lblAlgn val="ctr"/>
        <c:lblOffset val="100"/>
        <c:noMultiLvlLbl val="0"/>
      </c:catAx>
      <c:valAx>
        <c:axId val="470764943"/>
        <c:scaling>
          <c:orientation val="minMax"/>
          <c:max val="720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69613695"/>
        <c:crosses val="autoZero"/>
        <c:crossBetween val="between"/>
      </c:val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Vakante Stellen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84-2744-A2D6-B4DF9706B9B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D84-2744-A2D6-B4DF9706B9B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D84-2744-A2D6-B4DF9706B9B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D84-2744-A2D6-B4DF9706B9B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D84-2744-A2D6-B4DF9706B9B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Tabelle1!$A$2:$A$6</c:f>
              <c:strCache>
                <c:ptCount val="5"/>
                <c:pt idx="0">
                  <c:v>Softwareentwicklerinnen oder Softwarearchitekten</c:v>
                </c:pt>
                <c:pt idx="1">
                  <c:v>IT-Projektmanagerinnen und IT-Projektkoordinatoren</c:v>
                </c:pt>
                <c:pt idx="2">
                  <c:v>Anwendungsbetreuerinnen bzw IT-Administratoren</c:v>
                </c:pt>
                <c:pt idx="3">
                  <c:v>(Big) Data Scientists</c:v>
                </c:pt>
                <c:pt idx="4">
                  <c:v>Andere</c:v>
                </c:pt>
              </c:strCache>
            </c:strRef>
          </c:cat>
          <c:val>
            <c:numRef>
              <c:f>Tabelle1!$B$2:$B$6</c:f>
              <c:numCache>
                <c:formatCode>General</c:formatCode>
                <c:ptCount val="5"/>
                <c:pt idx="0">
                  <c:v>41</c:v>
                </c:pt>
                <c:pt idx="1">
                  <c:v>18</c:v>
                </c:pt>
                <c:pt idx="2">
                  <c:v>13</c:v>
                </c:pt>
                <c:pt idx="3">
                  <c:v>7</c:v>
                </c:pt>
                <c:pt idx="4">
                  <c:v>21</c:v>
                </c:pt>
              </c:numCache>
            </c:numRef>
          </c:val>
          <c:extLst>
            <c:ext xmlns:c16="http://schemas.microsoft.com/office/drawing/2014/chart" uri="{C3380CC4-5D6E-409C-BE32-E72D297353CC}">
              <c16:uniqueId val="{00000000-9CF8-D943-A75B-6AEC11BAC2CC}"/>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5E5F9-7C68-440D-8F93-DD9A6ECD879E}" type="datetimeFigureOut">
              <a:rPr lang="de-DE" smtClean="0"/>
              <a:t>11.07.24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3BDED-7A90-4264-A83B-2E080B95BFE9}" type="slidenum">
              <a:rPr lang="de-DE" smtClean="0"/>
              <a:t>‹Nr.›</a:t>
            </a:fld>
            <a:endParaRPr lang="de-DE"/>
          </a:p>
        </p:txBody>
      </p:sp>
    </p:spTree>
    <p:extLst>
      <p:ext uri="{BB962C8B-B14F-4D97-AF65-F5344CB8AC3E}">
        <p14:creationId xmlns:p14="http://schemas.microsoft.com/office/powerpoint/2010/main" val="3313416903"/>
      </p:ext>
    </p:extLst>
  </p:cSld>
  <p:clrMap bg1="lt1" tx1="dk1" bg2="lt2" tx2="dk2" accent1="accent1" accent2="accent2" accent3="accent3" accent4="accent4" accent5="accent5" accent6="accent6" hlink="hlink" folHlink="folHlink"/>
  <p:notesStyle>
    <a:lvl1pPr marL="0" algn="l" defTabSz="914305" rtl="0" eaLnBrk="1" latinLnBrk="0" hangingPunct="1">
      <a:defRPr sz="1200" kern="1200">
        <a:solidFill>
          <a:schemeClr val="tx1"/>
        </a:solidFill>
        <a:latin typeface="+mn-lt"/>
        <a:ea typeface="+mn-ea"/>
        <a:cs typeface="+mn-cs"/>
      </a:defRPr>
    </a:lvl1pPr>
    <a:lvl2pPr marL="457152" algn="l" defTabSz="914305" rtl="0" eaLnBrk="1" latinLnBrk="0" hangingPunct="1">
      <a:defRPr sz="1200" kern="1200">
        <a:solidFill>
          <a:schemeClr val="tx1"/>
        </a:solidFill>
        <a:latin typeface="+mn-lt"/>
        <a:ea typeface="+mn-ea"/>
        <a:cs typeface="+mn-cs"/>
      </a:defRPr>
    </a:lvl2pPr>
    <a:lvl3pPr marL="914305" algn="l" defTabSz="914305" rtl="0" eaLnBrk="1" latinLnBrk="0" hangingPunct="1">
      <a:defRPr sz="1200" kern="1200">
        <a:solidFill>
          <a:schemeClr val="tx1"/>
        </a:solidFill>
        <a:latin typeface="+mn-lt"/>
        <a:ea typeface="+mn-ea"/>
        <a:cs typeface="+mn-cs"/>
      </a:defRPr>
    </a:lvl3pPr>
    <a:lvl4pPr marL="1371457" algn="l" defTabSz="914305" rtl="0" eaLnBrk="1" latinLnBrk="0" hangingPunct="1">
      <a:defRPr sz="1200" kern="1200">
        <a:solidFill>
          <a:schemeClr val="tx1"/>
        </a:solidFill>
        <a:latin typeface="+mn-lt"/>
        <a:ea typeface="+mn-ea"/>
        <a:cs typeface="+mn-cs"/>
      </a:defRPr>
    </a:lvl4pPr>
    <a:lvl5pPr marL="1828610" algn="l" defTabSz="914305" rtl="0" eaLnBrk="1" latinLnBrk="0" hangingPunct="1">
      <a:defRPr sz="1200" kern="1200">
        <a:solidFill>
          <a:schemeClr val="tx1"/>
        </a:solidFill>
        <a:latin typeface="+mn-lt"/>
        <a:ea typeface="+mn-ea"/>
        <a:cs typeface="+mn-cs"/>
      </a:defRPr>
    </a:lvl5pPr>
    <a:lvl6pPr marL="2285761" algn="l" defTabSz="914305" rtl="0" eaLnBrk="1" latinLnBrk="0" hangingPunct="1">
      <a:defRPr sz="1200" kern="1200">
        <a:solidFill>
          <a:schemeClr val="tx1"/>
        </a:solidFill>
        <a:latin typeface="+mn-lt"/>
        <a:ea typeface="+mn-ea"/>
        <a:cs typeface="+mn-cs"/>
      </a:defRPr>
    </a:lvl6pPr>
    <a:lvl7pPr marL="2742914" algn="l" defTabSz="914305" rtl="0" eaLnBrk="1" latinLnBrk="0" hangingPunct="1">
      <a:defRPr sz="1200" kern="1200">
        <a:solidFill>
          <a:schemeClr val="tx1"/>
        </a:solidFill>
        <a:latin typeface="+mn-lt"/>
        <a:ea typeface="+mn-ea"/>
        <a:cs typeface="+mn-cs"/>
      </a:defRPr>
    </a:lvl7pPr>
    <a:lvl8pPr marL="3200066" algn="l" defTabSz="914305" rtl="0" eaLnBrk="1" latinLnBrk="0" hangingPunct="1">
      <a:defRPr sz="1200" kern="1200">
        <a:solidFill>
          <a:schemeClr val="tx1"/>
        </a:solidFill>
        <a:latin typeface="+mn-lt"/>
        <a:ea typeface="+mn-ea"/>
        <a:cs typeface="+mn-cs"/>
      </a:defRPr>
    </a:lvl8pPr>
    <a:lvl9pPr marL="3657219" algn="l" defTabSz="91430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2" name="Titel 1"/>
          <p:cNvSpPr>
            <a:spLocks noGrp="1"/>
          </p:cNvSpPr>
          <p:nvPr>
            <p:ph type="ctrTitle"/>
          </p:nvPr>
        </p:nvSpPr>
        <p:spPr>
          <a:xfrm>
            <a:off x="1378800" y="612000"/>
            <a:ext cx="7307503" cy="468108"/>
          </a:xfrm>
        </p:spPr>
        <p:txBody>
          <a:bodyPr/>
          <a:lstStyle/>
          <a:p>
            <a:r>
              <a:rPr lang="de-DE" dirty="0"/>
              <a:t>Titelmasterformat durch Klicken bearbeiten</a:t>
            </a:r>
          </a:p>
        </p:txBody>
      </p:sp>
      <p:sp>
        <p:nvSpPr>
          <p:cNvPr id="3" name="Untertitel 2"/>
          <p:cNvSpPr>
            <a:spLocks noGrp="1"/>
          </p:cNvSpPr>
          <p:nvPr>
            <p:ph type="subTitle" idx="1"/>
          </p:nvPr>
        </p:nvSpPr>
        <p:spPr>
          <a:xfrm>
            <a:off x="1378800" y="1080000"/>
            <a:ext cx="7307503" cy="396092"/>
          </a:xfrm>
        </p:spPr>
        <p:txBody>
          <a:bodyPr/>
          <a:lstStyle>
            <a:lvl1pPr marL="0" indent="0" algn="l">
              <a:buNone/>
              <a:defRPr sz="2400">
                <a:solidFill>
                  <a:srgbClr val="003056"/>
                </a:solidFill>
              </a:defRPr>
            </a:lvl1pPr>
            <a:lvl2pPr marL="457152" indent="0" algn="ctr">
              <a:buNone/>
              <a:defRPr>
                <a:solidFill>
                  <a:schemeClr val="tx1">
                    <a:tint val="75000"/>
                  </a:schemeClr>
                </a:solidFill>
              </a:defRPr>
            </a:lvl2pPr>
            <a:lvl3pPr marL="914305" indent="0" algn="ctr">
              <a:buNone/>
              <a:defRPr>
                <a:solidFill>
                  <a:schemeClr val="tx1">
                    <a:tint val="75000"/>
                  </a:schemeClr>
                </a:solidFill>
              </a:defRPr>
            </a:lvl3pPr>
            <a:lvl4pPr marL="1371457" indent="0" algn="ctr">
              <a:buNone/>
              <a:defRPr>
                <a:solidFill>
                  <a:schemeClr val="tx1">
                    <a:tint val="75000"/>
                  </a:schemeClr>
                </a:solidFill>
              </a:defRPr>
            </a:lvl4pPr>
            <a:lvl5pPr marL="1828610" indent="0" algn="ctr">
              <a:buNone/>
              <a:defRPr>
                <a:solidFill>
                  <a:schemeClr val="tx1">
                    <a:tint val="75000"/>
                  </a:schemeClr>
                </a:solidFill>
              </a:defRPr>
            </a:lvl5pPr>
            <a:lvl6pPr marL="2285761" indent="0" algn="ctr">
              <a:buNone/>
              <a:defRPr>
                <a:solidFill>
                  <a:schemeClr val="tx1">
                    <a:tint val="75000"/>
                  </a:schemeClr>
                </a:solidFill>
              </a:defRPr>
            </a:lvl6pPr>
            <a:lvl7pPr marL="2742914" indent="0" algn="ctr">
              <a:buNone/>
              <a:defRPr>
                <a:solidFill>
                  <a:schemeClr val="tx1">
                    <a:tint val="75000"/>
                  </a:schemeClr>
                </a:solidFill>
              </a:defRPr>
            </a:lvl7pPr>
            <a:lvl8pPr marL="3200066" indent="0" algn="ctr">
              <a:buNone/>
              <a:defRPr>
                <a:solidFill>
                  <a:schemeClr val="tx1">
                    <a:tint val="75000"/>
                  </a:schemeClr>
                </a:solidFill>
              </a:defRPr>
            </a:lvl8pPr>
            <a:lvl9pPr marL="3657219" indent="0" algn="ctr">
              <a:buNone/>
              <a:defRPr>
                <a:solidFill>
                  <a:schemeClr val="tx1">
                    <a:tint val="75000"/>
                  </a:schemeClr>
                </a:solidFill>
              </a:defRPr>
            </a:lvl9pPr>
          </a:lstStyle>
          <a:p>
            <a:r>
              <a:rPr lang="de-DE" dirty="0"/>
              <a:t>Formatvorlage des Untertitelmasters durch Klicken bearbeiten</a:t>
            </a:r>
          </a:p>
        </p:txBody>
      </p:sp>
      <p:sp>
        <p:nvSpPr>
          <p:cNvPr id="6" name="Foliennummernplatzhalter 5"/>
          <p:cNvSpPr>
            <a:spLocks noGrp="1"/>
          </p:cNvSpPr>
          <p:nvPr>
            <p:ph type="sldNum" sz="quarter" idx="12"/>
          </p:nvPr>
        </p:nvSpPr>
        <p:spPr/>
        <p:txBody>
          <a:bodyPr/>
          <a:lstStyle/>
          <a:p>
            <a:fld id="{FC0CC166-4E39-43B8-AB91-BDD1C4C9E224}" type="slidenum">
              <a:rPr lang="de-DE" smtClean="0"/>
              <a:t>‹Nr.›</a:t>
            </a:fld>
            <a:endParaRPr lang="de-DE"/>
          </a:p>
        </p:txBody>
      </p:sp>
      <p:sp>
        <p:nvSpPr>
          <p:cNvPr id="9" name="Bildplatzhalter 8">
            <a:extLst>
              <a:ext uri="{FF2B5EF4-FFF2-40B4-BE49-F238E27FC236}">
                <a16:creationId xmlns:a16="http://schemas.microsoft.com/office/drawing/2014/main" id="{DFE737B8-A299-4B4B-9E40-3B1979F57BC1}"/>
              </a:ext>
            </a:extLst>
          </p:cNvPr>
          <p:cNvSpPr>
            <a:spLocks noGrp="1"/>
          </p:cNvSpPr>
          <p:nvPr>
            <p:ph type="pic" sz="quarter" idx="13"/>
          </p:nvPr>
        </p:nvSpPr>
        <p:spPr>
          <a:xfrm>
            <a:off x="0" y="2090238"/>
            <a:ext cx="12195175" cy="3689350"/>
          </a:xfrm>
        </p:spPr>
        <p:txBody>
          <a:bodyPr/>
          <a:lstStyle/>
          <a:p>
            <a:endParaRPr lang="de-DE"/>
          </a:p>
        </p:txBody>
      </p:sp>
    </p:spTree>
    <p:extLst>
      <p:ext uri="{BB962C8B-B14F-4D97-AF65-F5344CB8AC3E}">
        <p14:creationId xmlns:p14="http://schemas.microsoft.com/office/powerpoint/2010/main" val="1760073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 beliebig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p>
            <a:fld id="{FC0CC166-4E39-43B8-AB91-BDD1C4C9E224}" type="slidenum">
              <a:rPr lang="de-DE" smtClean="0"/>
              <a:t>‹Nr.›</a:t>
            </a:fld>
            <a:endParaRPr lang="de-DE" dirty="0"/>
          </a:p>
        </p:txBody>
      </p:sp>
    </p:spTree>
    <p:extLst>
      <p:ext uri="{BB962C8B-B14F-4D97-AF65-F5344CB8AC3E}">
        <p14:creationId xmlns:p14="http://schemas.microsoft.com/office/powerpoint/2010/main" val="22744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mit Titel">
    <p:spTree>
      <p:nvGrpSpPr>
        <p:cNvPr id="1" name=""/>
        <p:cNvGrpSpPr/>
        <p:nvPr/>
      </p:nvGrpSpPr>
      <p:grpSpPr>
        <a:xfrm>
          <a:off x="0" y="0"/>
          <a:ext cx="0" cy="0"/>
          <a:chOff x="0" y="0"/>
          <a:chExt cx="0" cy="0"/>
        </a:xfrm>
      </p:grpSpPr>
      <p:sp>
        <p:nvSpPr>
          <p:cNvPr id="2" name="Titel 1"/>
          <p:cNvSpPr>
            <a:spLocks noGrp="1"/>
          </p:cNvSpPr>
          <p:nvPr>
            <p:ph type="ctrTitle"/>
          </p:nvPr>
        </p:nvSpPr>
        <p:spPr>
          <a:xfrm>
            <a:off x="1378800" y="612000"/>
            <a:ext cx="7307503" cy="468108"/>
          </a:xfrm>
        </p:spPr>
        <p:txBody>
          <a:bodyPr/>
          <a:lstStyle/>
          <a:p>
            <a:r>
              <a:rPr lang="de-DE" dirty="0"/>
              <a:t>Titelmasterformat durch Klicken bearbeiten</a:t>
            </a:r>
          </a:p>
        </p:txBody>
      </p:sp>
      <p:sp>
        <p:nvSpPr>
          <p:cNvPr id="3" name="Untertitel 2"/>
          <p:cNvSpPr>
            <a:spLocks noGrp="1"/>
          </p:cNvSpPr>
          <p:nvPr>
            <p:ph type="subTitle" idx="1"/>
          </p:nvPr>
        </p:nvSpPr>
        <p:spPr>
          <a:xfrm>
            <a:off x="1378800" y="1080000"/>
            <a:ext cx="7307503" cy="396092"/>
          </a:xfrm>
        </p:spPr>
        <p:txBody>
          <a:bodyPr/>
          <a:lstStyle>
            <a:lvl1pPr marL="0" indent="0" algn="l">
              <a:buNone/>
              <a:defRPr sz="2400">
                <a:solidFill>
                  <a:srgbClr val="003056"/>
                </a:solidFill>
              </a:defRPr>
            </a:lvl1pPr>
            <a:lvl2pPr marL="457152" indent="0" algn="ctr">
              <a:buNone/>
              <a:defRPr>
                <a:solidFill>
                  <a:schemeClr val="tx1">
                    <a:tint val="75000"/>
                  </a:schemeClr>
                </a:solidFill>
              </a:defRPr>
            </a:lvl2pPr>
            <a:lvl3pPr marL="914305" indent="0" algn="ctr">
              <a:buNone/>
              <a:defRPr>
                <a:solidFill>
                  <a:schemeClr val="tx1">
                    <a:tint val="75000"/>
                  </a:schemeClr>
                </a:solidFill>
              </a:defRPr>
            </a:lvl3pPr>
            <a:lvl4pPr marL="1371457" indent="0" algn="ctr">
              <a:buNone/>
              <a:defRPr>
                <a:solidFill>
                  <a:schemeClr val="tx1">
                    <a:tint val="75000"/>
                  </a:schemeClr>
                </a:solidFill>
              </a:defRPr>
            </a:lvl4pPr>
            <a:lvl5pPr marL="1828610" indent="0" algn="ctr">
              <a:buNone/>
              <a:defRPr>
                <a:solidFill>
                  <a:schemeClr val="tx1">
                    <a:tint val="75000"/>
                  </a:schemeClr>
                </a:solidFill>
              </a:defRPr>
            </a:lvl5pPr>
            <a:lvl6pPr marL="2285761" indent="0" algn="ctr">
              <a:buNone/>
              <a:defRPr>
                <a:solidFill>
                  <a:schemeClr val="tx1">
                    <a:tint val="75000"/>
                  </a:schemeClr>
                </a:solidFill>
              </a:defRPr>
            </a:lvl6pPr>
            <a:lvl7pPr marL="2742914" indent="0" algn="ctr">
              <a:buNone/>
              <a:defRPr>
                <a:solidFill>
                  <a:schemeClr val="tx1">
                    <a:tint val="75000"/>
                  </a:schemeClr>
                </a:solidFill>
              </a:defRPr>
            </a:lvl7pPr>
            <a:lvl8pPr marL="3200066" indent="0" algn="ctr">
              <a:buNone/>
              <a:defRPr>
                <a:solidFill>
                  <a:schemeClr val="tx1">
                    <a:tint val="75000"/>
                  </a:schemeClr>
                </a:solidFill>
              </a:defRPr>
            </a:lvl8pPr>
            <a:lvl9pPr marL="3657219" indent="0" algn="ctr">
              <a:buNone/>
              <a:defRPr>
                <a:solidFill>
                  <a:schemeClr val="tx1">
                    <a:tint val="75000"/>
                  </a:schemeClr>
                </a:solidFill>
              </a:defRPr>
            </a:lvl9pPr>
          </a:lstStyle>
          <a:p>
            <a:r>
              <a:rPr lang="de-DE" dirty="0"/>
              <a:t>Formatvorlage des Untertitelmasters durch Klicken bearbeiten</a:t>
            </a:r>
          </a:p>
        </p:txBody>
      </p:sp>
      <p:sp>
        <p:nvSpPr>
          <p:cNvPr id="6" name="Foliennummernplatzhalter 5"/>
          <p:cNvSpPr>
            <a:spLocks noGrp="1"/>
          </p:cNvSpPr>
          <p:nvPr>
            <p:ph type="sldNum" sz="quarter" idx="12"/>
          </p:nvPr>
        </p:nvSpPr>
        <p:spPr/>
        <p:txBody>
          <a:bodyPr/>
          <a:lstStyle/>
          <a:p>
            <a:fld id="{FC0CC166-4E39-43B8-AB91-BDD1C4C9E224}" type="slidenum">
              <a:rPr lang="de-DE" smtClean="0"/>
              <a:t>‹Nr.›</a:t>
            </a:fld>
            <a:endParaRPr lang="de-DE" dirty="0"/>
          </a:p>
        </p:txBody>
      </p:sp>
      <p:sp>
        <p:nvSpPr>
          <p:cNvPr id="10" name="Bildplatzhalter 2"/>
          <p:cNvSpPr>
            <a:spLocks noGrp="1"/>
          </p:cNvSpPr>
          <p:nvPr>
            <p:ph type="pic" idx="13"/>
          </p:nvPr>
        </p:nvSpPr>
        <p:spPr>
          <a:xfrm>
            <a:off x="1378800" y="2178000"/>
            <a:ext cx="9432000" cy="3690000"/>
          </a:xfrm>
        </p:spPr>
        <p:txBody>
          <a:bodyPr/>
          <a:lstStyle>
            <a:lvl1pPr marL="0" indent="0">
              <a:buNone/>
              <a:defRPr sz="3200"/>
            </a:lvl1pPr>
            <a:lvl2pPr marL="457152" indent="0">
              <a:buNone/>
              <a:defRPr sz="2800"/>
            </a:lvl2pPr>
            <a:lvl3pPr marL="914305" indent="0">
              <a:buNone/>
              <a:defRPr sz="2400"/>
            </a:lvl3pPr>
            <a:lvl4pPr marL="1371457" indent="0">
              <a:buNone/>
              <a:defRPr sz="2000"/>
            </a:lvl4pPr>
            <a:lvl5pPr marL="1828610" indent="0">
              <a:buNone/>
              <a:defRPr sz="2000"/>
            </a:lvl5pPr>
            <a:lvl6pPr marL="2285761" indent="0">
              <a:buNone/>
              <a:defRPr sz="2000"/>
            </a:lvl6pPr>
            <a:lvl7pPr marL="2742914" indent="0">
              <a:buNone/>
              <a:defRPr sz="2000"/>
            </a:lvl7pPr>
            <a:lvl8pPr marL="3200066" indent="0">
              <a:buNone/>
              <a:defRPr sz="2000"/>
            </a:lvl8pPr>
            <a:lvl9pPr marL="3657219" indent="0">
              <a:buNone/>
              <a:defRPr sz="2000"/>
            </a:lvl9pPr>
          </a:lstStyle>
          <a:p>
            <a:r>
              <a:rPr lang="de-DE" dirty="0"/>
              <a:t>Bild durch Klicken auf Symbol hinzufügen</a:t>
            </a:r>
          </a:p>
        </p:txBody>
      </p:sp>
    </p:spTree>
    <p:extLst>
      <p:ext uri="{BB962C8B-B14F-4D97-AF65-F5344CB8AC3E}">
        <p14:creationId xmlns:p14="http://schemas.microsoft.com/office/powerpoint/2010/main" val="4886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ohne Bild/Abschnittstite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13588" y="2713213"/>
            <a:ext cx="10368000" cy="468108"/>
          </a:xfrm>
        </p:spPr>
        <p:txBody>
          <a:bodyPr/>
          <a:lstStyle>
            <a:lvl1pPr algn="ctr">
              <a:defRPr/>
            </a:lvl1pPr>
          </a:lstStyle>
          <a:p>
            <a:r>
              <a:rPr lang="de-DE" dirty="0"/>
              <a:t>Titelmasterformat durch Klicken bearbeiten</a:t>
            </a:r>
            <a:br>
              <a:rPr lang="de-DE" dirty="0"/>
            </a:br>
            <a:endParaRPr lang="de-DE" dirty="0"/>
          </a:p>
        </p:txBody>
      </p:sp>
      <p:sp>
        <p:nvSpPr>
          <p:cNvPr id="3" name="Untertitel 2"/>
          <p:cNvSpPr>
            <a:spLocks noGrp="1"/>
          </p:cNvSpPr>
          <p:nvPr>
            <p:ph type="subTitle" idx="1"/>
          </p:nvPr>
        </p:nvSpPr>
        <p:spPr>
          <a:xfrm>
            <a:off x="1831588" y="3569886"/>
            <a:ext cx="8532000" cy="396092"/>
          </a:xfrm>
        </p:spPr>
        <p:txBody>
          <a:bodyPr/>
          <a:lstStyle>
            <a:lvl1pPr marL="0" indent="0" algn="ctr">
              <a:buNone/>
              <a:defRPr>
                <a:solidFill>
                  <a:srgbClr val="003056"/>
                </a:solidFill>
              </a:defRPr>
            </a:lvl1pPr>
            <a:lvl2pPr marL="457152" indent="0" algn="ctr">
              <a:buNone/>
              <a:defRPr>
                <a:solidFill>
                  <a:schemeClr val="tx1">
                    <a:tint val="75000"/>
                  </a:schemeClr>
                </a:solidFill>
              </a:defRPr>
            </a:lvl2pPr>
            <a:lvl3pPr marL="914305" indent="0" algn="ctr">
              <a:buNone/>
              <a:defRPr>
                <a:solidFill>
                  <a:schemeClr val="tx1">
                    <a:tint val="75000"/>
                  </a:schemeClr>
                </a:solidFill>
              </a:defRPr>
            </a:lvl3pPr>
            <a:lvl4pPr marL="1371457" indent="0" algn="ctr">
              <a:buNone/>
              <a:defRPr>
                <a:solidFill>
                  <a:schemeClr val="tx1">
                    <a:tint val="75000"/>
                  </a:schemeClr>
                </a:solidFill>
              </a:defRPr>
            </a:lvl4pPr>
            <a:lvl5pPr marL="1828610" indent="0" algn="ctr">
              <a:buNone/>
              <a:defRPr>
                <a:solidFill>
                  <a:schemeClr val="tx1">
                    <a:tint val="75000"/>
                  </a:schemeClr>
                </a:solidFill>
              </a:defRPr>
            </a:lvl5pPr>
            <a:lvl6pPr marL="2285761" indent="0" algn="ctr">
              <a:buNone/>
              <a:defRPr>
                <a:solidFill>
                  <a:schemeClr val="tx1">
                    <a:tint val="75000"/>
                  </a:schemeClr>
                </a:solidFill>
              </a:defRPr>
            </a:lvl6pPr>
            <a:lvl7pPr marL="2742914" indent="0" algn="ctr">
              <a:buNone/>
              <a:defRPr>
                <a:solidFill>
                  <a:schemeClr val="tx1">
                    <a:tint val="75000"/>
                  </a:schemeClr>
                </a:solidFill>
              </a:defRPr>
            </a:lvl7pPr>
            <a:lvl8pPr marL="3200066" indent="0" algn="ctr">
              <a:buNone/>
              <a:defRPr>
                <a:solidFill>
                  <a:schemeClr val="tx1">
                    <a:tint val="75000"/>
                  </a:schemeClr>
                </a:solidFill>
              </a:defRPr>
            </a:lvl8pPr>
            <a:lvl9pPr marL="3657219" indent="0" algn="ctr">
              <a:buNone/>
              <a:defRPr>
                <a:solidFill>
                  <a:schemeClr val="tx1">
                    <a:tint val="75000"/>
                  </a:schemeClr>
                </a:solidFill>
              </a:defRPr>
            </a:lvl9pPr>
          </a:lstStyle>
          <a:p>
            <a:r>
              <a:rPr lang="de-DE" dirty="0"/>
              <a:t>Formatvorlage des Untertitelmasters durch Klicken bearbeiten</a:t>
            </a:r>
          </a:p>
        </p:txBody>
      </p:sp>
      <p:sp>
        <p:nvSpPr>
          <p:cNvPr id="6" name="Foliennummernplatzhalter 5"/>
          <p:cNvSpPr>
            <a:spLocks noGrp="1"/>
          </p:cNvSpPr>
          <p:nvPr>
            <p:ph type="sldNum" sz="quarter" idx="12"/>
          </p:nvPr>
        </p:nvSpPr>
        <p:spPr/>
        <p:txBody>
          <a:bodyPr/>
          <a:lstStyle/>
          <a:p>
            <a:fld id="{FC0CC166-4E39-43B8-AB91-BDD1C4C9E224}" type="slidenum">
              <a:rPr lang="de-DE" smtClean="0"/>
              <a:t>‹Nr.›</a:t>
            </a:fld>
            <a:endParaRPr lang="de-DE"/>
          </a:p>
        </p:txBody>
      </p:sp>
    </p:spTree>
    <p:extLst>
      <p:ext uri="{BB962C8B-B14F-4D97-AF65-F5344CB8AC3E}">
        <p14:creationId xmlns:p14="http://schemas.microsoft.com/office/powerpoint/2010/main" val="119519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Zwei Beliebige Inhalte (1: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1378800" y="2178001"/>
            <a:ext cx="4482000" cy="359799"/>
          </a:xfrm>
        </p:spPr>
        <p:txBody>
          <a:bodyPr anchor="b"/>
          <a:lstStyle>
            <a:lvl1pPr marL="0" indent="0">
              <a:buNone/>
              <a:defRPr sz="2400" b="1"/>
            </a:lvl1pPr>
            <a:lvl2pPr marL="457152" indent="0">
              <a:buNone/>
              <a:defRPr sz="2000" b="1"/>
            </a:lvl2pPr>
            <a:lvl3pPr marL="914305" indent="0">
              <a:buNone/>
              <a:defRPr sz="1800" b="1"/>
            </a:lvl3pPr>
            <a:lvl4pPr marL="1371457" indent="0">
              <a:buNone/>
              <a:defRPr sz="1600" b="1"/>
            </a:lvl4pPr>
            <a:lvl5pPr marL="1828610" indent="0">
              <a:buNone/>
              <a:defRPr sz="1600" b="1"/>
            </a:lvl5pPr>
            <a:lvl6pPr marL="2285761" indent="0">
              <a:buNone/>
              <a:defRPr sz="1600" b="1"/>
            </a:lvl6pPr>
            <a:lvl7pPr marL="2742914" indent="0">
              <a:buNone/>
              <a:defRPr sz="1600" b="1"/>
            </a:lvl7pPr>
            <a:lvl8pPr marL="3200066" indent="0">
              <a:buNone/>
              <a:defRPr sz="1600" b="1"/>
            </a:lvl8pPr>
            <a:lvl9pPr marL="3657219" indent="0">
              <a:buNone/>
              <a:defRPr sz="1600" b="1"/>
            </a:lvl9pPr>
          </a:lstStyle>
          <a:p>
            <a:pPr lvl="0"/>
            <a:r>
              <a:rPr lang="de-DE" dirty="0"/>
              <a:t>Textmasterformat bearbeiten</a:t>
            </a:r>
          </a:p>
        </p:txBody>
      </p:sp>
      <p:sp>
        <p:nvSpPr>
          <p:cNvPr id="4" name="Inhaltsplatzhalter 3"/>
          <p:cNvSpPr>
            <a:spLocks noGrp="1"/>
          </p:cNvSpPr>
          <p:nvPr>
            <p:ph sz="half" idx="2"/>
          </p:nvPr>
        </p:nvSpPr>
        <p:spPr>
          <a:xfrm>
            <a:off x="1378800" y="2548067"/>
            <a:ext cx="4482000" cy="331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6332400" y="2178001"/>
            <a:ext cx="4482000" cy="359799"/>
          </a:xfrm>
        </p:spPr>
        <p:txBody>
          <a:bodyPr anchor="b"/>
          <a:lstStyle>
            <a:lvl1pPr marL="0" indent="0">
              <a:buNone/>
              <a:defRPr sz="2400" b="1"/>
            </a:lvl1pPr>
            <a:lvl2pPr marL="457152" indent="0">
              <a:buNone/>
              <a:defRPr sz="2000" b="1"/>
            </a:lvl2pPr>
            <a:lvl3pPr marL="914305" indent="0">
              <a:buNone/>
              <a:defRPr sz="1800" b="1"/>
            </a:lvl3pPr>
            <a:lvl4pPr marL="1371457" indent="0">
              <a:buNone/>
              <a:defRPr sz="1600" b="1"/>
            </a:lvl4pPr>
            <a:lvl5pPr marL="1828610" indent="0">
              <a:buNone/>
              <a:defRPr sz="1600" b="1"/>
            </a:lvl5pPr>
            <a:lvl6pPr marL="2285761" indent="0">
              <a:buNone/>
              <a:defRPr sz="1600" b="1"/>
            </a:lvl6pPr>
            <a:lvl7pPr marL="2742914" indent="0">
              <a:buNone/>
              <a:defRPr sz="1600" b="1"/>
            </a:lvl7pPr>
            <a:lvl8pPr marL="3200066" indent="0">
              <a:buNone/>
              <a:defRPr sz="1600" b="1"/>
            </a:lvl8pPr>
            <a:lvl9pPr marL="3657219" indent="0">
              <a:buNone/>
              <a:defRPr sz="1600" b="1"/>
            </a:lvl9pPr>
          </a:lstStyle>
          <a:p>
            <a:pPr lvl="0"/>
            <a:r>
              <a:rPr lang="de-DE" dirty="0"/>
              <a:t>Textmasterformat bearbeiten</a:t>
            </a:r>
          </a:p>
        </p:txBody>
      </p:sp>
      <p:sp>
        <p:nvSpPr>
          <p:cNvPr id="6" name="Inhaltsplatzhalter 5"/>
          <p:cNvSpPr>
            <a:spLocks noGrp="1"/>
          </p:cNvSpPr>
          <p:nvPr>
            <p:ph sz="quarter" idx="4"/>
          </p:nvPr>
        </p:nvSpPr>
        <p:spPr>
          <a:xfrm>
            <a:off x="6332400" y="2547278"/>
            <a:ext cx="4482000" cy="331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oliennummernplatzhalter 8"/>
          <p:cNvSpPr>
            <a:spLocks noGrp="1"/>
          </p:cNvSpPr>
          <p:nvPr>
            <p:ph type="sldNum" sz="quarter" idx="12"/>
          </p:nvPr>
        </p:nvSpPr>
        <p:spPr/>
        <p:txBody>
          <a:bodyPr/>
          <a:lstStyle/>
          <a:p>
            <a:fld id="{FC0CC166-4E39-43B8-AB91-BDD1C4C9E224}" type="slidenum">
              <a:rPr lang="de-DE" smtClean="0"/>
              <a:t>‹Nr.›</a:t>
            </a:fld>
            <a:endParaRPr lang="de-DE"/>
          </a:p>
        </p:txBody>
      </p:sp>
    </p:spTree>
    <p:extLst>
      <p:ext uri="{BB962C8B-B14F-4D97-AF65-F5344CB8AC3E}">
        <p14:creationId xmlns:p14="http://schemas.microsoft.com/office/powerpoint/2010/main" val="401443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und Bild (1: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378800" y="2178000"/>
            <a:ext cx="4482000" cy="3690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p:cNvSpPr>
            <a:spLocks noGrp="1"/>
          </p:cNvSpPr>
          <p:nvPr>
            <p:ph type="sldNum" sz="quarter" idx="12"/>
          </p:nvPr>
        </p:nvSpPr>
        <p:spPr/>
        <p:txBody>
          <a:bodyPr/>
          <a:lstStyle/>
          <a:p>
            <a:fld id="{FC0CC166-4E39-43B8-AB91-BDD1C4C9E224}" type="slidenum">
              <a:rPr lang="de-DE" smtClean="0"/>
              <a:t>‹Nr.›</a:t>
            </a:fld>
            <a:endParaRPr lang="de-DE"/>
          </a:p>
        </p:txBody>
      </p:sp>
      <p:sp>
        <p:nvSpPr>
          <p:cNvPr id="8" name="Bildplatzhalter 2"/>
          <p:cNvSpPr>
            <a:spLocks noGrp="1"/>
          </p:cNvSpPr>
          <p:nvPr>
            <p:ph type="pic" idx="13"/>
          </p:nvPr>
        </p:nvSpPr>
        <p:spPr>
          <a:xfrm>
            <a:off x="6332400" y="2178000"/>
            <a:ext cx="4482000" cy="3690000"/>
          </a:xfrm>
        </p:spPr>
        <p:txBody>
          <a:bodyPr/>
          <a:lstStyle>
            <a:lvl1pPr marL="0" indent="0">
              <a:buNone/>
              <a:defRPr sz="3200"/>
            </a:lvl1pPr>
            <a:lvl2pPr marL="457152" indent="0">
              <a:buNone/>
              <a:defRPr sz="2800"/>
            </a:lvl2pPr>
            <a:lvl3pPr marL="914305" indent="0">
              <a:buNone/>
              <a:defRPr sz="2400"/>
            </a:lvl3pPr>
            <a:lvl4pPr marL="1371457" indent="0">
              <a:buNone/>
              <a:defRPr sz="2000"/>
            </a:lvl4pPr>
            <a:lvl5pPr marL="1828610" indent="0">
              <a:buNone/>
              <a:defRPr sz="2000"/>
            </a:lvl5pPr>
            <a:lvl6pPr marL="2285761" indent="0">
              <a:buNone/>
              <a:defRPr sz="2000"/>
            </a:lvl6pPr>
            <a:lvl7pPr marL="2742914" indent="0">
              <a:buNone/>
              <a:defRPr sz="2000"/>
            </a:lvl7pPr>
            <a:lvl8pPr marL="3200066" indent="0">
              <a:buNone/>
              <a:defRPr sz="2000"/>
            </a:lvl8pPr>
            <a:lvl9pPr marL="3657219" indent="0">
              <a:buNone/>
              <a:defRPr sz="2000"/>
            </a:lvl9pPr>
          </a:lstStyle>
          <a:p>
            <a:r>
              <a:rPr lang="de-DE" dirty="0"/>
              <a:t>Bild durch Klicken auf Symbol hinzufügen</a:t>
            </a:r>
          </a:p>
        </p:txBody>
      </p:sp>
    </p:spTree>
    <p:extLst>
      <p:ext uri="{BB962C8B-B14F-4D97-AF65-F5344CB8AC3E}">
        <p14:creationId xmlns:p14="http://schemas.microsoft.com/office/powerpoint/2010/main" val="4268598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mit Bild 2: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378800" y="2178000"/>
            <a:ext cx="6228000" cy="3690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p:cNvSpPr>
            <a:spLocks noGrp="1"/>
          </p:cNvSpPr>
          <p:nvPr>
            <p:ph type="sldNum" sz="quarter" idx="12"/>
          </p:nvPr>
        </p:nvSpPr>
        <p:spPr/>
        <p:txBody>
          <a:bodyPr/>
          <a:lstStyle/>
          <a:p>
            <a:fld id="{FC0CC166-4E39-43B8-AB91-BDD1C4C9E224}" type="slidenum">
              <a:rPr lang="de-DE" smtClean="0"/>
              <a:t>‹Nr.›</a:t>
            </a:fld>
            <a:endParaRPr lang="de-DE"/>
          </a:p>
        </p:txBody>
      </p:sp>
      <p:sp>
        <p:nvSpPr>
          <p:cNvPr id="8" name="Bildplatzhalter 2"/>
          <p:cNvSpPr>
            <a:spLocks noGrp="1"/>
          </p:cNvSpPr>
          <p:nvPr>
            <p:ph type="pic" idx="13"/>
          </p:nvPr>
        </p:nvSpPr>
        <p:spPr>
          <a:xfrm>
            <a:off x="8082225" y="2178000"/>
            <a:ext cx="2736000" cy="3690000"/>
          </a:xfrm>
        </p:spPr>
        <p:txBody>
          <a:bodyPr/>
          <a:lstStyle>
            <a:lvl1pPr marL="0" indent="0">
              <a:buNone/>
              <a:defRPr sz="3200"/>
            </a:lvl1pPr>
            <a:lvl2pPr marL="457152" indent="0">
              <a:buNone/>
              <a:defRPr sz="2800"/>
            </a:lvl2pPr>
            <a:lvl3pPr marL="914305" indent="0">
              <a:buNone/>
              <a:defRPr sz="2400"/>
            </a:lvl3pPr>
            <a:lvl4pPr marL="1371457" indent="0">
              <a:buNone/>
              <a:defRPr sz="2000"/>
            </a:lvl4pPr>
            <a:lvl5pPr marL="1828610" indent="0">
              <a:buNone/>
              <a:defRPr sz="2000"/>
            </a:lvl5pPr>
            <a:lvl6pPr marL="2285761" indent="0">
              <a:buNone/>
              <a:defRPr sz="2000"/>
            </a:lvl6pPr>
            <a:lvl7pPr marL="2742914" indent="0">
              <a:buNone/>
              <a:defRPr sz="2000"/>
            </a:lvl7pPr>
            <a:lvl8pPr marL="3200066" indent="0">
              <a:buNone/>
              <a:defRPr sz="2000"/>
            </a:lvl8pPr>
            <a:lvl9pPr marL="3657219" indent="0">
              <a:buNone/>
              <a:defRPr sz="2000"/>
            </a:lvl9pPr>
          </a:lstStyle>
          <a:p>
            <a:r>
              <a:rPr lang="de-DE" dirty="0"/>
              <a:t>Bild durch Klicken auf Symbol hinzufügen</a:t>
            </a:r>
          </a:p>
        </p:txBody>
      </p:sp>
    </p:spTree>
    <p:extLst>
      <p:ext uri="{BB962C8B-B14F-4D97-AF65-F5344CB8AC3E}">
        <p14:creationId xmlns:p14="http://schemas.microsoft.com/office/powerpoint/2010/main" val="354936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mit Bild 1: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7" name="Foliennummernplatzhalter 6"/>
          <p:cNvSpPr>
            <a:spLocks noGrp="1"/>
          </p:cNvSpPr>
          <p:nvPr>
            <p:ph type="sldNum" sz="quarter" idx="12"/>
          </p:nvPr>
        </p:nvSpPr>
        <p:spPr/>
        <p:txBody>
          <a:bodyPr/>
          <a:lstStyle/>
          <a:p>
            <a:fld id="{FC0CC166-4E39-43B8-AB91-BDD1C4C9E224}" type="slidenum">
              <a:rPr lang="de-DE" smtClean="0"/>
              <a:t>‹Nr.›</a:t>
            </a:fld>
            <a:endParaRPr lang="de-DE"/>
          </a:p>
        </p:txBody>
      </p:sp>
      <p:sp>
        <p:nvSpPr>
          <p:cNvPr id="9" name="Textplatzhalter 8">
            <a:extLst>
              <a:ext uri="{FF2B5EF4-FFF2-40B4-BE49-F238E27FC236}">
                <a16:creationId xmlns:a16="http://schemas.microsoft.com/office/drawing/2014/main" id="{D8E9CA1B-9CFF-8044-9D8E-BD13AEAA129F}"/>
              </a:ext>
            </a:extLst>
          </p:cNvPr>
          <p:cNvSpPr>
            <a:spLocks noGrp="1"/>
          </p:cNvSpPr>
          <p:nvPr>
            <p:ph type="body" sz="quarter" idx="13"/>
          </p:nvPr>
        </p:nvSpPr>
        <p:spPr>
          <a:xfrm>
            <a:off x="8113811" y="2205658"/>
            <a:ext cx="3528392" cy="367285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Bildplatzhalter 10">
            <a:extLst>
              <a:ext uri="{FF2B5EF4-FFF2-40B4-BE49-F238E27FC236}">
                <a16:creationId xmlns:a16="http://schemas.microsoft.com/office/drawing/2014/main" id="{B5E0CCFB-7037-994F-A1D5-0AE0B441240D}"/>
              </a:ext>
            </a:extLst>
          </p:cNvPr>
          <p:cNvSpPr>
            <a:spLocks noGrp="1"/>
          </p:cNvSpPr>
          <p:nvPr>
            <p:ph type="pic" sz="quarter" idx="14"/>
          </p:nvPr>
        </p:nvSpPr>
        <p:spPr>
          <a:xfrm>
            <a:off x="1379538" y="2205658"/>
            <a:ext cx="6230217" cy="3672855"/>
          </a:xfrm>
        </p:spPr>
        <p:txBody>
          <a:bodyPr/>
          <a:lstStyle/>
          <a:p>
            <a:endParaRPr lang="de-DE"/>
          </a:p>
        </p:txBody>
      </p:sp>
    </p:spTree>
    <p:extLst>
      <p:ext uri="{BB962C8B-B14F-4D97-AF65-F5344CB8AC3E}">
        <p14:creationId xmlns:p14="http://schemas.microsoft.com/office/powerpoint/2010/main" val="2085226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378800" y="612001"/>
            <a:ext cx="6457681" cy="1248289"/>
          </a:xfrm>
          <a:prstGeom prst="rect">
            <a:avLst/>
          </a:prstGeom>
        </p:spPr>
        <p:txBody>
          <a:bodyPr vert="horz" lIns="0" tIns="0" rIns="0" bIns="0" rtlCol="0" anchor="t">
            <a:noAutofit/>
          </a:bodyPr>
          <a:lstStyle/>
          <a:p>
            <a:r>
              <a:rPr lang="de-DE" dirty="0"/>
              <a:t>Titelmasterformat durch Klicken bearbeiten</a:t>
            </a:r>
          </a:p>
        </p:txBody>
      </p:sp>
      <p:sp>
        <p:nvSpPr>
          <p:cNvPr id="3" name="Textplatzhalter 2"/>
          <p:cNvSpPr>
            <a:spLocks noGrp="1"/>
          </p:cNvSpPr>
          <p:nvPr>
            <p:ph type="body" idx="1"/>
          </p:nvPr>
        </p:nvSpPr>
        <p:spPr>
          <a:xfrm>
            <a:off x="1378800" y="2178000"/>
            <a:ext cx="9432000" cy="3690000"/>
          </a:xfrm>
          <a:prstGeom prst="rect">
            <a:avLst/>
          </a:prstGeom>
        </p:spPr>
        <p:txBody>
          <a:bodyPr vert="horz" lIns="0" tIns="0" rIns="0" bIns="0" rtlCol="0" anchor="t">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9417601" y="6314401"/>
            <a:ext cx="1406313" cy="180042"/>
          </a:xfrm>
          <a:prstGeom prst="rect">
            <a:avLst/>
          </a:prstGeom>
        </p:spPr>
        <p:txBody>
          <a:bodyPr vert="horz" lIns="0" tIns="0" rIns="0" bIns="0" rtlCol="0" anchor="t">
            <a:noAutofit/>
          </a:bodyPr>
          <a:lstStyle>
            <a:lvl1pPr algn="r">
              <a:defRPr sz="1200">
                <a:solidFill>
                  <a:srgbClr val="003056"/>
                </a:solidFill>
              </a:defRPr>
            </a:lvl1pPr>
          </a:lstStyle>
          <a:p>
            <a:fld id="{FC0CC166-4E39-43B8-AB91-BDD1C4C9E224}" type="slidenum">
              <a:rPr lang="de-DE" smtClean="0"/>
              <a:pPr/>
              <a:t>‹Nr.›</a:t>
            </a:fld>
            <a:endParaRPr lang="de-DE" dirty="0"/>
          </a:p>
        </p:txBody>
      </p:sp>
    </p:spTree>
    <p:extLst>
      <p:ext uri="{BB962C8B-B14F-4D97-AF65-F5344CB8AC3E}">
        <p14:creationId xmlns:p14="http://schemas.microsoft.com/office/powerpoint/2010/main" val="1976521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3" r:id="rId5"/>
    <p:sldLayoutId id="2147483652" r:id="rId6"/>
    <p:sldLayoutId id="2147483662" r:id="rId7"/>
    <p:sldLayoutId id="2147483663" r:id="rId8"/>
  </p:sldLayoutIdLst>
  <p:hf hdr="0"/>
  <p:txStyles>
    <p:titleStyle>
      <a:lvl1pPr algn="l" defTabSz="914305" rtl="0" eaLnBrk="1" latinLnBrk="0" hangingPunct="1">
        <a:spcBef>
          <a:spcPct val="0"/>
        </a:spcBef>
        <a:buNone/>
        <a:defRPr sz="3000" b="1" kern="1200" baseline="0">
          <a:solidFill>
            <a:srgbClr val="003056"/>
          </a:solidFill>
          <a:latin typeface="+mj-lt"/>
          <a:ea typeface="+mj-ea"/>
          <a:cs typeface="+mj-cs"/>
        </a:defRPr>
      </a:lvl1pPr>
    </p:titleStyle>
    <p:body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305" rtl="0" eaLnBrk="1" latinLnBrk="0" hangingPunct="1">
        <a:defRPr sz="1800" kern="1200">
          <a:solidFill>
            <a:schemeClr val="tx1"/>
          </a:solidFill>
          <a:latin typeface="+mn-lt"/>
          <a:ea typeface="+mn-ea"/>
          <a:cs typeface="+mn-cs"/>
        </a:defRPr>
      </a:lvl1pPr>
      <a:lvl2pPr marL="457152"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7"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1" algn="l" defTabSz="914305" rtl="0" eaLnBrk="1" latinLnBrk="0" hangingPunct="1">
        <a:defRPr sz="1800" kern="1200">
          <a:solidFill>
            <a:schemeClr val="tx1"/>
          </a:solidFill>
          <a:latin typeface="+mn-lt"/>
          <a:ea typeface="+mn-ea"/>
          <a:cs typeface="+mn-cs"/>
        </a:defRPr>
      </a:lvl6pPr>
      <a:lvl7pPr marL="2742914" algn="l" defTabSz="914305" rtl="0" eaLnBrk="1" latinLnBrk="0" hangingPunct="1">
        <a:defRPr sz="1800" kern="1200">
          <a:solidFill>
            <a:schemeClr val="tx1"/>
          </a:solidFill>
          <a:latin typeface="+mn-lt"/>
          <a:ea typeface="+mn-ea"/>
          <a:cs typeface="+mn-cs"/>
        </a:defRPr>
      </a:lvl7pPr>
      <a:lvl8pPr marL="3200066" algn="l" defTabSz="914305" rtl="0" eaLnBrk="1" latinLnBrk="0" hangingPunct="1">
        <a:defRPr sz="1800" kern="1200">
          <a:solidFill>
            <a:schemeClr val="tx1"/>
          </a:solidFill>
          <a:latin typeface="+mn-lt"/>
          <a:ea typeface="+mn-ea"/>
          <a:cs typeface="+mn-cs"/>
        </a:defRPr>
      </a:lvl8pPr>
      <a:lvl9pPr marL="3657219"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rettungsnetz5g.de/" TargetMode="External"/><Relationship Id="rId2" Type="http://schemas.openxmlformats.org/officeDocument/2006/relationships/hyperlink" Target="http://www.m2olie.d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ameria.de/"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tispayments.com/de/"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meetyoo.com/de"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8779655-959C-394D-AEB9-D3AC382667A1}"/>
              </a:ext>
            </a:extLst>
          </p:cNvPr>
          <p:cNvSpPr>
            <a:spLocks noGrp="1"/>
          </p:cNvSpPr>
          <p:nvPr>
            <p:ph type="ctrTitle"/>
          </p:nvPr>
        </p:nvSpPr>
        <p:spPr>
          <a:xfrm>
            <a:off x="6457626" y="2713212"/>
            <a:ext cx="4823961" cy="1004613"/>
          </a:xfrm>
        </p:spPr>
        <p:txBody>
          <a:bodyPr/>
          <a:lstStyle/>
          <a:p>
            <a:r>
              <a:rPr lang="de-DE" dirty="0"/>
              <a:t>Kapitel 6</a:t>
            </a:r>
            <a:br>
              <a:rPr lang="de-DE" dirty="0"/>
            </a:br>
            <a:r>
              <a:rPr lang="de-DE" dirty="0"/>
              <a:t>Praxisorientierung der Wirtschaftsinformatik</a:t>
            </a:r>
          </a:p>
        </p:txBody>
      </p:sp>
      <p:sp>
        <p:nvSpPr>
          <p:cNvPr id="6" name="Foliennummernplatzhalter 5"/>
          <p:cNvSpPr>
            <a:spLocks noGrp="1"/>
          </p:cNvSpPr>
          <p:nvPr>
            <p:ph type="sldNum" sz="quarter" idx="12"/>
          </p:nvPr>
        </p:nvSpPr>
        <p:spPr/>
        <p:txBody>
          <a:bodyPr/>
          <a:lstStyle/>
          <a:p>
            <a:fld id="{FC0CC166-4E39-43B8-AB91-BDD1C4C9E224}" type="slidenum">
              <a:rPr lang="de-DE" smtClean="0"/>
              <a:t>1</a:t>
            </a:fld>
            <a:endParaRPr lang="de-DE"/>
          </a:p>
        </p:txBody>
      </p:sp>
      <p:pic>
        <p:nvPicPr>
          <p:cNvPr id="2" name="Picture 2">
            <a:extLst>
              <a:ext uri="{FF2B5EF4-FFF2-40B4-BE49-F238E27FC236}">
                <a16:creationId xmlns:a16="http://schemas.microsoft.com/office/drawing/2014/main" id="{B9310802-1249-5D0D-DF75-9D3EE2D67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080" y="1462868"/>
            <a:ext cx="2766713" cy="39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979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416F2-1159-0540-BE01-119BBCE0420C}"/>
              </a:ext>
            </a:extLst>
          </p:cNvPr>
          <p:cNvSpPr>
            <a:spLocks noGrp="1"/>
          </p:cNvSpPr>
          <p:nvPr>
            <p:ph type="title"/>
          </p:nvPr>
        </p:nvSpPr>
        <p:spPr/>
        <p:txBody>
          <a:bodyPr/>
          <a:lstStyle/>
          <a:p>
            <a:r>
              <a:rPr lang="de-DE" dirty="0"/>
              <a:t>Bedeutung der Praxisorientierung und Umfang des Praxisbedarfs</a:t>
            </a:r>
          </a:p>
        </p:txBody>
      </p:sp>
      <p:sp>
        <p:nvSpPr>
          <p:cNvPr id="3" name="Inhaltsplatzhalter 2">
            <a:extLst>
              <a:ext uri="{FF2B5EF4-FFF2-40B4-BE49-F238E27FC236}">
                <a16:creationId xmlns:a16="http://schemas.microsoft.com/office/drawing/2014/main" id="{F3602FED-F2B8-4640-A782-A368A8A074D6}"/>
              </a:ext>
            </a:extLst>
          </p:cNvPr>
          <p:cNvSpPr>
            <a:spLocks noGrp="1"/>
          </p:cNvSpPr>
          <p:nvPr>
            <p:ph idx="1"/>
          </p:nvPr>
        </p:nvSpPr>
        <p:spPr>
          <a:xfrm>
            <a:off x="1378800" y="3213770"/>
            <a:ext cx="9432000" cy="2592288"/>
          </a:xfrm>
        </p:spPr>
        <p:txBody>
          <a:bodyPr/>
          <a:lstStyle/>
          <a:p>
            <a:r>
              <a:rPr lang="de-DE" dirty="0"/>
              <a:t>Seit der Entwicklung „elektronischer Rechenanlagen“ und ihrer Anwendung und Verbreitung in Wirtschaft und Verwaltung ab den 1950er Jahren besteht der Bedarf der Praxis an Absolventinnen der Wirtschaftsinformatik </a:t>
            </a:r>
          </a:p>
          <a:p>
            <a:r>
              <a:rPr lang="de-DE" dirty="0"/>
              <a:t>Ihre Ausbildung entwickelte sich zum Hauptanliegen der Wirtschaftsinformatik als wissenschaftliches Studium </a:t>
            </a:r>
          </a:p>
        </p:txBody>
      </p:sp>
      <p:sp>
        <p:nvSpPr>
          <p:cNvPr id="4" name="Foliennummernplatzhalter 3">
            <a:extLst>
              <a:ext uri="{FF2B5EF4-FFF2-40B4-BE49-F238E27FC236}">
                <a16:creationId xmlns:a16="http://schemas.microsoft.com/office/drawing/2014/main" id="{3123AB40-FD21-BB4C-AB3A-A6A0C9167BA0}"/>
              </a:ext>
            </a:extLst>
          </p:cNvPr>
          <p:cNvSpPr>
            <a:spLocks noGrp="1"/>
          </p:cNvSpPr>
          <p:nvPr>
            <p:ph type="sldNum" sz="quarter" idx="12"/>
          </p:nvPr>
        </p:nvSpPr>
        <p:spPr/>
        <p:txBody>
          <a:bodyPr/>
          <a:lstStyle/>
          <a:p>
            <a:fld id="{FC0CC166-4E39-43B8-AB91-BDD1C4C9E224}" type="slidenum">
              <a:rPr lang="de-DE" smtClean="0"/>
              <a:t>10</a:t>
            </a:fld>
            <a:endParaRPr lang="de-DE" dirty="0"/>
          </a:p>
        </p:txBody>
      </p:sp>
      <p:sp>
        <p:nvSpPr>
          <p:cNvPr id="5" name="Rechteck: abgerundete Ecken 4">
            <a:extLst>
              <a:ext uri="{FF2B5EF4-FFF2-40B4-BE49-F238E27FC236}">
                <a16:creationId xmlns:a16="http://schemas.microsoft.com/office/drawing/2014/main" id="{9E3A8574-42D3-1C4B-9D21-E96350539213}"/>
              </a:ext>
            </a:extLst>
          </p:cNvPr>
          <p:cNvSpPr/>
          <p:nvPr/>
        </p:nvSpPr>
        <p:spPr>
          <a:xfrm>
            <a:off x="1394215" y="2038921"/>
            <a:ext cx="9416585" cy="110284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t>Für die Wirtschaftsinformatik ist eine </a:t>
            </a:r>
            <a:r>
              <a:rPr lang="de-DE" sz="2400" b="1" dirty="0">
                <a:solidFill>
                  <a:schemeClr val="bg1"/>
                </a:solidFill>
              </a:rPr>
              <a:t>ausgeprägte Praxisorientierung </a:t>
            </a:r>
            <a:r>
              <a:rPr lang="de-DE" sz="2400" dirty="0"/>
              <a:t>von hoher Bedeutung, da diese die Basis der Legitimation ist</a:t>
            </a:r>
          </a:p>
        </p:txBody>
      </p:sp>
    </p:spTree>
    <p:extLst>
      <p:ext uri="{BB962C8B-B14F-4D97-AF65-F5344CB8AC3E}">
        <p14:creationId xmlns:p14="http://schemas.microsoft.com/office/powerpoint/2010/main" val="833785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AC1EE-99D4-3A4F-B3EB-3FD87244FF25}"/>
              </a:ext>
            </a:extLst>
          </p:cNvPr>
          <p:cNvSpPr>
            <a:spLocks noGrp="1"/>
          </p:cNvSpPr>
          <p:nvPr>
            <p:ph type="title"/>
          </p:nvPr>
        </p:nvSpPr>
        <p:spPr/>
        <p:txBody>
          <a:bodyPr/>
          <a:lstStyle/>
          <a:p>
            <a:r>
              <a:rPr lang="de-DE" dirty="0"/>
              <a:t>Bedeutung der Praxisorientierung und Umfang des Praxisbedarfs</a:t>
            </a:r>
          </a:p>
        </p:txBody>
      </p:sp>
      <p:graphicFrame>
        <p:nvGraphicFramePr>
          <p:cNvPr id="5" name="Inhaltsplatzhalter 4">
            <a:extLst>
              <a:ext uri="{FF2B5EF4-FFF2-40B4-BE49-F238E27FC236}">
                <a16:creationId xmlns:a16="http://schemas.microsoft.com/office/drawing/2014/main" id="{34929170-1B30-2D4B-95DE-FC001A7E0024}"/>
              </a:ext>
            </a:extLst>
          </p:cNvPr>
          <p:cNvGraphicFramePr>
            <a:graphicFrameLocks noGrp="1"/>
          </p:cNvGraphicFramePr>
          <p:nvPr>
            <p:ph idx="1"/>
            <p:extLst>
              <p:ext uri="{D42A27DB-BD31-4B8C-83A1-F6EECF244321}">
                <p14:modId xmlns:p14="http://schemas.microsoft.com/office/powerpoint/2010/main" val="1369807188"/>
              </p:ext>
            </p:extLst>
          </p:nvPr>
        </p:nvGraphicFramePr>
        <p:xfrm>
          <a:off x="1379538" y="1673995"/>
          <a:ext cx="9431337" cy="3123951"/>
        </p:xfrm>
        <a:graphic>
          <a:graphicData uri="http://schemas.openxmlformats.org/drawingml/2006/chart">
            <c:chart xmlns:c="http://schemas.openxmlformats.org/drawingml/2006/chart" xmlns:r="http://schemas.openxmlformats.org/officeDocument/2006/relationships" r:id="rId2"/>
          </a:graphicData>
        </a:graphic>
      </p:graphicFrame>
      <p:sp>
        <p:nvSpPr>
          <p:cNvPr id="4" name="Foliennummernplatzhalter 3">
            <a:extLst>
              <a:ext uri="{FF2B5EF4-FFF2-40B4-BE49-F238E27FC236}">
                <a16:creationId xmlns:a16="http://schemas.microsoft.com/office/drawing/2014/main" id="{82A54BD5-31E5-0F4E-9BB6-6E0560290E42}"/>
              </a:ext>
            </a:extLst>
          </p:cNvPr>
          <p:cNvSpPr>
            <a:spLocks noGrp="1"/>
          </p:cNvSpPr>
          <p:nvPr>
            <p:ph type="sldNum" sz="quarter" idx="12"/>
          </p:nvPr>
        </p:nvSpPr>
        <p:spPr/>
        <p:txBody>
          <a:bodyPr/>
          <a:lstStyle/>
          <a:p>
            <a:fld id="{FC0CC166-4E39-43B8-AB91-BDD1C4C9E224}" type="slidenum">
              <a:rPr lang="de-DE" smtClean="0"/>
              <a:t>11</a:t>
            </a:fld>
            <a:endParaRPr lang="de-DE" dirty="0"/>
          </a:p>
        </p:txBody>
      </p:sp>
      <p:sp>
        <p:nvSpPr>
          <p:cNvPr id="7" name="Inhaltsplatzhalter 2">
            <a:extLst>
              <a:ext uri="{FF2B5EF4-FFF2-40B4-BE49-F238E27FC236}">
                <a16:creationId xmlns:a16="http://schemas.microsoft.com/office/drawing/2014/main" id="{F16811BC-1500-304F-A8B3-0B535A427642}"/>
              </a:ext>
            </a:extLst>
          </p:cNvPr>
          <p:cNvSpPr txBox="1">
            <a:spLocks/>
          </p:cNvSpPr>
          <p:nvPr/>
        </p:nvSpPr>
        <p:spPr>
          <a:xfrm>
            <a:off x="1378800" y="4999299"/>
            <a:ext cx="9432000" cy="1315102"/>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Während 1980 das Verhältnis zwischen den Bachelorabschlüssen der Informatik im Vergleich zur Wirtschaftsinformatik noch </a:t>
            </a:r>
            <a:r>
              <a:rPr lang="de-DE" dirty="0">
                <a:solidFill>
                  <a:srgbClr val="C00000"/>
                </a:solidFill>
              </a:rPr>
              <a:t>3,5 : 1</a:t>
            </a:r>
            <a:r>
              <a:rPr lang="de-DE" dirty="0"/>
              <a:t> war, hat sich dieses Verhältnis bis 2020 auf </a:t>
            </a:r>
            <a:r>
              <a:rPr lang="de-DE" dirty="0">
                <a:solidFill>
                  <a:srgbClr val="C00000"/>
                </a:solidFill>
              </a:rPr>
              <a:t>1,09 : 1</a:t>
            </a:r>
            <a:r>
              <a:rPr lang="de-DE" dirty="0"/>
              <a:t> verringert</a:t>
            </a:r>
          </a:p>
        </p:txBody>
      </p:sp>
    </p:spTree>
    <p:extLst>
      <p:ext uri="{BB962C8B-B14F-4D97-AF65-F5344CB8AC3E}">
        <p14:creationId xmlns:p14="http://schemas.microsoft.com/office/powerpoint/2010/main" val="936108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50E718-6CE1-E547-A123-ED260D102236}"/>
              </a:ext>
            </a:extLst>
          </p:cNvPr>
          <p:cNvSpPr>
            <a:spLocks noGrp="1"/>
          </p:cNvSpPr>
          <p:nvPr>
            <p:ph type="title"/>
          </p:nvPr>
        </p:nvSpPr>
        <p:spPr/>
        <p:txBody>
          <a:bodyPr/>
          <a:lstStyle/>
          <a:p>
            <a:r>
              <a:rPr lang="de-DE" dirty="0"/>
              <a:t>Bedeutung der Praxisorientierung und Umfang des Praxisbedarfs</a:t>
            </a:r>
          </a:p>
        </p:txBody>
      </p:sp>
      <p:sp>
        <p:nvSpPr>
          <p:cNvPr id="4" name="Foliennummernplatzhalter 3">
            <a:extLst>
              <a:ext uri="{FF2B5EF4-FFF2-40B4-BE49-F238E27FC236}">
                <a16:creationId xmlns:a16="http://schemas.microsoft.com/office/drawing/2014/main" id="{9512BD01-B2E7-5C4C-B1D6-3ED3327419FA}"/>
              </a:ext>
            </a:extLst>
          </p:cNvPr>
          <p:cNvSpPr>
            <a:spLocks noGrp="1"/>
          </p:cNvSpPr>
          <p:nvPr>
            <p:ph type="sldNum" sz="quarter" idx="12"/>
          </p:nvPr>
        </p:nvSpPr>
        <p:spPr/>
        <p:txBody>
          <a:bodyPr/>
          <a:lstStyle/>
          <a:p>
            <a:fld id="{FC0CC166-4E39-43B8-AB91-BDD1C4C9E224}" type="slidenum">
              <a:rPr lang="de-DE" smtClean="0"/>
              <a:t>12</a:t>
            </a:fld>
            <a:endParaRPr lang="de-DE" dirty="0"/>
          </a:p>
        </p:txBody>
      </p:sp>
      <p:sp>
        <p:nvSpPr>
          <p:cNvPr id="6" name="Inhaltsplatzhalter 2">
            <a:extLst>
              <a:ext uri="{FF2B5EF4-FFF2-40B4-BE49-F238E27FC236}">
                <a16:creationId xmlns:a16="http://schemas.microsoft.com/office/drawing/2014/main" id="{FFE20C4A-4B97-1E46-84E7-C39E91C4A15D}"/>
              </a:ext>
            </a:extLst>
          </p:cNvPr>
          <p:cNvSpPr txBox="1">
            <a:spLocks/>
          </p:cNvSpPr>
          <p:nvPr/>
        </p:nvSpPr>
        <p:spPr>
          <a:xfrm>
            <a:off x="1378799" y="1710600"/>
            <a:ext cx="9831355" cy="927106"/>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96.000 freie Stellen für hochqualifizierte IT Fachkräfte 2021</a:t>
            </a:r>
          </a:p>
          <a:p>
            <a:pPr lvl="1"/>
            <a:r>
              <a:rPr lang="de-DE" dirty="0"/>
              <a:t>Corona Pandemie hat den Mangel an IT-Spezialistinnen nur vorübergehend geschwächt</a:t>
            </a:r>
          </a:p>
        </p:txBody>
      </p:sp>
      <p:graphicFrame>
        <p:nvGraphicFramePr>
          <p:cNvPr id="7" name="Diagramm 6">
            <a:extLst>
              <a:ext uri="{FF2B5EF4-FFF2-40B4-BE49-F238E27FC236}">
                <a16:creationId xmlns:a16="http://schemas.microsoft.com/office/drawing/2014/main" id="{1CC6DD22-DA96-4048-B27B-BEE127E0029D}"/>
              </a:ext>
            </a:extLst>
          </p:cNvPr>
          <p:cNvGraphicFramePr/>
          <p:nvPr/>
        </p:nvGraphicFramePr>
        <p:xfrm>
          <a:off x="6529635" y="2606925"/>
          <a:ext cx="5400600" cy="3533822"/>
        </p:xfrm>
        <a:graphic>
          <a:graphicData uri="http://schemas.openxmlformats.org/drawingml/2006/chart">
            <c:chart xmlns:c="http://schemas.openxmlformats.org/drawingml/2006/chart" xmlns:r="http://schemas.openxmlformats.org/officeDocument/2006/relationships" r:id="rId2"/>
          </a:graphicData>
        </a:graphic>
      </p:graphicFrame>
      <p:sp>
        <p:nvSpPr>
          <p:cNvPr id="10" name="Inhaltsplatzhalter 2">
            <a:extLst>
              <a:ext uri="{FF2B5EF4-FFF2-40B4-BE49-F238E27FC236}">
                <a16:creationId xmlns:a16="http://schemas.microsoft.com/office/drawing/2014/main" id="{C40A8E33-814D-3F49-B142-A35790792B68}"/>
              </a:ext>
            </a:extLst>
          </p:cNvPr>
          <p:cNvSpPr txBox="1">
            <a:spLocks/>
          </p:cNvSpPr>
          <p:nvPr/>
        </p:nvSpPr>
        <p:spPr>
          <a:xfrm>
            <a:off x="1378799" y="2693139"/>
            <a:ext cx="5544616" cy="3039009"/>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200" dirty="0"/>
              <a:t>In jeweils 4 % dieser Unternehmen sind Stellen für den </a:t>
            </a:r>
            <a:r>
              <a:rPr lang="de-DE" sz="2200" dirty="0">
                <a:solidFill>
                  <a:srgbClr val="C00000"/>
                </a:solidFill>
              </a:rPr>
              <a:t>Datenschutz</a:t>
            </a:r>
            <a:r>
              <a:rPr lang="de-DE" sz="2200" dirty="0"/>
              <a:t> mit IT-Qualifikation sowie </a:t>
            </a:r>
            <a:r>
              <a:rPr lang="de-DE" sz="2200" dirty="0">
                <a:solidFill>
                  <a:srgbClr val="C00000"/>
                </a:solidFill>
              </a:rPr>
              <a:t>IT-Sicherheitsexpertinnen </a:t>
            </a:r>
            <a:r>
              <a:rPr lang="de-DE" sz="2200" dirty="0"/>
              <a:t>vakant  </a:t>
            </a:r>
          </a:p>
          <a:p>
            <a:r>
              <a:rPr lang="de-DE" sz="2200" dirty="0" err="1"/>
              <a:t>Bitkom</a:t>
            </a:r>
            <a:r>
              <a:rPr lang="de-DE" sz="2200" dirty="0"/>
              <a:t>-Präsident </a:t>
            </a:r>
            <a:r>
              <a:rPr lang="de-DE" sz="2200" i="1" dirty="0"/>
              <a:t>Berg</a:t>
            </a:r>
            <a:r>
              <a:rPr lang="de-DE" sz="2200" dirty="0"/>
              <a:t> folgert daraus, dass sich der verschärfende Mangel an IT-Spezialistinnen zu einer Bedrohung für Deutschlands große Aufgaben in der </a:t>
            </a:r>
            <a:r>
              <a:rPr lang="de-DE" sz="2200" dirty="0">
                <a:solidFill>
                  <a:srgbClr val="C00000"/>
                </a:solidFill>
              </a:rPr>
              <a:t>digitalen Transformation </a:t>
            </a:r>
            <a:r>
              <a:rPr lang="de-DE" sz="2200" dirty="0"/>
              <a:t>auswächst </a:t>
            </a:r>
          </a:p>
        </p:txBody>
      </p:sp>
    </p:spTree>
    <p:extLst>
      <p:ext uri="{BB962C8B-B14F-4D97-AF65-F5344CB8AC3E}">
        <p14:creationId xmlns:p14="http://schemas.microsoft.com/office/powerpoint/2010/main" val="609209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F9F859-9307-5345-A366-60CB638EC448}"/>
              </a:ext>
            </a:extLst>
          </p:cNvPr>
          <p:cNvSpPr>
            <a:spLocks noGrp="1"/>
          </p:cNvSpPr>
          <p:nvPr>
            <p:ph type="title"/>
          </p:nvPr>
        </p:nvSpPr>
        <p:spPr/>
        <p:txBody>
          <a:bodyPr/>
          <a:lstStyle/>
          <a:p>
            <a:r>
              <a:rPr lang="de-DE" dirty="0"/>
              <a:t>Bedeutung der Praxisorientierung und Umfang des Praxisbedarfs</a:t>
            </a:r>
          </a:p>
        </p:txBody>
      </p:sp>
      <p:graphicFrame>
        <p:nvGraphicFramePr>
          <p:cNvPr id="5" name="Tabelle 5">
            <a:extLst>
              <a:ext uri="{FF2B5EF4-FFF2-40B4-BE49-F238E27FC236}">
                <a16:creationId xmlns:a16="http://schemas.microsoft.com/office/drawing/2014/main" id="{74123DB8-F3D5-0E4E-A564-BF2B30508A09}"/>
              </a:ext>
            </a:extLst>
          </p:cNvPr>
          <p:cNvGraphicFramePr>
            <a:graphicFrameLocks noGrp="1"/>
          </p:cNvGraphicFramePr>
          <p:nvPr>
            <p:ph idx="1"/>
            <p:extLst>
              <p:ext uri="{D42A27DB-BD31-4B8C-83A1-F6EECF244321}">
                <p14:modId xmlns:p14="http://schemas.microsoft.com/office/powerpoint/2010/main" val="2710403355"/>
              </p:ext>
            </p:extLst>
          </p:nvPr>
        </p:nvGraphicFramePr>
        <p:xfrm>
          <a:off x="1378800" y="1688869"/>
          <a:ext cx="9615332" cy="4567694"/>
        </p:xfrm>
        <a:graphic>
          <a:graphicData uri="http://schemas.openxmlformats.org/drawingml/2006/table">
            <a:tbl>
              <a:tblPr firstRow="1" bandRow="1">
                <a:tableStyleId>{21E4AEA4-8DFA-4A89-87EB-49C32662AFE0}</a:tableStyleId>
              </a:tblPr>
              <a:tblGrid>
                <a:gridCol w="2403833">
                  <a:extLst>
                    <a:ext uri="{9D8B030D-6E8A-4147-A177-3AD203B41FA5}">
                      <a16:colId xmlns:a16="http://schemas.microsoft.com/office/drawing/2014/main" val="1226859353"/>
                    </a:ext>
                  </a:extLst>
                </a:gridCol>
                <a:gridCol w="2403833">
                  <a:extLst>
                    <a:ext uri="{9D8B030D-6E8A-4147-A177-3AD203B41FA5}">
                      <a16:colId xmlns:a16="http://schemas.microsoft.com/office/drawing/2014/main" val="2958389015"/>
                    </a:ext>
                  </a:extLst>
                </a:gridCol>
                <a:gridCol w="2403833">
                  <a:extLst>
                    <a:ext uri="{9D8B030D-6E8A-4147-A177-3AD203B41FA5}">
                      <a16:colId xmlns:a16="http://schemas.microsoft.com/office/drawing/2014/main" val="1125891437"/>
                    </a:ext>
                  </a:extLst>
                </a:gridCol>
                <a:gridCol w="2403833">
                  <a:extLst>
                    <a:ext uri="{9D8B030D-6E8A-4147-A177-3AD203B41FA5}">
                      <a16:colId xmlns:a16="http://schemas.microsoft.com/office/drawing/2014/main" val="1131417427"/>
                    </a:ext>
                  </a:extLst>
                </a:gridCol>
              </a:tblGrid>
              <a:tr h="459684">
                <a:tc>
                  <a:txBody>
                    <a:bodyPr/>
                    <a:lstStyle/>
                    <a:p>
                      <a:r>
                        <a:rPr lang="de-DE" sz="1800" dirty="0"/>
                        <a:t>GI FB WI</a:t>
                      </a:r>
                    </a:p>
                  </a:txBody>
                  <a:tcPr/>
                </a:tc>
                <a:tc>
                  <a:txBody>
                    <a:bodyPr/>
                    <a:lstStyle/>
                    <a:p>
                      <a:r>
                        <a:rPr lang="de-DE" sz="1800" dirty="0"/>
                        <a:t>WKWI</a:t>
                      </a:r>
                    </a:p>
                  </a:txBody>
                  <a:tcPr/>
                </a:tc>
                <a:tc>
                  <a:txBody>
                    <a:bodyPr/>
                    <a:lstStyle/>
                    <a:p>
                      <a:r>
                        <a:rPr lang="de-DE" sz="1800" dirty="0"/>
                        <a:t>AIS</a:t>
                      </a:r>
                    </a:p>
                  </a:txBody>
                  <a:tcPr/>
                </a:tc>
                <a:tc>
                  <a:txBody>
                    <a:bodyPr/>
                    <a:lstStyle/>
                    <a:p>
                      <a:r>
                        <a:rPr lang="de-DE" sz="1800" dirty="0"/>
                        <a:t>Wirtschaftsinformatik </a:t>
                      </a:r>
                      <a:r>
                        <a:rPr lang="de-DE" sz="1800" dirty="0" err="1"/>
                        <a:t>e.V</a:t>
                      </a:r>
                      <a:endParaRPr lang="de-DE" sz="1800" dirty="0"/>
                    </a:p>
                  </a:txBody>
                  <a:tcPr/>
                </a:tc>
                <a:extLst>
                  <a:ext uri="{0D108BD9-81ED-4DB2-BD59-A6C34878D82A}">
                    <a16:rowId xmlns:a16="http://schemas.microsoft.com/office/drawing/2014/main" val="3152146334"/>
                  </a:ext>
                </a:extLst>
              </a:tr>
              <a:tr h="967641">
                <a:tc>
                  <a:txBody>
                    <a:bodyPr/>
                    <a:lstStyle/>
                    <a:p>
                      <a:r>
                        <a:rPr lang="de-DE" sz="1600" b="0" dirty="0"/>
                        <a:t>Fachbereich Wirtschaftsinformatik der Gesellschaft für Informatik</a:t>
                      </a:r>
                    </a:p>
                  </a:txBody>
                  <a:tcPr/>
                </a:tc>
                <a:tc>
                  <a:txBody>
                    <a:bodyPr/>
                    <a:lstStyle/>
                    <a:p>
                      <a:r>
                        <a:rPr lang="de-DE" sz="1600" dirty="0"/>
                        <a:t>Wissenschaftliche Kommission Wirtschaftsinformatik</a:t>
                      </a:r>
                    </a:p>
                  </a:txBody>
                  <a:tcPr/>
                </a:tc>
                <a:tc>
                  <a:txBody>
                    <a:bodyPr/>
                    <a:lstStyle/>
                    <a:p>
                      <a:r>
                        <a:rPr lang="de-DE" sz="1600" dirty="0"/>
                        <a:t>German Chapter </a:t>
                      </a:r>
                      <a:r>
                        <a:rPr lang="de-DE" sz="1600" kern="1200" dirty="0">
                          <a:solidFill>
                            <a:schemeClr val="dk1"/>
                          </a:solidFill>
                          <a:latin typeface="+mn-lt"/>
                          <a:ea typeface="+mn-ea"/>
                          <a:cs typeface="+mn-cs"/>
                        </a:rPr>
                        <a:t>der </a:t>
                      </a:r>
                      <a:r>
                        <a:rPr lang="de-DE" sz="1600" kern="1200" dirty="0" err="1">
                          <a:solidFill>
                            <a:schemeClr val="dk1"/>
                          </a:solidFill>
                          <a:latin typeface="+mn-lt"/>
                          <a:ea typeface="+mn-ea"/>
                          <a:cs typeface="+mn-cs"/>
                        </a:rPr>
                        <a:t>Association</a:t>
                      </a:r>
                      <a:r>
                        <a:rPr lang="de-DE" sz="1600" kern="1200" dirty="0">
                          <a:solidFill>
                            <a:schemeClr val="dk1"/>
                          </a:solidFill>
                          <a:latin typeface="+mn-lt"/>
                          <a:ea typeface="+mn-ea"/>
                          <a:cs typeface="+mn-cs"/>
                        </a:rPr>
                        <a:t> for Information Systems </a:t>
                      </a:r>
                    </a:p>
                  </a:txBody>
                  <a:tcPr/>
                </a:tc>
                <a:tc>
                  <a:txBody>
                    <a:bodyPr/>
                    <a:lstStyle/>
                    <a:p>
                      <a:r>
                        <a:rPr lang="de-DE" sz="1600" dirty="0" err="1"/>
                        <a:t>wirtschaftsinformatik.de</a:t>
                      </a:r>
                      <a:endParaRPr lang="de-DE" sz="1600" dirty="0"/>
                    </a:p>
                  </a:txBody>
                  <a:tcPr/>
                </a:tc>
                <a:extLst>
                  <a:ext uri="{0D108BD9-81ED-4DB2-BD59-A6C34878D82A}">
                    <a16:rowId xmlns:a16="http://schemas.microsoft.com/office/drawing/2014/main" val="1718108616"/>
                  </a:ext>
                </a:extLst>
              </a:tr>
              <a:tr h="1411748">
                <a:tc>
                  <a:txBody>
                    <a:bodyPr/>
                    <a:lstStyle/>
                    <a:p>
                      <a:pPr marL="285750" indent="-285750">
                        <a:buFont typeface="Symbol" pitchFamily="2" charset="2"/>
                        <a:buChar char="-"/>
                      </a:pPr>
                      <a:r>
                        <a:rPr lang="de-DE" sz="1400" dirty="0"/>
                        <a:t>Mit rund 1000 Mitgliedern zahlenmäßig stärkster Fachverband der Wirtschaftsinformatik 2021</a:t>
                      </a:r>
                    </a:p>
                  </a:txBody>
                  <a:tcPr/>
                </a:tc>
                <a:tc>
                  <a:txBody>
                    <a:bodyPr/>
                    <a:lstStyle/>
                    <a:p>
                      <a:pPr marL="285750" indent="-285750">
                        <a:buFont typeface="Symbol" pitchFamily="2" charset="2"/>
                        <a:buChar char="-"/>
                      </a:pPr>
                      <a:r>
                        <a:rPr lang="de-DE" sz="1400" dirty="0"/>
                        <a:t>Im Sommer 2021 364 Mitglieder</a:t>
                      </a:r>
                    </a:p>
                  </a:txBody>
                  <a:tcPr/>
                </a:tc>
                <a:tc>
                  <a:txBody>
                    <a:bodyPr/>
                    <a:lstStyle/>
                    <a:p>
                      <a:pPr marL="285750" indent="-285750">
                        <a:buFont typeface="Symbol" pitchFamily="2" charset="2"/>
                        <a:buChar char="-"/>
                      </a:pPr>
                      <a:r>
                        <a:rPr lang="de-DE" sz="1400" dirty="0"/>
                        <a:t>Über 420 Mitglieder </a:t>
                      </a:r>
                    </a:p>
                    <a:p>
                      <a:pPr marL="285750" indent="-285750">
                        <a:buFont typeface="Symbol" pitchFamily="2" charset="2"/>
                        <a:buChar char="-"/>
                      </a:pPr>
                      <a:r>
                        <a:rPr lang="de-DE" sz="1400" dirty="0"/>
                        <a:t>Entstand 1994 in den USA </a:t>
                      </a:r>
                    </a:p>
                    <a:p>
                      <a:pPr marL="285750" indent="-285750">
                        <a:buFont typeface="Symbol" pitchFamily="2" charset="2"/>
                        <a:buChar char="-"/>
                      </a:pPr>
                      <a:r>
                        <a:rPr lang="de-DE" sz="1400" kern="1200" dirty="0">
                          <a:solidFill>
                            <a:schemeClr val="dk1"/>
                          </a:solidFill>
                          <a:effectLst/>
                          <a:latin typeface="+mn-lt"/>
                          <a:ea typeface="+mn-ea"/>
                          <a:cs typeface="+mn-cs"/>
                        </a:rPr>
                        <a:t>Umfasst weltweit 4693 Mitglieder und ist in 104 Ländern aktiv</a:t>
                      </a:r>
                      <a:r>
                        <a:rPr lang="de-DE" sz="1400" dirty="0">
                          <a:effectLst/>
                        </a:rPr>
                        <a:t> </a:t>
                      </a:r>
                      <a:endParaRPr lang="de-DE" sz="1400" dirty="0"/>
                    </a:p>
                  </a:txBody>
                  <a:tcPr/>
                </a:tc>
                <a:tc>
                  <a:txBody>
                    <a:bodyPr/>
                    <a:lstStyle/>
                    <a:p>
                      <a:pPr marL="285750" indent="-285750">
                        <a:buFont typeface="Symbol" pitchFamily="2" charset="2"/>
                        <a:buChar char="-"/>
                      </a:pPr>
                      <a:r>
                        <a:rPr lang="de-DE" sz="1400" dirty="0"/>
                        <a:t>Gründung 2021</a:t>
                      </a:r>
                    </a:p>
                    <a:p>
                      <a:pPr marL="285750" indent="-285750">
                        <a:buFont typeface="Symbol" pitchFamily="2" charset="2"/>
                        <a:buChar char="-"/>
                      </a:pPr>
                      <a:r>
                        <a:rPr lang="de-DE" sz="1400" dirty="0"/>
                        <a:t>Versteht sich als Bindeglied, um einheitlich in Wissenschaft, Wirtschaft und Gesellschaft aufzutreten</a:t>
                      </a:r>
                    </a:p>
                  </a:txBody>
                  <a:tcPr/>
                </a:tc>
                <a:extLst>
                  <a:ext uri="{0D108BD9-81ED-4DB2-BD59-A6C34878D82A}">
                    <a16:rowId xmlns:a16="http://schemas.microsoft.com/office/drawing/2014/main" val="3176128939"/>
                  </a:ext>
                </a:extLst>
              </a:tr>
              <a:tr h="1548225">
                <a:tc>
                  <a:txBody>
                    <a:bodyPr/>
                    <a:lstStyle/>
                    <a:p>
                      <a:pPr marL="285750" indent="-285750">
                        <a:buFont typeface="Symbol" pitchFamily="2" charset="2"/>
                        <a:buChar char="-"/>
                      </a:pPr>
                      <a:r>
                        <a:rPr lang="de-DE" sz="1400" dirty="0"/>
                        <a:t>Wirkt über die vielfältigen Aktivitäten seiner Mitglieder aus Wissenschaft und Praxis in Gesellschaft, Wirtschaft und Hochschulen</a:t>
                      </a:r>
                    </a:p>
                  </a:txBody>
                  <a:tcPr/>
                </a:tc>
                <a:tc>
                  <a:txBody>
                    <a:bodyPr/>
                    <a:lstStyle/>
                    <a:p>
                      <a:pPr marL="285750" indent="-285750">
                        <a:buFont typeface="Symbol" pitchFamily="2" charset="2"/>
                        <a:buChar char="-"/>
                      </a:pPr>
                      <a:r>
                        <a:rPr lang="de-DE" sz="1400" dirty="0"/>
                        <a:t>Fokussiert primär (angehende) Professorinnen</a:t>
                      </a:r>
                    </a:p>
                    <a:p>
                      <a:pPr marL="285750" indent="-285750">
                        <a:buFont typeface="Symbol" pitchFamily="2" charset="2"/>
                        <a:buChar char="-"/>
                      </a:pPr>
                      <a:r>
                        <a:rPr lang="de-DE" sz="1400" dirty="0"/>
                        <a:t>Pflegt </a:t>
                      </a:r>
                      <a:r>
                        <a:rPr lang="de-DE" sz="1400" kern="1200" dirty="0">
                          <a:solidFill>
                            <a:schemeClr val="dk1"/>
                          </a:solidFill>
                          <a:latin typeface="+mn-lt"/>
                          <a:ea typeface="+mn-ea"/>
                          <a:cs typeface="+mn-cs"/>
                        </a:rPr>
                        <a:t>wissenschaftliche Kontakte zur Wirtschafts- und Verwaltungspraxis </a:t>
                      </a:r>
                    </a:p>
                  </a:txBody>
                  <a:tcPr/>
                </a:tc>
                <a:tc>
                  <a:txBody>
                    <a:bodyPr/>
                    <a:lstStyle/>
                    <a:p>
                      <a:pPr marL="285750" indent="-285750">
                        <a:buFont typeface="Symbol" pitchFamily="2" charset="2"/>
                        <a:buChar char="-"/>
                      </a:pPr>
                      <a:r>
                        <a:rPr lang="de-DE" sz="1400" dirty="0"/>
                        <a:t>Bemühung um Übertragung wissenschaftlicher Ergebnisse in die Praxis</a:t>
                      </a:r>
                    </a:p>
                  </a:txBody>
                  <a:tcPr/>
                </a:tc>
                <a:tc>
                  <a:txBody>
                    <a:bodyPr/>
                    <a:lstStyle/>
                    <a:p>
                      <a:pPr marL="285750" indent="-285750">
                        <a:buFont typeface="Symbol" pitchFamily="2" charset="2"/>
                        <a:buChar char="-"/>
                      </a:pPr>
                      <a:r>
                        <a:rPr lang="de-DE" sz="1400" dirty="0"/>
                        <a:t>Versucht nicht nur Unternehmen, sondern auch Studenten zu erreichen, um Digitalisierung voranzutreiben</a:t>
                      </a:r>
                    </a:p>
                  </a:txBody>
                  <a:tcPr/>
                </a:tc>
                <a:extLst>
                  <a:ext uri="{0D108BD9-81ED-4DB2-BD59-A6C34878D82A}">
                    <a16:rowId xmlns:a16="http://schemas.microsoft.com/office/drawing/2014/main" val="1738865544"/>
                  </a:ext>
                </a:extLst>
              </a:tr>
            </a:tbl>
          </a:graphicData>
        </a:graphic>
      </p:graphicFrame>
      <p:sp>
        <p:nvSpPr>
          <p:cNvPr id="4" name="Foliennummernplatzhalter 3">
            <a:extLst>
              <a:ext uri="{FF2B5EF4-FFF2-40B4-BE49-F238E27FC236}">
                <a16:creationId xmlns:a16="http://schemas.microsoft.com/office/drawing/2014/main" id="{4D2D0B55-AB69-E745-85AF-DA25E495A152}"/>
              </a:ext>
            </a:extLst>
          </p:cNvPr>
          <p:cNvSpPr>
            <a:spLocks noGrp="1"/>
          </p:cNvSpPr>
          <p:nvPr>
            <p:ph type="sldNum" sz="quarter" idx="12"/>
          </p:nvPr>
        </p:nvSpPr>
        <p:spPr/>
        <p:txBody>
          <a:bodyPr/>
          <a:lstStyle/>
          <a:p>
            <a:fld id="{FC0CC166-4E39-43B8-AB91-BDD1C4C9E224}" type="slidenum">
              <a:rPr lang="de-DE" smtClean="0"/>
              <a:t>13</a:t>
            </a:fld>
            <a:endParaRPr lang="de-DE" dirty="0"/>
          </a:p>
        </p:txBody>
      </p:sp>
    </p:spTree>
    <p:extLst>
      <p:ext uri="{BB962C8B-B14F-4D97-AF65-F5344CB8AC3E}">
        <p14:creationId xmlns:p14="http://schemas.microsoft.com/office/powerpoint/2010/main" val="2734420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A320C-2B85-B649-B5AD-A027EEB7B0A5}"/>
              </a:ext>
            </a:extLst>
          </p:cNvPr>
          <p:cNvSpPr>
            <a:spLocks noGrp="1"/>
          </p:cNvSpPr>
          <p:nvPr>
            <p:ph type="title"/>
          </p:nvPr>
        </p:nvSpPr>
        <p:spPr/>
        <p:txBody>
          <a:bodyPr/>
          <a:lstStyle/>
          <a:p>
            <a:r>
              <a:rPr lang="de-DE" dirty="0"/>
              <a:t>Bedeutung der Praxisorientierung und Umfang des Praxisbedarfs</a:t>
            </a:r>
          </a:p>
        </p:txBody>
      </p:sp>
      <p:sp>
        <p:nvSpPr>
          <p:cNvPr id="3" name="Inhaltsplatzhalter 2">
            <a:extLst>
              <a:ext uri="{FF2B5EF4-FFF2-40B4-BE49-F238E27FC236}">
                <a16:creationId xmlns:a16="http://schemas.microsoft.com/office/drawing/2014/main" id="{1568362F-BC06-E948-B9D4-C4461475C5F4}"/>
              </a:ext>
            </a:extLst>
          </p:cNvPr>
          <p:cNvSpPr>
            <a:spLocks noGrp="1"/>
          </p:cNvSpPr>
          <p:nvPr>
            <p:ph idx="1"/>
          </p:nvPr>
        </p:nvSpPr>
        <p:spPr>
          <a:xfrm>
            <a:off x="1378800" y="1773609"/>
            <a:ext cx="10191394" cy="4392489"/>
          </a:xfrm>
        </p:spPr>
        <p:txBody>
          <a:bodyPr/>
          <a:lstStyle/>
          <a:p>
            <a:r>
              <a:rPr lang="de-DE" dirty="0"/>
              <a:t>Treffen einschlägige Prognosen zu, wird der Bedarf der Praxis an qualifizierten Talenten der Wirtschaftsinformatik infolge der Digitalisierung von Wirtschaft und Verwaltung weiter wachsen</a:t>
            </a:r>
          </a:p>
          <a:p>
            <a:r>
              <a:rPr lang="de-DE" dirty="0"/>
              <a:t>Die Bedarfsentwicklung wurde in der Vergangenheit auch dadurch begünstigt, dass die </a:t>
            </a:r>
            <a:r>
              <a:rPr lang="de-DE" dirty="0">
                <a:solidFill>
                  <a:srgbClr val="C00000"/>
                </a:solidFill>
              </a:rPr>
              <a:t>Informatik</a:t>
            </a:r>
            <a:r>
              <a:rPr lang="de-DE" dirty="0"/>
              <a:t> weniger die Praxis, sondern die </a:t>
            </a:r>
            <a:r>
              <a:rPr lang="de-DE" dirty="0">
                <a:solidFill>
                  <a:srgbClr val="C00000"/>
                </a:solidFill>
              </a:rPr>
              <a:t>Wissenschaft als primäre Konstituente </a:t>
            </a:r>
            <a:r>
              <a:rPr lang="de-DE" dirty="0"/>
              <a:t>betrachtet hat </a:t>
            </a:r>
          </a:p>
          <a:p>
            <a:pPr lvl="1"/>
            <a:r>
              <a:rPr lang="de-DE" sz="2200" dirty="0"/>
              <a:t>Wirtschaftsinformatik wäre vielleicht nicht entstanden, wenn sich die Informatik konsequenter an den Problemen der Praxis orientiert hätte </a:t>
            </a:r>
          </a:p>
          <a:p>
            <a:r>
              <a:rPr lang="de-DE" i="1" dirty="0"/>
              <a:t>August-Wilhelm Scheer </a:t>
            </a:r>
            <a:r>
              <a:rPr lang="de-DE" dirty="0"/>
              <a:t>führt die hohe Bedeutung der Wirtschaftsinformatik für die Praxis darauf zurück, dass </a:t>
            </a:r>
            <a:r>
              <a:rPr lang="de-DE" dirty="0" err="1"/>
              <a:t>IuK</a:t>
            </a:r>
            <a:r>
              <a:rPr lang="de-DE" dirty="0"/>
              <a:t>-Technologien einen beachtlichen Multiplikator zur Ausbreitung neuer betriebswirtschaftlicher und technologischer Konzepte darstellen </a:t>
            </a:r>
          </a:p>
          <a:p>
            <a:endParaRPr lang="de-DE" dirty="0"/>
          </a:p>
        </p:txBody>
      </p:sp>
      <p:sp>
        <p:nvSpPr>
          <p:cNvPr id="4" name="Foliennummernplatzhalter 3">
            <a:extLst>
              <a:ext uri="{FF2B5EF4-FFF2-40B4-BE49-F238E27FC236}">
                <a16:creationId xmlns:a16="http://schemas.microsoft.com/office/drawing/2014/main" id="{E0DC1091-0F9D-FC4A-9902-18E9ACE56DB3}"/>
              </a:ext>
            </a:extLst>
          </p:cNvPr>
          <p:cNvSpPr>
            <a:spLocks noGrp="1"/>
          </p:cNvSpPr>
          <p:nvPr>
            <p:ph type="sldNum" sz="quarter" idx="12"/>
          </p:nvPr>
        </p:nvSpPr>
        <p:spPr/>
        <p:txBody>
          <a:bodyPr/>
          <a:lstStyle/>
          <a:p>
            <a:fld id="{FC0CC166-4E39-43B8-AB91-BDD1C4C9E224}" type="slidenum">
              <a:rPr lang="de-DE" smtClean="0"/>
              <a:t>14</a:t>
            </a:fld>
            <a:endParaRPr lang="de-DE" dirty="0"/>
          </a:p>
        </p:txBody>
      </p:sp>
    </p:spTree>
    <p:extLst>
      <p:ext uri="{BB962C8B-B14F-4D97-AF65-F5344CB8AC3E}">
        <p14:creationId xmlns:p14="http://schemas.microsoft.com/office/powerpoint/2010/main" val="1204734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4599D3-FEE4-3D47-96B3-4F9F51C77660}"/>
              </a:ext>
            </a:extLst>
          </p:cNvPr>
          <p:cNvSpPr>
            <a:spLocks noGrp="1"/>
          </p:cNvSpPr>
          <p:nvPr>
            <p:ph type="title"/>
          </p:nvPr>
        </p:nvSpPr>
        <p:spPr>
          <a:xfrm>
            <a:off x="1378800" y="612001"/>
            <a:ext cx="7671115" cy="1248289"/>
          </a:xfrm>
        </p:spPr>
        <p:txBody>
          <a:bodyPr/>
          <a:lstStyle/>
          <a:p>
            <a:r>
              <a:rPr lang="de-DE" dirty="0"/>
              <a:t>Beispiel Unternehmenssoftware als Multiplikator betriebswirtschaftlicher Konzepte </a:t>
            </a:r>
          </a:p>
        </p:txBody>
      </p:sp>
      <p:sp>
        <p:nvSpPr>
          <p:cNvPr id="3" name="Inhaltsplatzhalter 2">
            <a:extLst>
              <a:ext uri="{FF2B5EF4-FFF2-40B4-BE49-F238E27FC236}">
                <a16:creationId xmlns:a16="http://schemas.microsoft.com/office/drawing/2014/main" id="{ECA165F7-C345-5243-A502-E630226DFC3A}"/>
              </a:ext>
            </a:extLst>
          </p:cNvPr>
          <p:cNvSpPr>
            <a:spLocks noGrp="1"/>
          </p:cNvSpPr>
          <p:nvPr>
            <p:ph idx="1"/>
          </p:nvPr>
        </p:nvSpPr>
        <p:spPr/>
        <p:txBody>
          <a:bodyPr/>
          <a:lstStyle/>
          <a:p>
            <a:pPr marL="0" indent="0">
              <a:buNone/>
            </a:pPr>
            <a:r>
              <a:rPr lang="de-DE" dirty="0"/>
              <a:t>Die von </a:t>
            </a:r>
            <a:r>
              <a:rPr lang="de-DE" i="1" dirty="0"/>
              <a:t>Paul Riebel </a:t>
            </a:r>
            <a:r>
              <a:rPr lang="de-DE" dirty="0"/>
              <a:t>entwickelte </a:t>
            </a:r>
            <a:r>
              <a:rPr lang="de-DE" dirty="0">
                <a:solidFill>
                  <a:srgbClr val="C00000"/>
                </a:solidFill>
              </a:rPr>
              <a:t>Einzelkosten- und Deckungsbeitragsrechnung</a:t>
            </a:r>
            <a:r>
              <a:rPr lang="de-DE" dirty="0"/>
              <a:t> und die </a:t>
            </a:r>
            <a:r>
              <a:rPr lang="de-DE" dirty="0">
                <a:solidFill>
                  <a:srgbClr val="C00000"/>
                </a:solidFill>
              </a:rPr>
              <a:t>Grenzplankostenrechnung</a:t>
            </a:r>
            <a:r>
              <a:rPr lang="de-DE" dirty="0"/>
              <a:t> von </a:t>
            </a:r>
            <a:r>
              <a:rPr lang="de-DE" i="1" dirty="0"/>
              <a:t>Wolfgang Kilger</a:t>
            </a:r>
            <a:r>
              <a:rPr lang="de-DE" dirty="0"/>
              <a:t> verbreiteten sich über die Unternehmenssoftware der Walldorfer Firma SAP in einer </a:t>
            </a:r>
            <a:r>
              <a:rPr lang="de-DE" dirty="0">
                <a:solidFill>
                  <a:srgbClr val="C00000"/>
                </a:solidFill>
              </a:rPr>
              <a:t>fünfstelligen Zahl </a:t>
            </a:r>
            <a:r>
              <a:rPr lang="de-DE" dirty="0"/>
              <a:t>in der Praxis. </a:t>
            </a:r>
          </a:p>
          <a:p>
            <a:pPr marL="0" indent="0">
              <a:buNone/>
            </a:pPr>
            <a:r>
              <a:rPr lang="de-DE" dirty="0"/>
              <a:t>Vor ihrer Implementierung in SAP/R3 bzw. S/4HANA galten beide Techniken der Teilkostenrechnung wegen der hohen Anforderungen an die Datenbasis nur bedingt als praxistauglich </a:t>
            </a:r>
          </a:p>
        </p:txBody>
      </p:sp>
      <p:sp>
        <p:nvSpPr>
          <p:cNvPr id="4" name="Foliennummernplatzhalter 3">
            <a:extLst>
              <a:ext uri="{FF2B5EF4-FFF2-40B4-BE49-F238E27FC236}">
                <a16:creationId xmlns:a16="http://schemas.microsoft.com/office/drawing/2014/main" id="{513466A8-1523-564E-91C3-36F920566987}"/>
              </a:ext>
            </a:extLst>
          </p:cNvPr>
          <p:cNvSpPr>
            <a:spLocks noGrp="1"/>
          </p:cNvSpPr>
          <p:nvPr>
            <p:ph type="sldNum" sz="quarter" idx="12"/>
          </p:nvPr>
        </p:nvSpPr>
        <p:spPr/>
        <p:txBody>
          <a:bodyPr/>
          <a:lstStyle/>
          <a:p>
            <a:fld id="{FC0CC166-4E39-43B8-AB91-BDD1C4C9E224}" type="slidenum">
              <a:rPr lang="de-DE" smtClean="0"/>
              <a:t>15</a:t>
            </a:fld>
            <a:endParaRPr lang="de-DE" dirty="0"/>
          </a:p>
        </p:txBody>
      </p:sp>
    </p:spTree>
    <p:extLst>
      <p:ext uri="{BB962C8B-B14F-4D97-AF65-F5344CB8AC3E}">
        <p14:creationId xmlns:p14="http://schemas.microsoft.com/office/powerpoint/2010/main" val="2213713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6C038E-A719-9D43-96BE-7665AE9DDC9A}"/>
              </a:ext>
            </a:extLst>
          </p:cNvPr>
          <p:cNvSpPr>
            <a:spLocks noGrp="1"/>
          </p:cNvSpPr>
          <p:nvPr>
            <p:ph type="title"/>
          </p:nvPr>
        </p:nvSpPr>
        <p:spPr/>
        <p:txBody>
          <a:bodyPr/>
          <a:lstStyle/>
          <a:p>
            <a:r>
              <a:rPr lang="de-DE" dirty="0"/>
              <a:t>Bedeutung der Praxisorientierung und Umfang des Praxisbedarfs</a:t>
            </a:r>
          </a:p>
        </p:txBody>
      </p:sp>
      <p:sp>
        <p:nvSpPr>
          <p:cNvPr id="3" name="Inhaltsplatzhalter 2">
            <a:extLst>
              <a:ext uri="{FF2B5EF4-FFF2-40B4-BE49-F238E27FC236}">
                <a16:creationId xmlns:a16="http://schemas.microsoft.com/office/drawing/2014/main" id="{C0645590-6C8F-ED4A-9B3F-82357CCCD3E3}"/>
              </a:ext>
            </a:extLst>
          </p:cNvPr>
          <p:cNvSpPr>
            <a:spLocks noGrp="1"/>
          </p:cNvSpPr>
          <p:nvPr>
            <p:ph idx="1"/>
          </p:nvPr>
        </p:nvSpPr>
        <p:spPr>
          <a:xfrm>
            <a:off x="1378800" y="3628226"/>
            <a:ext cx="9432000" cy="2105824"/>
          </a:xfrm>
        </p:spPr>
        <p:txBody>
          <a:bodyPr/>
          <a:lstStyle/>
          <a:p>
            <a:r>
              <a:rPr lang="de-DE" dirty="0"/>
              <a:t>Neben der von Verwaltung und Wirtschaft finanzierten </a:t>
            </a:r>
            <a:r>
              <a:rPr lang="de-DE" dirty="0">
                <a:solidFill>
                  <a:srgbClr val="C00000"/>
                </a:solidFill>
              </a:rPr>
              <a:t>Grundlagenforschung</a:t>
            </a:r>
            <a:r>
              <a:rPr lang="de-DE" dirty="0"/>
              <a:t> werden auf nationaler und europäischer Ebene angewandte Verbundforschungsprojekte gefördert, die von Unternehmen in der Praxis und öffentlichen Einrichtungen gemeinsam finanziert werden </a:t>
            </a:r>
          </a:p>
        </p:txBody>
      </p:sp>
      <p:sp>
        <p:nvSpPr>
          <p:cNvPr id="4" name="Foliennummernplatzhalter 3">
            <a:extLst>
              <a:ext uri="{FF2B5EF4-FFF2-40B4-BE49-F238E27FC236}">
                <a16:creationId xmlns:a16="http://schemas.microsoft.com/office/drawing/2014/main" id="{519929B5-1EB7-E14B-A1FD-2033C1188B4F}"/>
              </a:ext>
            </a:extLst>
          </p:cNvPr>
          <p:cNvSpPr>
            <a:spLocks noGrp="1"/>
          </p:cNvSpPr>
          <p:nvPr>
            <p:ph type="sldNum" sz="quarter" idx="12"/>
          </p:nvPr>
        </p:nvSpPr>
        <p:spPr/>
        <p:txBody>
          <a:bodyPr/>
          <a:lstStyle/>
          <a:p>
            <a:fld id="{FC0CC166-4E39-43B8-AB91-BDD1C4C9E224}" type="slidenum">
              <a:rPr lang="de-DE" smtClean="0"/>
              <a:t>16</a:t>
            </a:fld>
            <a:endParaRPr lang="de-DE" dirty="0"/>
          </a:p>
        </p:txBody>
      </p:sp>
      <p:sp>
        <p:nvSpPr>
          <p:cNvPr id="5" name="Rechteck: abgerundete Ecken 4">
            <a:extLst>
              <a:ext uri="{FF2B5EF4-FFF2-40B4-BE49-F238E27FC236}">
                <a16:creationId xmlns:a16="http://schemas.microsoft.com/office/drawing/2014/main" id="{F741F405-9FA8-EE42-A677-6B4B03D8A0AF}"/>
              </a:ext>
            </a:extLst>
          </p:cNvPr>
          <p:cNvSpPr/>
          <p:nvPr/>
        </p:nvSpPr>
        <p:spPr>
          <a:xfrm>
            <a:off x="1374316" y="2109497"/>
            <a:ext cx="9416585" cy="124828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t>Forschende in der Wirtschaftsinformatik bearbeiten in der Praxis beobachtete oder von der Praxis formulierte Probleme, deren Lösung die aktive Mitarbeit von Praktizierenden erfordert </a:t>
            </a:r>
          </a:p>
        </p:txBody>
      </p:sp>
    </p:spTree>
    <p:extLst>
      <p:ext uri="{BB962C8B-B14F-4D97-AF65-F5344CB8AC3E}">
        <p14:creationId xmlns:p14="http://schemas.microsoft.com/office/powerpoint/2010/main" val="3629249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38E85-32DF-E743-B7A6-85B73715EC14}"/>
              </a:ext>
            </a:extLst>
          </p:cNvPr>
          <p:cNvSpPr>
            <a:spLocks noGrp="1"/>
          </p:cNvSpPr>
          <p:nvPr>
            <p:ph type="title"/>
          </p:nvPr>
        </p:nvSpPr>
        <p:spPr/>
        <p:txBody>
          <a:bodyPr/>
          <a:lstStyle/>
          <a:p>
            <a:r>
              <a:rPr lang="de-DE" dirty="0"/>
              <a:t>Beispiele Verbundforschung</a:t>
            </a:r>
          </a:p>
        </p:txBody>
      </p:sp>
      <p:sp>
        <p:nvSpPr>
          <p:cNvPr id="3" name="Inhaltsplatzhalter 2">
            <a:extLst>
              <a:ext uri="{FF2B5EF4-FFF2-40B4-BE49-F238E27FC236}">
                <a16:creationId xmlns:a16="http://schemas.microsoft.com/office/drawing/2014/main" id="{AD50F452-C7A1-B34C-AEE9-AE05B3910C11}"/>
              </a:ext>
            </a:extLst>
          </p:cNvPr>
          <p:cNvSpPr>
            <a:spLocks noGrp="1"/>
          </p:cNvSpPr>
          <p:nvPr>
            <p:ph idx="1"/>
          </p:nvPr>
        </p:nvSpPr>
        <p:spPr>
          <a:xfrm>
            <a:off x="1378800" y="1447595"/>
            <a:ext cx="9432000" cy="542039"/>
          </a:xfrm>
        </p:spPr>
        <p:txBody>
          <a:bodyPr/>
          <a:lstStyle/>
          <a:p>
            <a:r>
              <a:rPr lang="de-DE" dirty="0"/>
              <a:t>Projektträger in Deutschland:</a:t>
            </a:r>
          </a:p>
        </p:txBody>
      </p:sp>
      <p:sp>
        <p:nvSpPr>
          <p:cNvPr id="4" name="Foliennummernplatzhalter 3">
            <a:extLst>
              <a:ext uri="{FF2B5EF4-FFF2-40B4-BE49-F238E27FC236}">
                <a16:creationId xmlns:a16="http://schemas.microsoft.com/office/drawing/2014/main" id="{158F36C2-B1F3-6048-8708-8750D7EA4D8F}"/>
              </a:ext>
            </a:extLst>
          </p:cNvPr>
          <p:cNvSpPr>
            <a:spLocks noGrp="1"/>
          </p:cNvSpPr>
          <p:nvPr>
            <p:ph type="sldNum" sz="quarter" idx="12"/>
          </p:nvPr>
        </p:nvSpPr>
        <p:spPr/>
        <p:txBody>
          <a:bodyPr/>
          <a:lstStyle/>
          <a:p>
            <a:fld id="{FC0CC166-4E39-43B8-AB91-BDD1C4C9E224}" type="slidenum">
              <a:rPr lang="de-DE" smtClean="0"/>
              <a:t>17</a:t>
            </a:fld>
            <a:endParaRPr lang="de-DE" dirty="0"/>
          </a:p>
        </p:txBody>
      </p:sp>
      <p:sp>
        <p:nvSpPr>
          <p:cNvPr id="5" name="Rechteck: abgerundete Ecken 4">
            <a:extLst>
              <a:ext uri="{FF2B5EF4-FFF2-40B4-BE49-F238E27FC236}">
                <a16:creationId xmlns:a16="http://schemas.microsoft.com/office/drawing/2014/main" id="{BB44B31C-ADB8-864D-991E-4DCC681F152E}"/>
              </a:ext>
            </a:extLst>
          </p:cNvPr>
          <p:cNvSpPr/>
          <p:nvPr/>
        </p:nvSpPr>
        <p:spPr>
          <a:xfrm>
            <a:off x="325884" y="2109497"/>
            <a:ext cx="3355119" cy="87234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BMBF</a:t>
            </a:r>
          </a:p>
          <a:p>
            <a:pPr algn="ctr"/>
            <a:r>
              <a:rPr lang="de-DE" sz="2000" dirty="0"/>
              <a:t>Bundesministerium für Bildung und Forschung</a:t>
            </a:r>
          </a:p>
        </p:txBody>
      </p:sp>
      <p:sp>
        <p:nvSpPr>
          <p:cNvPr id="6" name="Rechteck: abgerundete Ecken 4">
            <a:extLst>
              <a:ext uri="{FF2B5EF4-FFF2-40B4-BE49-F238E27FC236}">
                <a16:creationId xmlns:a16="http://schemas.microsoft.com/office/drawing/2014/main" id="{7B49731B-DBB4-634B-AA44-98E9DB9E7463}"/>
              </a:ext>
            </a:extLst>
          </p:cNvPr>
          <p:cNvSpPr/>
          <p:nvPr/>
        </p:nvSpPr>
        <p:spPr>
          <a:xfrm>
            <a:off x="3998292" y="2109497"/>
            <a:ext cx="3355119" cy="87234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BMWI</a:t>
            </a:r>
          </a:p>
          <a:p>
            <a:pPr algn="ctr"/>
            <a:r>
              <a:rPr lang="de-DE" sz="2000" dirty="0"/>
              <a:t>Bundesministerium für Wirtschaft und Energie</a:t>
            </a:r>
          </a:p>
        </p:txBody>
      </p:sp>
      <p:sp>
        <p:nvSpPr>
          <p:cNvPr id="7" name="Rechteck: abgerundete Ecken 4">
            <a:extLst>
              <a:ext uri="{FF2B5EF4-FFF2-40B4-BE49-F238E27FC236}">
                <a16:creationId xmlns:a16="http://schemas.microsoft.com/office/drawing/2014/main" id="{9C298C48-5BFA-494E-8D7B-48D35230FE1C}"/>
              </a:ext>
            </a:extLst>
          </p:cNvPr>
          <p:cNvSpPr/>
          <p:nvPr/>
        </p:nvSpPr>
        <p:spPr>
          <a:xfrm>
            <a:off x="7670700" y="2109497"/>
            <a:ext cx="4187527" cy="87234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BMVI</a:t>
            </a:r>
          </a:p>
          <a:p>
            <a:pPr algn="ctr"/>
            <a:r>
              <a:rPr lang="de-DE" sz="2000" dirty="0"/>
              <a:t>Bundesministerium für Verkehr und digitale Infrastruktur</a:t>
            </a:r>
          </a:p>
        </p:txBody>
      </p:sp>
      <p:sp>
        <p:nvSpPr>
          <p:cNvPr id="8" name="Inhaltsplatzhalter 2">
            <a:extLst>
              <a:ext uri="{FF2B5EF4-FFF2-40B4-BE49-F238E27FC236}">
                <a16:creationId xmlns:a16="http://schemas.microsoft.com/office/drawing/2014/main" id="{27BB3FCF-809F-644F-8DA5-06BF7D7C107B}"/>
              </a:ext>
            </a:extLst>
          </p:cNvPr>
          <p:cNvSpPr txBox="1">
            <a:spLocks/>
          </p:cNvSpPr>
          <p:nvPr/>
        </p:nvSpPr>
        <p:spPr>
          <a:xfrm>
            <a:off x="1378800" y="3069754"/>
            <a:ext cx="9432000" cy="2459891"/>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Projektbeispiele: </a:t>
            </a:r>
          </a:p>
          <a:p>
            <a:pPr lvl="1"/>
            <a:r>
              <a:rPr lang="de-DE" i="1" dirty="0"/>
              <a:t>Mannheim </a:t>
            </a:r>
            <a:r>
              <a:rPr lang="de-DE" i="1" dirty="0" err="1"/>
              <a:t>Molecular</a:t>
            </a:r>
            <a:r>
              <a:rPr lang="de-DE" i="1" dirty="0"/>
              <a:t> Intervention Environment </a:t>
            </a:r>
            <a:r>
              <a:rPr lang="de-DE" dirty="0"/>
              <a:t>(</a:t>
            </a:r>
            <a:r>
              <a:rPr lang="de-DE" dirty="0">
                <a:hlinkClick r:id="rId2"/>
              </a:rPr>
              <a:t>http://www.m2olie.de/</a:t>
            </a:r>
            <a:r>
              <a:rPr lang="de-DE" dirty="0"/>
              <a:t>) zur Erkennung, Analyse und Behandlung von </a:t>
            </a:r>
            <a:r>
              <a:rPr lang="de-DE" dirty="0" err="1"/>
              <a:t>oligometastatisierten</a:t>
            </a:r>
            <a:r>
              <a:rPr lang="de-DE" dirty="0"/>
              <a:t> Patientinnen</a:t>
            </a:r>
          </a:p>
          <a:p>
            <a:pPr lvl="1"/>
            <a:r>
              <a:rPr lang="de-DE" i="1" dirty="0"/>
              <a:t>Rettungsnetz 5G </a:t>
            </a:r>
            <a:r>
              <a:rPr lang="de-DE" dirty="0"/>
              <a:t>beschäftigt sich mit der Entwicklung und Implementierung von telematischen und bildgebenden Verfahren in Krankentransportfahrzeugen zur Rettung von Schlaganfallpatientinnen mithilfe von 5G-Technologien (</a:t>
            </a:r>
            <a:r>
              <a:rPr lang="de-DE" dirty="0">
                <a:hlinkClick r:id="rId3"/>
              </a:rPr>
              <a:t>https://rettungsnetz5g.de</a:t>
            </a:r>
            <a:r>
              <a:rPr lang="de-DE" dirty="0"/>
              <a:t>) </a:t>
            </a:r>
          </a:p>
          <a:p>
            <a:endParaRPr lang="de-DE" dirty="0"/>
          </a:p>
        </p:txBody>
      </p:sp>
      <p:sp>
        <p:nvSpPr>
          <p:cNvPr id="10" name="Rechteck: abgerundete Ecken 4">
            <a:extLst>
              <a:ext uri="{FF2B5EF4-FFF2-40B4-BE49-F238E27FC236}">
                <a16:creationId xmlns:a16="http://schemas.microsoft.com/office/drawing/2014/main" id="{42911FFF-CD24-E046-B6A7-AC36D32EFB82}"/>
              </a:ext>
            </a:extLst>
          </p:cNvPr>
          <p:cNvSpPr/>
          <p:nvPr/>
        </p:nvSpPr>
        <p:spPr>
          <a:xfrm>
            <a:off x="325884" y="5446018"/>
            <a:ext cx="3355119" cy="87234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FWF</a:t>
            </a:r>
          </a:p>
          <a:p>
            <a:pPr algn="ctr"/>
            <a:r>
              <a:rPr lang="de-DE" sz="2000" dirty="0"/>
              <a:t>Fonds zur Förderung wissenschaftlicher Forschung</a:t>
            </a:r>
          </a:p>
        </p:txBody>
      </p:sp>
      <p:sp>
        <p:nvSpPr>
          <p:cNvPr id="11" name="Rechteck: abgerundete Ecken 4">
            <a:extLst>
              <a:ext uri="{FF2B5EF4-FFF2-40B4-BE49-F238E27FC236}">
                <a16:creationId xmlns:a16="http://schemas.microsoft.com/office/drawing/2014/main" id="{AA8A125E-8F4D-9B46-B18A-7DF34D612437}"/>
              </a:ext>
            </a:extLst>
          </p:cNvPr>
          <p:cNvSpPr/>
          <p:nvPr/>
        </p:nvSpPr>
        <p:spPr>
          <a:xfrm>
            <a:off x="3998291" y="5446018"/>
            <a:ext cx="3355119" cy="87234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SNF</a:t>
            </a:r>
          </a:p>
          <a:p>
            <a:pPr algn="ctr"/>
            <a:endParaRPr lang="de-DE" sz="2000" b="1" dirty="0"/>
          </a:p>
          <a:p>
            <a:pPr algn="ctr"/>
            <a:r>
              <a:rPr lang="de-DE" sz="2000" dirty="0"/>
              <a:t>Schweizer Nationalfonds</a:t>
            </a:r>
          </a:p>
        </p:txBody>
      </p:sp>
      <p:sp>
        <p:nvSpPr>
          <p:cNvPr id="12" name="Rechteck: abgerundete Ecken 4">
            <a:extLst>
              <a:ext uri="{FF2B5EF4-FFF2-40B4-BE49-F238E27FC236}">
                <a16:creationId xmlns:a16="http://schemas.microsoft.com/office/drawing/2014/main" id="{2D86AE3A-582F-CA42-A7FF-B5BF0A684866}"/>
              </a:ext>
            </a:extLst>
          </p:cNvPr>
          <p:cNvSpPr/>
          <p:nvPr/>
        </p:nvSpPr>
        <p:spPr>
          <a:xfrm>
            <a:off x="7670698" y="5447973"/>
            <a:ext cx="3355119" cy="87038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ESF</a:t>
            </a:r>
          </a:p>
          <a:p>
            <a:pPr algn="ctr"/>
            <a:endParaRPr lang="de-DE" sz="2000" b="1" dirty="0"/>
          </a:p>
          <a:p>
            <a:pPr algn="ctr"/>
            <a:r>
              <a:rPr lang="de-DE" sz="2000" dirty="0"/>
              <a:t>European Science </a:t>
            </a:r>
            <a:r>
              <a:rPr lang="de-DE" sz="2000" dirty="0" err="1"/>
              <a:t>Foundation</a:t>
            </a:r>
            <a:endParaRPr lang="de-DE" sz="2000" dirty="0"/>
          </a:p>
        </p:txBody>
      </p:sp>
    </p:spTree>
    <p:extLst>
      <p:ext uri="{BB962C8B-B14F-4D97-AF65-F5344CB8AC3E}">
        <p14:creationId xmlns:p14="http://schemas.microsoft.com/office/powerpoint/2010/main" val="1685545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AE92A4-B4C4-B646-8D26-94B9008A4F2D}"/>
              </a:ext>
            </a:extLst>
          </p:cNvPr>
          <p:cNvSpPr>
            <a:spLocks noGrp="1"/>
          </p:cNvSpPr>
          <p:nvPr>
            <p:ph type="title"/>
          </p:nvPr>
        </p:nvSpPr>
        <p:spPr/>
        <p:txBody>
          <a:bodyPr/>
          <a:lstStyle/>
          <a:p>
            <a:r>
              <a:rPr lang="de-DE" dirty="0"/>
              <a:t>Bedeutung der Praxisorientierung und Umfang des Praxisbedarfs</a:t>
            </a:r>
          </a:p>
        </p:txBody>
      </p:sp>
      <p:sp>
        <p:nvSpPr>
          <p:cNvPr id="3" name="Inhaltsplatzhalter 2">
            <a:extLst>
              <a:ext uri="{FF2B5EF4-FFF2-40B4-BE49-F238E27FC236}">
                <a16:creationId xmlns:a16="http://schemas.microsoft.com/office/drawing/2014/main" id="{09C863B2-9672-0444-8DA0-81F862410422}"/>
              </a:ext>
            </a:extLst>
          </p:cNvPr>
          <p:cNvSpPr>
            <a:spLocks noGrp="1"/>
          </p:cNvSpPr>
          <p:nvPr>
            <p:ph idx="1"/>
          </p:nvPr>
        </p:nvSpPr>
        <p:spPr/>
        <p:txBody>
          <a:bodyPr/>
          <a:lstStyle/>
          <a:p>
            <a:r>
              <a:rPr lang="de-DE" dirty="0"/>
              <a:t>Ziel ist der Transfer von Ergebnissen der Grundlagenforschung in die Praxis </a:t>
            </a:r>
          </a:p>
          <a:p>
            <a:r>
              <a:rPr lang="de-DE" dirty="0"/>
              <a:t>Je nach Förderrahmen müssen die beteiligten Unternehmen bis zu 80 % der Projektmittel aufbringen </a:t>
            </a:r>
          </a:p>
          <a:p>
            <a:pPr lvl="1"/>
            <a:r>
              <a:rPr lang="de-DE" sz="2200" dirty="0"/>
              <a:t>Es wird folglich nur in Verbundprojekte investiert, wenn </a:t>
            </a:r>
            <a:r>
              <a:rPr lang="de-DE" sz="2200" dirty="0">
                <a:solidFill>
                  <a:srgbClr val="C00000"/>
                </a:solidFill>
              </a:rPr>
              <a:t>praxisrelevante</a:t>
            </a:r>
            <a:r>
              <a:rPr lang="de-DE" sz="2200" dirty="0"/>
              <a:t> und </a:t>
            </a:r>
            <a:r>
              <a:rPr lang="de-DE" sz="2200" dirty="0">
                <a:solidFill>
                  <a:srgbClr val="C00000"/>
                </a:solidFill>
              </a:rPr>
              <a:t>wertschaffende</a:t>
            </a:r>
            <a:r>
              <a:rPr lang="de-DE" sz="2200" dirty="0"/>
              <a:t> Ergebnisse zu erwarten sind </a:t>
            </a:r>
          </a:p>
          <a:p>
            <a:endParaRPr lang="de-DE" dirty="0"/>
          </a:p>
        </p:txBody>
      </p:sp>
      <p:sp>
        <p:nvSpPr>
          <p:cNvPr id="4" name="Foliennummernplatzhalter 3">
            <a:extLst>
              <a:ext uri="{FF2B5EF4-FFF2-40B4-BE49-F238E27FC236}">
                <a16:creationId xmlns:a16="http://schemas.microsoft.com/office/drawing/2014/main" id="{C2C1D083-91B5-634E-8773-6FAF6266B3E1}"/>
              </a:ext>
            </a:extLst>
          </p:cNvPr>
          <p:cNvSpPr>
            <a:spLocks noGrp="1"/>
          </p:cNvSpPr>
          <p:nvPr>
            <p:ph type="sldNum" sz="quarter" idx="12"/>
          </p:nvPr>
        </p:nvSpPr>
        <p:spPr/>
        <p:txBody>
          <a:bodyPr/>
          <a:lstStyle/>
          <a:p>
            <a:fld id="{FC0CC166-4E39-43B8-AB91-BDD1C4C9E224}" type="slidenum">
              <a:rPr lang="de-DE" smtClean="0"/>
              <a:t>18</a:t>
            </a:fld>
            <a:endParaRPr lang="de-DE" dirty="0"/>
          </a:p>
        </p:txBody>
      </p:sp>
      <p:sp>
        <p:nvSpPr>
          <p:cNvPr id="5" name="Rechteck: abgerundete Ecken 4">
            <a:extLst>
              <a:ext uri="{FF2B5EF4-FFF2-40B4-BE49-F238E27FC236}">
                <a16:creationId xmlns:a16="http://schemas.microsoft.com/office/drawing/2014/main" id="{479638BD-6A54-154A-8005-3ECCBD6BDB07}"/>
              </a:ext>
            </a:extLst>
          </p:cNvPr>
          <p:cNvSpPr/>
          <p:nvPr/>
        </p:nvSpPr>
        <p:spPr>
          <a:xfrm>
            <a:off x="1378800" y="4701785"/>
            <a:ext cx="9416585" cy="124828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effectLst/>
                <a:ea typeface="Times New Roman" panose="02020603050405020304" pitchFamily="18" charset="0"/>
                <a:cs typeface="Times New Roman" panose="02020603050405020304" pitchFamily="18" charset="0"/>
              </a:rPr>
              <a:t>Die umfassende Beteiligung von Forschenden der Wirtschaftsinformatik an der nationalen bzw. europäischen Verbundforschung ist ein weiteres Indiz für das hohe Ausmaß ihrer </a:t>
            </a:r>
            <a:r>
              <a:rPr lang="de-DE" sz="2400" b="1" dirty="0">
                <a:effectLst/>
                <a:ea typeface="Times New Roman" panose="02020603050405020304" pitchFamily="18" charset="0"/>
                <a:cs typeface="Times New Roman" panose="02020603050405020304" pitchFamily="18" charset="0"/>
              </a:rPr>
              <a:t>Praxisorientierung</a:t>
            </a:r>
            <a:r>
              <a:rPr lang="de-DE" sz="2400" dirty="0">
                <a:effectLst/>
              </a:rPr>
              <a:t> </a:t>
            </a:r>
            <a:endParaRPr lang="de-DE" sz="2400" dirty="0"/>
          </a:p>
        </p:txBody>
      </p:sp>
    </p:spTree>
    <p:extLst>
      <p:ext uri="{BB962C8B-B14F-4D97-AF65-F5344CB8AC3E}">
        <p14:creationId xmlns:p14="http://schemas.microsoft.com/office/powerpoint/2010/main" val="178804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906FB6-51B4-5E47-BCFB-F2495DE5CD80}"/>
              </a:ext>
            </a:extLst>
          </p:cNvPr>
          <p:cNvSpPr>
            <a:spLocks noGrp="1"/>
          </p:cNvSpPr>
          <p:nvPr>
            <p:ph type="title"/>
          </p:nvPr>
        </p:nvSpPr>
        <p:spPr/>
        <p:txBody>
          <a:bodyPr/>
          <a:lstStyle/>
          <a:p>
            <a:r>
              <a:rPr lang="de-DE" dirty="0"/>
              <a:t>Wirtschaftsinformatiknahe Produkte und Dienstleistungen</a:t>
            </a:r>
          </a:p>
        </p:txBody>
      </p:sp>
      <p:sp>
        <p:nvSpPr>
          <p:cNvPr id="3" name="Inhaltsplatzhalter 2">
            <a:extLst>
              <a:ext uri="{FF2B5EF4-FFF2-40B4-BE49-F238E27FC236}">
                <a16:creationId xmlns:a16="http://schemas.microsoft.com/office/drawing/2014/main" id="{6412B247-AFEE-D140-BA47-396B3B4DBB11}"/>
              </a:ext>
            </a:extLst>
          </p:cNvPr>
          <p:cNvSpPr>
            <a:spLocks noGrp="1"/>
          </p:cNvSpPr>
          <p:nvPr>
            <p:ph idx="1"/>
          </p:nvPr>
        </p:nvSpPr>
        <p:spPr>
          <a:xfrm>
            <a:off x="1378800" y="2178000"/>
            <a:ext cx="9432000" cy="1248289"/>
          </a:xfrm>
        </p:spPr>
        <p:txBody>
          <a:bodyPr/>
          <a:lstStyle/>
          <a:p>
            <a:r>
              <a:rPr lang="de-DE" dirty="0"/>
              <a:t>Die Nähe und Praxisrelevanz der Wirtschaftsinformatik drücken sich zudem durch </a:t>
            </a:r>
            <a:r>
              <a:rPr lang="de-DE" dirty="0" err="1"/>
              <a:t>fachnahe</a:t>
            </a:r>
            <a:r>
              <a:rPr lang="de-DE" dirty="0"/>
              <a:t> Produkte und Dienstleistungen aus </a:t>
            </a:r>
          </a:p>
          <a:p>
            <a:pPr lvl="1"/>
            <a:r>
              <a:rPr lang="de-DE" dirty="0"/>
              <a:t>Beispiele:</a:t>
            </a:r>
          </a:p>
        </p:txBody>
      </p:sp>
      <p:sp>
        <p:nvSpPr>
          <p:cNvPr id="4" name="Foliennummernplatzhalter 3">
            <a:extLst>
              <a:ext uri="{FF2B5EF4-FFF2-40B4-BE49-F238E27FC236}">
                <a16:creationId xmlns:a16="http://schemas.microsoft.com/office/drawing/2014/main" id="{B4726013-33EF-1B4B-AD44-05CF035687C7}"/>
              </a:ext>
            </a:extLst>
          </p:cNvPr>
          <p:cNvSpPr>
            <a:spLocks noGrp="1"/>
          </p:cNvSpPr>
          <p:nvPr>
            <p:ph type="sldNum" sz="quarter" idx="12"/>
          </p:nvPr>
        </p:nvSpPr>
        <p:spPr/>
        <p:txBody>
          <a:bodyPr/>
          <a:lstStyle/>
          <a:p>
            <a:fld id="{FC0CC166-4E39-43B8-AB91-BDD1C4C9E224}" type="slidenum">
              <a:rPr lang="de-DE" smtClean="0"/>
              <a:t>19</a:t>
            </a:fld>
            <a:endParaRPr lang="de-DE" dirty="0"/>
          </a:p>
        </p:txBody>
      </p:sp>
      <p:sp>
        <p:nvSpPr>
          <p:cNvPr id="5" name="Rechteck: abgerundete Ecken 4">
            <a:extLst>
              <a:ext uri="{FF2B5EF4-FFF2-40B4-BE49-F238E27FC236}">
                <a16:creationId xmlns:a16="http://schemas.microsoft.com/office/drawing/2014/main" id="{55478E1F-556B-1244-A2F2-33390AE36030}"/>
              </a:ext>
            </a:extLst>
          </p:cNvPr>
          <p:cNvSpPr/>
          <p:nvPr/>
        </p:nvSpPr>
        <p:spPr>
          <a:xfrm>
            <a:off x="1378800" y="3789819"/>
            <a:ext cx="3355119" cy="87234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Unternehmenssoftware</a:t>
            </a:r>
            <a:endParaRPr lang="de-DE" sz="2000" dirty="0"/>
          </a:p>
        </p:txBody>
      </p:sp>
      <p:sp>
        <p:nvSpPr>
          <p:cNvPr id="6" name="Rechteck: abgerundete Ecken 4">
            <a:extLst>
              <a:ext uri="{FF2B5EF4-FFF2-40B4-BE49-F238E27FC236}">
                <a16:creationId xmlns:a16="http://schemas.microsoft.com/office/drawing/2014/main" id="{1D58B03A-5593-8440-B8EE-544C587E6F12}"/>
              </a:ext>
            </a:extLst>
          </p:cNvPr>
          <p:cNvSpPr/>
          <p:nvPr/>
        </p:nvSpPr>
        <p:spPr>
          <a:xfrm>
            <a:off x="4203673" y="5052110"/>
            <a:ext cx="3629659" cy="87234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Software für Geschäftsprozessmanagement</a:t>
            </a:r>
            <a:endParaRPr lang="de-DE" sz="2000" dirty="0"/>
          </a:p>
        </p:txBody>
      </p:sp>
      <p:sp>
        <p:nvSpPr>
          <p:cNvPr id="7" name="Rechteck: abgerundete Ecken 4">
            <a:extLst>
              <a:ext uri="{FF2B5EF4-FFF2-40B4-BE49-F238E27FC236}">
                <a16:creationId xmlns:a16="http://schemas.microsoft.com/office/drawing/2014/main" id="{29ECEAF6-FC5B-0A49-9715-7A28B04A671E}"/>
              </a:ext>
            </a:extLst>
          </p:cNvPr>
          <p:cNvSpPr/>
          <p:nvPr/>
        </p:nvSpPr>
        <p:spPr>
          <a:xfrm>
            <a:off x="7194255" y="3789819"/>
            <a:ext cx="3629659" cy="87234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Schlüsselfertige Systemlösungen</a:t>
            </a:r>
            <a:endParaRPr lang="de-DE" sz="2000" dirty="0"/>
          </a:p>
        </p:txBody>
      </p:sp>
    </p:spTree>
    <p:extLst>
      <p:ext uri="{BB962C8B-B14F-4D97-AF65-F5344CB8AC3E}">
        <p14:creationId xmlns:p14="http://schemas.microsoft.com/office/powerpoint/2010/main" val="1226083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C9886E8-73CB-FF45-A6F1-501828BB5512}"/>
              </a:ext>
            </a:extLst>
          </p:cNvPr>
          <p:cNvSpPr>
            <a:spLocks noGrp="1"/>
          </p:cNvSpPr>
          <p:nvPr>
            <p:ph type="title"/>
          </p:nvPr>
        </p:nvSpPr>
        <p:spPr/>
        <p:txBody>
          <a:bodyPr/>
          <a:lstStyle/>
          <a:p>
            <a:r>
              <a:rPr lang="de-DE" dirty="0"/>
              <a:t>Lernziele dieser Lerneinheit</a:t>
            </a:r>
          </a:p>
        </p:txBody>
      </p:sp>
      <p:sp>
        <p:nvSpPr>
          <p:cNvPr id="6" name="Inhaltsplatzhalter 5">
            <a:extLst>
              <a:ext uri="{FF2B5EF4-FFF2-40B4-BE49-F238E27FC236}">
                <a16:creationId xmlns:a16="http://schemas.microsoft.com/office/drawing/2014/main" id="{D25ED4C4-71B5-8E42-A674-E33D44BC35FF}"/>
              </a:ext>
            </a:extLst>
          </p:cNvPr>
          <p:cNvSpPr>
            <a:spLocks noGrp="1"/>
          </p:cNvSpPr>
          <p:nvPr>
            <p:ph idx="1"/>
          </p:nvPr>
        </p:nvSpPr>
        <p:spPr>
          <a:xfrm>
            <a:off x="1378800" y="1845618"/>
            <a:ext cx="9432000" cy="3690000"/>
          </a:xfrm>
        </p:spPr>
        <p:txBody>
          <a:bodyPr/>
          <a:lstStyle/>
          <a:p>
            <a:r>
              <a:rPr lang="de-DE" dirty="0"/>
              <a:t>Sie kennen das hohe Ausmaß an Praxisorientierung der Wirtschaftsinformatik</a:t>
            </a:r>
          </a:p>
          <a:p>
            <a:r>
              <a:rPr lang="de-DE" dirty="0"/>
              <a:t>Sie erfahren, dass die Qualität wissenschaftlicher Forschung aus Sicht der Theorie auf Basis der theoretischen und methodischen Stringenz beurteilt wird, während die Praxis die Qualität der Forschung im Hinblick auf ihre Relevanz und den Wertbeitrag zur Lösung von Praxisproblemen beurteilt </a:t>
            </a:r>
          </a:p>
          <a:p>
            <a:r>
              <a:rPr lang="de-DE" dirty="0"/>
              <a:t>Ihnen wird gezeigt, in welchen Bildungseinrichtungen eine praxisorientierte Qualifizierung in Wirtschaftsinformatik erfolgt </a:t>
            </a:r>
          </a:p>
          <a:p>
            <a:endParaRPr lang="de-DE" dirty="0"/>
          </a:p>
        </p:txBody>
      </p:sp>
      <p:sp>
        <p:nvSpPr>
          <p:cNvPr id="4" name="Foliennummernplatzhalter 3">
            <a:extLst>
              <a:ext uri="{FF2B5EF4-FFF2-40B4-BE49-F238E27FC236}">
                <a16:creationId xmlns:a16="http://schemas.microsoft.com/office/drawing/2014/main" id="{93394644-12DE-A64C-8A76-449F53DBB498}"/>
              </a:ext>
            </a:extLst>
          </p:cNvPr>
          <p:cNvSpPr>
            <a:spLocks noGrp="1"/>
          </p:cNvSpPr>
          <p:nvPr>
            <p:ph type="sldNum" sz="quarter" idx="12"/>
          </p:nvPr>
        </p:nvSpPr>
        <p:spPr/>
        <p:txBody>
          <a:bodyPr/>
          <a:lstStyle/>
          <a:p>
            <a:fld id="{FC0CC166-4E39-43B8-AB91-BDD1C4C9E224}" type="slidenum">
              <a:rPr lang="de-DE" smtClean="0"/>
              <a:t>2</a:t>
            </a:fld>
            <a:endParaRPr lang="de-DE"/>
          </a:p>
        </p:txBody>
      </p:sp>
    </p:spTree>
    <p:extLst>
      <p:ext uri="{BB962C8B-B14F-4D97-AF65-F5344CB8AC3E}">
        <p14:creationId xmlns:p14="http://schemas.microsoft.com/office/powerpoint/2010/main" val="1867601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B7048-CD64-534D-9064-9713F1027DD4}"/>
              </a:ext>
            </a:extLst>
          </p:cNvPr>
          <p:cNvSpPr>
            <a:spLocks noGrp="1"/>
          </p:cNvSpPr>
          <p:nvPr>
            <p:ph type="title"/>
          </p:nvPr>
        </p:nvSpPr>
        <p:spPr/>
        <p:txBody>
          <a:bodyPr/>
          <a:lstStyle/>
          <a:p>
            <a:r>
              <a:rPr lang="de-DE" dirty="0"/>
              <a:t>Wirtschaftsinformatiknahe Produkte und Dienstleistungen</a:t>
            </a:r>
          </a:p>
        </p:txBody>
      </p:sp>
      <p:sp>
        <p:nvSpPr>
          <p:cNvPr id="4" name="Foliennummernplatzhalter 3">
            <a:extLst>
              <a:ext uri="{FF2B5EF4-FFF2-40B4-BE49-F238E27FC236}">
                <a16:creationId xmlns:a16="http://schemas.microsoft.com/office/drawing/2014/main" id="{7D45B303-8D2A-7C41-A709-666701251C7C}"/>
              </a:ext>
            </a:extLst>
          </p:cNvPr>
          <p:cNvSpPr>
            <a:spLocks noGrp="1"/>
          </p:cNvSpPr>
          <p:nvPr>
            <p:ph type="sldNum" sz="quarter" idx="12"/>
          </p:nvPr>
        </p:nvSpPr>
        <p:spPr/>
        <p:txBody>
          <a:bodyPr/>
          <a:lstStyle/>
          <a:p>
            <a:fld id="{FC0CC166-4E39-43B8-AB91-BDD1C4C9E224}" type="slidenum">
              <a:rPr lang="de-DE" smtClean="0"/>
              <a:t>20</a:t>
            </a:fld>
            <a:endParaRPr lang="de-DE" dirty="0"/>
          </a:p>
        </p:txBody>
      </p:sp>
      <p:sp>
        <p:nvSpPr>
          <p:cNvPr id="5" name="Rechteck: abgerundete Ecken 4">
            <a:extLst>
              <a:ext uri="{FF2B5EF4-FFF2-40B4-BE49-F238E27FC236}">
                <a16:creationId xmlns:a16="http://schemas.microsoft.com/office/drawing/2014/main" id="{6A250618-0675-A741-86DF-E00AAB812466}"/>
              </a:ext>
            </a:extLst>
          </p:cNvPr>
          <p:cNvSpPr/>
          <p:nvPr/>
        </p:nvSpPr>
        <p:spPr>
          <a:xfrm>
            <a:off x="1378800" y="1572258"/>
            <a:ext cx="10479426" cy="135348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i="1" dirty="0">
                <a:effectLst/>
                <a:ea typeface="Times New Roman" panose="02020603050405020304" pitchFamily="18" charset="0"/>
                <a:cs typeface="Times New Roman" panose="02020603050405020304" pitchFamily="18" charset="0"/>
              </a:rPr>
              <a:t>Unternehmenssoftware</a:t>
            </a:r>
            <a:r>
              <a:rPr lang="de-DE" sz="2000" dirty="0">
                <a:effectLst/>
                <a:ea typeface="Times New Roman" panose="02020603050405020304" pitchFamily="18" charset="0"/>
                <a:cs typeface="Times New Roman" panose="02020603050405020304" pitchFamily="18" charset="0"/>
              </a:rPr>
              <a:t> (engl. </a:t>
            </a:r>
            <a:r>
              <a:rPr lang="de-DE" sz="2000" dirty="0" err="1">
                <a:effectLst/>
                <a:ea typeface="Times New Roman" panose="02020603050405020304" pitchFamily="18" charset="0"/>
                <a:cs typeface="Times New Roman" panose="02020603050405020304" pitchFamily="18" charset="0"/>
              </a:rPr>
              <a:t>enterprise</a:t>
            </a:r>
            <a:r>
              <a:rPr lang="de-DE" sz="2000" dirty="0">
                <a:effectLst/>
                <a:ea typeface="Times New Roman" panose="02020603050405020304" pitchFamily="18" charset="0"/>
                <a:cs typeface="Times New Roman" panose="02020603050405020304" pitchFamily="18" charset="0"/>
              </a:rPr>
              <a:t> </a:t>
            </a:r>
            <a:r>
              <a:rPr lang="de-DE" sz="2000" dirty="0" err="1">
                <a:effectLst/>
                <a:ea typeface="Times New Roman" panose="02020603050405020304" pitchFamily="18" charset="0"/>
                <a:cs typeface="Times New Roman" panose="02020603050405020304" pitchFamily="18" charset="0"/>
              </a:rPr>
              <a:t>software</a:t>
            </a:r>
            <a:r>
              <a:rPr lang="de-DE" sz="2000" dirty="0">
                <a:effectLst/>
                <a:ea typeface="Times New Roman" panose="02020603050405020304" pitchFamily="18" charset="0"/>
                <a:cs typeface="Times New Roman" panose="02020603050405020304" pitchFamily="18" charset="0"/>
              </a:rPr>
              <a:t> oder </a:t>
            </a:r>
            <a:r>
              <a:rPr lang="de-DE" sz="2000" dirty="0" err="1">
                <a:effectLst/>
                <a:ea typeface="Times New Roman" panose="02020603050405020304" pitchFamily="18" charset="0"/>
                <a:cs typeface="Times New Roman" panose="02020603050405020304" pitchFamily="18" charset="0"/>
              </a:rPr>
              <a:t>enterprise</a:t>
            </a:r>
            <a:r>
              <a:rPr lang="de-DE" sz="2000" dirty="0">
                <a:effectLst/>
                <a:ea typeface="Times New Roman" panose="02020603050405020304" pitchFamily="18" charset="0"/>
                <a:cs typeface="Times New Roman" panose="02020603050405020304" pitchFamily="18" charset="0"/>
              </a:rPr>
              <a:t> </a:t>
            </a:r>
            <a:r>
              <a:rPr lang="de-DE" sz="2000" dirty="0" err="1">
                <a:effectLst/>
                <a:ea typeface="Times New Roman" panose="02020603050405020304" pitchFamily="18" charset="0"/>
                <a:cs typeface="Times New Roman" panose="02020603050405020304" pitchFamily="18" charset="0"/>
              </a:rPr>
              <a:t>application</a:t>
            </a:r>
            <a:r>
              <a:rPr lang="de-DE" sz="2000" dirty="0">
                <a:effectLst/>
                <a:ea typeface="Times New Roman" panose="02020603050405020304" pitchFamily="18" charset="0"/>
                <a:cs typeface="Times New Roman" panose="02020603050405020304" pitchFamily="18" charset="0"/>
              </a:rPr>
              <a:t>) umfasst </a:t>
            </a:r>
            <a:r>
              <a:rPr lang="de-DE" sz="2000" b="1" dirty="0">
                <a:effectLst/>
                <a:ea typeface="Times New Roman" panose="02020603050405020304" pitchFamily="18" charset="0"/>
                <a:cs typeface="Times New Roman" panose="02020603050405020304" pitchFamily="18" charset="0"/>
              </a:rPr>
              <a:t>integrierte Standardsoftware </a:t>
            </a:r>
            <a:r>
              <a:rPr lang="de-DE" sz="2000" dirty="0">
                <a:effectLst/>
                <a:ea typeface="Times New Roman" panose="02020603050405020304" pitchFamily="18" charset="0"/>
                <a:cs typeface="Times New Roman" panose="02020603050405020304" pitchFamily="18" charset="0"/>
              </a:rPr>
              <a:t>für Unternehmen in Wirtschaft und Verwaltung, die betriebliche oder verwaltungsspezifische Aufgaben </a:t>
            </a:r>
            <a:r>
              <a:rPr lang="de-DE" sz="2000" b="1" dirty="0">
                <a:effectLst/>
                <a:ea typeface="Times New Roman" panose="02020603050405020304" pitchFamily="18" charset="0"/>
                <a:cs typeface="Times New Roman" panose="02020603050405020304" pitchFamily="18" charset="0"/>
              </a:rPr>
              <a:t>funktionsbezogen</a:t>
            </a:r>
            <a:r>
              <a:rPr lang="de-DE" sz="2000" dirty="0">
                <a:effectLst/>
                <a:ea typeface="Times New Roman" panose="02020603050405020304" pitchFamily="18" charset="0"/>
                <a:cs typeface="Times New Roman" panose="02020603050405020304" pitchFamily="18" charset="0"/>
              </a:rPr>
              <a:t>, </a:t>
            </a:r>
            <a:r>
              <a:rPr lang="de-DE" sz="2000" b="1" dirty="0">
                <a:effectLst/>
                <a:ea typeface="Times New Roman" panose="02020603050405020304" pitchFamily="18" charset="0"/>
                <a:cs typeface="Times New Roman" panose="02020603050405020304" pitchFamily="18" charset="0"/>
              </a:rPr>
              <a:t>funktionsübergreifend</a:t>
            </a:r>
            <a:r>
              <a:rPr lang="de-DE" sz="2000" dirty="0">
                <a:effectLst/>
                <a:ea typeface="Times New Roman" panose="02020603050405020304" pitchFamily="18" charset="0"/>
                <a:cs typeface="Times New Roman" panose="02020603050405020304" pitchFamily="18" charset="0"/>
              </a:rPr>
              <a:t> und </a:t>
            </a:r>
            <a:r>
              <a:rPr lang="de-DE" sz="2000" b="1" dirty="0">
                <a:effectLst/>
                <a:ea typeface="Times New Roman" panose="02020603050405020304" pitchFamily="18" charset="0"/>
                <a:cs typeface="Times New Roman" panose="02020603050405020304" pitchFamily="18" charset="0"/>
              </a:rPr>
              <a:t>organisationsübergreifend</a:t>
            </a:r>
            <a:r>
              <a:rPr lang="de-DE" sz="2000" dirty="0">
                <a:effectLst/>
                <a:ea typeface="Times New Roman" panose="02020603050405020304" pitchFamily="18" charset="0"/>
                <a:cs typeface="Times New Roman" panose="02020603050405020304" pitchFamily="18" charset="0"/>
              </a:rPr>
              <a:t> unterstützt</a:t>
            </a:r>
            <a:r>
              <a:rPr lang="de-DE" sz="2000" dirty="0">
                <a:effectLst/>
              </a:rPr>
              <a:t> </a:t>
            </a:r>
            <a:endParaRPr lang="de-DE" sz="2000" dirty="0"/>
          </a:p>
        </p:txBody>
      </p:sp>
      <p:sp>
        <p:nvSpPr>
          <p:cNvPr id="7" name="Inhaltsplatzhalter 2">
            <a:extLst>
              <a:ext uri="{FF2B5EF4-FFF2-40B4-BE49-F238E27FC236}">
                <a16:creationId xmlns:a16="http://schemas.microsoft.com/office/drawing/2014/main" id="{808489BC-D809-284A-ABBC-1C8909F09E71}"/>
              </a:ext>
            </a:extLst>
          </p:cNvPr>
          <p:cNvSpPr>
            <a:spLocks noGrp="1"/>
          </p:cNvSpPr>
          <p:nvPr>
            <p:ph idx="1"/>
          </p:nvPr>
        </p:nvSpPr>
        <p:spPr>
          <a:xfrm>
            <a:off x="1378800" y="3069754"/>
            <a:ext cx="9432000" cy="3528392"/>
          </a:xfrm>
        </p:spPr>
        <p:txBody>
          <a:bodyPr/>
          <a:lstStyle/>
          <a:p>
            <a:r>
              <a:rPr lang="de-DE" dirty="0"/>
              <a:t>Beispiele:</a:t>
            </a:r>
          </a:p>
          <a:p>
            <a:pPr lvl="1"/>
            <a:r>
              <a:rPr lang="de-DE" dirty="0"/>
              <a:t>Produktionsplanungs- und Steuerungssysteme (PPS)</a:t>
            </a:r>
          </a:p>
          <a:p>
            <a:pPr lvl="1"/>
            <a:r>
              <a:rPr lang="de-DE" dirty="0"/>
              <a:t>Enterprise Ressource </a:t>
            </a:r>
            <a:r>
              <a:rPr lang="de-DE" dirty="0" err="1"/>
              <a:t>Planning</a:t>
            </a:r>
            <a:r>
              <a:rPr lang="de-DE" dirty="0"/>
              <a:t> - Systeme (ERP-Systeme) </a:t>
            </a:r>
          </a:p>
          <a:p>
            <a:pPr lvl="1"/>
            <a:r>
              <a:rPr lang="de-DE" dirty="0"/>
              <a:t>Supply Chain Management (SCM) </a:t>
            </a:r>
          </a:p>
          <a:p>
            <a:pPr lvl="1"/>
            <a:r>
              <a:rPr lang="de-DE" dirty="0"/>
              <a:t>Customer </a:t>
            </a:r>
            <a:r>
              <a:rPr lang="de-DE" dirty="0" err="1"/>
              <a:t>Relationship</a:t>
            </a:r>
            <a:r>
              <a:rPr lang="de-DE" dirty="0"/>
              <a:t> Management (CRM) </a:t>
            </a:r>
          </a:p>
          <a:p>
            <a:pPr lvl="1"/>
            <a:r>
              <a:rPr lang="de-DE" dirty="0"/>
              <a:t>Financial Management </a:t>
            </a:r>
          </a:p>
          <a:p>
            <a:pPr lvl="1"/>
            <a:r>
              <a:rPr lang="de-DE" dirty="0"/>
              <a:t>Human - Ressource - Management (HRM)</a:t>
            </a:r>
          </a:p>
          <a:p>
            <a:pPr lvl="1"/>
            <a:r>
              <a:rPr lang="de-DE" dirty="0" err="1"/>
              <a:t>Product</a:t>
            </a:r>
            <a:r>
              <a:rPr lang="de-DE" dirty="0"/>
              <a:t> </a:t>
            </a:r>
            <a:r>
              <a:rPr lang="de-DE" dirty="0" err="1"/>
              <a:t>Lifecycle</a:t>
            </a:r>
            <a:r>
              <a:rPr lang="de-DE" dirty="0"/>
              <a:t> – Management (PLM)</a:t>
            </a:r>
          </a:p>
          <a:p>
            <a:pPr lvl="1"/>
            <a:r>
              <a:rPr lang="de-DE" dirty="0"/>
              <a:t>Computer </a:t>
            </a:r>
            <a:r>
              <a:rPr lang="de-DE" dirty="0" err="1"/>
              <a:t>Aided</a:t>
            </a:r>
            <a:r>
              <a:rPr lang="de-DE" dirty="0"/>
              <a:t> Design, Engineering, </a:t>
            </a:r>
            <a:r>
              <a:rPr lang="de-DE" dirty="0" err="1"/>
              <a:t>Planing</a:t>
            </a:r>
            <a:r>
              <a:rPr lang="de-DE" dirty="0"/>
              <a:t> and Quality Assurance (CAX)</a:t>
            </a:r>
          </a:p>
          <a:p>
            <a:pPr lvl="2"/>
            <a:endParaRPr lang="de-DE" dirty="0"/>
          </a:p>
          <a:p>
            <a:pPr lvl="1"/>
            <a:endParaRPr lang="de-DE" dirty="0"/>
          </a:p>
          <a:p>
            <a:pPr lvl="1"/>
            <a:endParaRPr lang="de-DE" dirty="0"/>
          </a:p>
          <a:p>
            <a:pPr lvl="1"/>
            <a:endParaRPr lang="de-DE" dirty="0"/>
          </a:p>
          <a:p>
            <a:pPr lvl="1"/>
            <a:endParaRPr lang="de-DE" dirty="0"/>
          </a:p>
          <a:p>
            <a:pPr lvl="2"/>
            <a:endParaRPr lang="de-DE" dirty="0"/>
          </a:p>
        </p:txBody>
      </p:sp>
    </p:spTree>
    <p:extLst>
      <p:ext uri="{BB962C8B-B14F-4D97-AF65-F5344CB8AC3E}">
        <p14:creationId xmlns:p14="http://schemas.microsoft.com/office/powerpoint/2010/main" val="3125654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FFC750-6015-3C4B-AA03-0F1F7990869B}"/>
              </a:ext>
            </a:extLst>
          </p:cNvPr>
          <p:cNvSpPr>
            <a:spLocks noGrp="1"/>
          </p:cNvSpPr>
          <p:nvPr>
            <p:ph type="title"/>
          </p:nvPr>
        </p:nvSpPr>
        <p:spPr/>
        <p:txBody>
          <a:bodyPr/>
          <a:lstStyle/>
          <a:p>
            <a:r>
              <a:rPr lang="de-DE" dirty="0"/>
              <a:t>Wirtschaftsinformatiknahe Produkte und Dienstleistungen</a:t>
            </a:r>
          </a:p>
        </p:txBody>
      </p:sp>
      <p:sp>
        <p:nvSpPr>
          <p:cNvPr id="3" name="Inhaltsplatzhalter 2">
            <a:extLst>
              <a:ext uri="{FF2B5EF4-FFF2-40B4-BE49-F238E27FC236}">
                <a16:creationId xmlns:a16="http://schemas.microsoft.com/office/drawing/2014/main" id="{8B73F546-A80C-834C-A6C6-673CDA814D5B}"/>
              </a:ext>
            </a:extLst>
          </p:cNvPr>
          <p:cNvSpPr>
            <a:spLocks noGrp="1"/>
          </p:cNvSpPr>
          <p:nvPr>
            <p:ph idx="1"/>
          </p:nvPr>
        </p:nvSpPr>
        <p:spPr>
          <a:xfrm>
            <a:off x="1378799" y="1845618"/>
            <a:ext cx="9759347" cy="872343"/>
          </a:xfrm>
        </p:spPr>
        <p:txBody>
          <a:bodyPr/>
          <a:lstStyle/>
          <a:p>
            <a:r>
              <a:rPr lang="de-DE" dirty="0"/>
              <a:t>Laut </a:t>
            </a:r>
            <a:r>
              <a:rPr lang="de-DE" i="1" dirty="0" err="1"/>
              <a:t>Pang</a:t>
            </a:r>
            <a:r>
              <a:rPr lang="de-DE" i="1" dirty="0"/>
              <a:t> et al. </a:t>
            </a:r>
            <a:r>
              <a:rPr lang="de-DE" dirty="0"/>
              <a:t>handelt es sich bei dem Markt für Unternehmenssoftware um eine polypolistische Anbieterstruktur </a:t>
            </a:r>
          </a:p>
          <a:p>
            <a:endParaRPr lang="de-DE" dirty="0"/>
          </a:p>
        </p:txBody>
      </p:sp>
      <p:sp>
        <p:nvSpPr>
          <p:cNvPr id="4" name="Foliennummernplatzhalter 3">
            <a:extLst>
              <a:ext uri="{FF2B5EF4-FFF2-40B4-BE49-F238E27FC236}">
                <a16:creationId xmlns:a16="http://schemas.microsoft.com/office/drawing/2014/main" id="{878A8E16-7EC5-7246-A9F9-822655E59D05}"/>
              </a:ext>
            </a:extLst>
          </p:cNvPr>
          <p:cNvSpPr>
            <a:spLocks noGrp="1"/>
          </p:cNvSpPr>
          <p:nvPr>
            <p:ph type="sldNum" sz="quarter" idx="12"/>
          </p:nvPr>
        </p:nvSpPr>
        <p:spPr/>
        <p:txBody>
          <a:bodyPr/>
          <a:lstStyle/>
          <a:p>
            <a:fld id="{FC0CC166-4E39-43B8-AB91-BDD1C4C9E224}" type="slidenum">
              <a:rPr lang="de-DE" smtClean="0"/>
              <a:t>21</a:t>
            </a:fld>
            <a:endParaRPr lang="de-DE" dirty="0"/>
          </a:p>
        </p:txBody>
      </p:sp>
      <p:sp>
        <p:nvSpPr>
          <p:cNvPr id="5" name="Rechteck: abgerundete Ecken 4">
            <a:extLst>
              <a:ext uri="{FF2B5EF4-FFF2-40B4-BE49-F238E27FC236}">
                <a16:creationId xmlns:a16="http://schemas.microsoft.com/office/drawing/2014/main" id="{480BC7F8-3B04-D542-A658-2AC1AD02AE96}"/>
              </a:ext>
            </a:extLst>
          </p:cNvPr>
          <p:cNvSpPr/>
          <p:nvPr/>
        </p:nvSpPr>
        <p:spPr>
          <a:xfrm>
            <a:off x="1373301" y="3864737"/>
            <a:ext cx="3355119" cy="87234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Infrastructure </a:t>
            </a:r>
            <a:r>
              <a:rPr lang="de-DE" sz="2000" b="1" dirty="0" err="1"/>
              <a:t>as</a:t>
            </a:r>
            <a:r>
              <a:rPr lang="de-DE" sz="2000" b="1" dirty="0"/>
              <a:t> a Service</a:t>
            </a:r>
            <a:endParaRPr lang="de-DE" sz="2000" dirty="0"/>
          </a:p>
        </p:txBody>
      </p:sp>
      <p:sp>
        <p:nvSpPr>
          <p:cNvPr id="6" name="Rechteck: abgerundete Ecken 4">
            <a:extLst>
              <a:ext uri="{FF2B5EF4-FFF2-40B4-BE49-F238E27FC236}">
                <a16:creationId xmlns:a16="http://schemas.microsoft.com/office/drawing/2014/main" id="{7E9980C0-A4E1-274D-A761-24E106AC4F63}"/>
              </a:ext>
            </a:extLst>
          </p:cNvPr>
          <p:cNvSpPr/>
          <p:nvPr/>
        </p:nvSpPr>
        <p:spPr>
          <a:xfrm>
            <a:off x="1378799" y="2779151"/>
            <a:ext cx="3355119" cy="87234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Cloud </a:t>
            </a:r>
            <a:r>
              <a:rPr lang="de-DE" sz="2000" b="1" dirty="0" err="1"/>
              <a:t>Applications</a:t>
            </a:r>
            <a:endParaRPr lang="de-DE" sz="2000" dirty="0"/>
          </a:p>
        </p:txBody>
      </p:sp>
      <p:sp>
        <p:nvSpPr>
          <p:cNvPr id="7" name="Rechteck: abgerundete Ecken 4">
            <a:extLst>
              <a:ext uri="{FF2B5EF4-FFF2-40B4-BE49-F238E27FC236}">
                <a16:creationId xmlns:a16="http://schemas.microsoft.com/office/drawing/2014/main" id="{701780C0-62F6-D14F-A416-9B126F8DAA93}"/>
              </a:ext>
            </a:extLst>
          </p:cNvPr>
          <p:cNvSpPr/>
          <p:nvPr/>
        </p:nvSpPr>
        <p:spPr>
          <a:xfrm>
            <a:off x="1373300" y="4950323"/>
            <a:ext cx="3355119" cy="87234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Enterprise </a:t>
            </a:r>
            <a:r>
              <a:rPr lang="de-DE" sz="2000" b="1" dirty="0" err="1"/>
              <a:t>Applications</a:t>
            </a:r>
            <a:endParaRPr lang="de-DE" sz="2000" dirty="0"/>
          </a:p>
        </p:txBody>
      </p:sp>
      <p:pic>
        <p:nvPicPr>
          <p:cNvPr id="9" name="Grafik 8" descr="Ein Bild, das Text, Screenshot, Diagramm, Kreis enthält.&#10;&#10;Automatisch generierte Beschreibung">
            <a:extLst>
              <a:ext uri="{FF2B5EF4-FFF2-40B4-BE49-F238E27FC236}">
                <a16:creationId xmlns:a16="http://schemas.microsoft.com/office/drawing/2014/main" id="{E0C7C19D-324E-5D40-AD19-8DC9DCE47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7547" y="2565698"/>
            <a:ext cx="5256584" cy="3569770"/>
          </a:xfrm>
          <a:prstGeom prst="rect">
            <a:avLst/>
          </a:prstGeom>
        </p:spPr>
      </p:pic>
    </p:spTree>
    <p:extLst>
      <p:ext uri="{BB962C8B-B14F-4D97-AF65-F5344CB8AC3E}">
        <p14:creationId xmlns:p14="http://schemas.microsoft.com/office/powerpoint/2010/main" val="2053741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0E8CE3-8527-274B-AFBD-330B5ECBBD49}"/>
              </a:ext>
            </a:extLst>
          </p:cNvPr>
          <p:cNvSpPr>
            <a:spLocks noGrp="1"/>
          </p:cNvSpPr>
          <p:nvPr>
            <p:ph type="title"/>
          </p:nvPr>
        </p:nvSpPr>
        <p:spPr/>
        <p:txBody>
          <a:bodyPr/>
          <a:lstStyle/>
          <a:p>
            <a:r>
              <a:rPr lang="de-DE" dirty="0"/>
              <a:t>Wirtschaftsinformatiknahe Produkte und Dienstleistungen</a:t>
            </a:r>
          </a:p>
        </p:txBody>
      </p:sp>
      <p:sp>
        <p:nvSpPr>
          <p:cNvPr id="3" name="Inhaltsplatzhalter 2">
            <a:extLst>
              <a:ext uri="{FF2B5EF4-FFF2-40B4-BE49-F238E27FC236}">
                <a16:creationId xmlns:a16="http://schemas.microsoft.com/office/drawing/2014/main" id="{092FBC6B-E409-7442-B6E9-7E397B244EE4}"/>
              </a:ext>
            </a:extLst>
          </p:cNvPr>
          <p:cNvSpPr>
            <a:spLocks noGrp="1"/>
          </p:cNvSpPr>
          <p:nvPr>
            <p:ph idx="1"/>
          </p:nvPr>
        </p:nvSpPr>
        <p:spPr>
          <a:xfrm>
            <a:off x="1378800" y="3501802"/>
            <a:ext cx="9432000" cy="2664296"/>
          </a:xfrm>
        </p:spPr>
        <p:txBody>
          <a:bodyPr/>
          <a:lstStyle/>
          <a:p>
            <a:r>
              <a:rPr lang="de-DE" dirty="0"/>
              <a:t>Anwendung der Nischenstrategie der kleineren Anbieter</a:t>
            </a:r>
          </a:p>
          <a:p>
            <a:pPr lvl="1"/>
            <a:r>
              <a:rPr lang="de-DE" sz="2100" dirty="0"/>
              <a:t>Konzentration auf bestimmte Branchen, betriebliche Funktionsbereiche oder einzelne Aufgaben für kleine oder mittlere Anwenderunternehmen </a:t>
            </a:r>
          </a:p>
          <a:p>
            <a:r>
              <a:rPr lang="de-DE" dirty="0"/>
              <a:t>Die Unternehmen kooperieren zudem häufig mit Professuren, Lehrstühlen und Instituten im deutschsprachigen und internationalen Raum, insbesondere mit vielen in der Wirtschaftsinformatik </a:t>
            </a:r>
          </a:p>
          <a:p>
            <a:endParaRPr lang="de-DE" dirty="0"/>
          </a:p>
        </p:txBody>
      </p:sp>
      <p:sp>
        <p:nvSpPr>
          <p:cNvPr id="4" name="Foliennummernplatzhalter 3">
            <a:extLst>
              <a:ext uri="{FF2B5EF4-FFF2-40B4-BE49-F238E27FC236}">
                <a16:creationId xmlns:a16="http://schemas.microsoft.com/office/drawing/2014/main" id="{A13E0079-487D-4949-B416-1BD028BFFA8C}"/>
              </a:ext>
            </a:extLst>
          </p:cNvPr>
          <p:cNvSpPr>
            <a:spLocks noGrp="1"/>
          </p:cNvSpPr>
          <p:nvPr>
            <p:ph type="sldNum" sz="quarter" idx="12"/>
          </p:nvPr>
        </p:nvSpPr>
        <p:spPr/>
        <p:txBody>
          <a:bodyPr/>
          <a:lstStyle/>
          <a:p>
            <a:fld id="{FC0CC166-4E39-43B8-AB91-BDD1C4C9E224}" type="slidenum">
              <a:rPr lang="de-DE" smtClean="0"/>
              <a:t>22</a:t>
            </a:fld>
            <a:endParaRPr lang="de-DE" dirty="0"/>
          </a:p>
        </p:txBody>
      </p:sp>
      <p:sp>
        <p:nvSpPr>
          <p:cNvPr id="5" name="Rechteck: abgerundete Ecken 4">
            <a:extLst>
              <a:ext uri="{FF2B5EF4-FFF2-40B4-BE49-F238E27FC236}">
                <a16:creationId xmlns:a16="http://schemas.microsoft.com/office/drawing/2014/main" id="{617223A1-2750-5447-B918-BE91927266E5}"/>
              </a:ext>
            </a:extLst>
          </p:cNvPr>
          <p:cNvSpPr/>
          <p:nvPr/>
        </p:nvSpPr>
        <p:spPr>
          <a:xfrm>
            <a:off x="1378800" y="2133650"/>
            <a:ext cx="9416585" cy="124828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effectLst/>
                <a:ea typeface="Times New Roman" panose="02020603050405020304" pitchFamily="18" charset="0"/>
                <a:cs typeface="Times New Roman" panose="02020603050405020304" pitchFamily="18" charset="0"/>
              </a:rPr>
              <a:t>Laut </a:t>
            </a:r>
            <a:r>
              <a:rPr lang="de-DE" sz="2400" i="1" dirty="0">
                <a:effectLst/>
                <a:ea typeface="Times New Roman" panose="02020603050405020304" pitchFamily="18" charset="0"/>
                <a:cs typeface="Times New Roman" panose="02020603050405020304" pitchFamily="18" charset="0"/>
              </a:rPr>
              <a:t>Gronau</a:t>
            </a:r>
            <a:r>
              <a:rPr lang="de-DE" sz="2400" dirty="0">
                <a:effectLst/>
                <a:ea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und </a:t>
            </a:r>
            <a:r>
              <a:rPr lang="de-DE" sz="2400" i="1" dirty="0">
                <a:cs typeface="Times New Roman" panose="02020603050405020304" pitchFamily="18" charset="0"/>
              </a:rPr>
              <a:t>ABAS Software </a:t>
            </a:r>
            <a:r>
              <a:rPr lang="de-DE" sz="2400" dirty="0">
                <a:cs typeface="Times New Roman" panose="02020603050405020304" pitchFamily="18" charset="0"/>
              </a:rPr>
              <a:t>sind in Deutschland über </a:t>
            </a:r>
            <a:r>
              <a:rPr lang="de-DE" sz="2400" b="1" dirty="0">
                <a:cs typeface="Times New Roman" panose="02020603050405020304" pitchFamily="18" charset="0"/>
              </a:rPr>
              <a:t>500 ERP-Anbieter </a:t>
            </a:r>
            <a:r>
              <a:rPr lang="de-DE" sz="2400" dirty="0">
                <a:cs typeface="Times New Roman" panose="02020603050405020304" pitchFamily="18" charset="0"/>
              </a:rPr>
              <a:t>auf dem Markt aktiv und gilt nach dem Silicon Valley als zweitwichtigste Herstellerregion für Unterneh­mens­software weltweit </a:t>
            </a:r>
          </a:p>
        </p:txBody>
      </p:sp>
    </p:spTree>
    <p:extLst>
      <p:ext uri="{BB962C8B-B14F-4D97-AF65-F5344CB8AC3E}">
        <p14:creationId xmlns:p14="http://schemas.microsoft.com/office/powerpoint/2010/main" val="3309900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66734-87E6-C94D-9714-4C2DAD3FDF82}"/>
              </a:ext>
            </a:extLst>
          </p:cNvPr>
          <p:cNvSpPr>
            <a:spLocks noGrp="1"/>
          </p:cNvSpPr>
          <p:nvPr>
            <p:ph type="title"/>
          </p:nvPr>
        </p:nvSpPr>
        <p:spPr/>
        <p:txBody>
          <a:bodyPr/>
          <a:lstStyle/>
          <a:p>
            <a:r>
              <a:rPr lang="de-DE" dirty="0"/>
              <a:t>Wirtschaftsinformatiknahe Produkte und Dienstleistungen</a:t>
            </a:r>
          </a:p>
        </p:txBody>
      </p:sp>
      <p:sp>
        <p:nvSpPr>
          <p:cNvPr id="3" name="Inhaltsplatzhalter 2">
            <a:extLst>
              <a:ext uri="{FF2B5EF4-FFF2-40B4-BE49-F238E27FC236}">
                <a16:creationId xmlns:a16="http://schemas.microsoft.com/office/drawing/2014/main" id="{E685A402-ABBE-4A4A-B762-A8494CCD372B}"/>
              </a:ext>
            </a:extLst>
          </p:cNvPr>
          <p:cNvSpPr>
            <a:spLocks noGrp="1"/>
          </p:cNvSpPr>
          <p:nvPr>
            <p:ph idx="1"/>
          </p:nvPr>
        </p:nvSpPr>
        <p:spPr>
          <a:xfrm>
            <a:off x="1378800" y="3213769"/>
            <a:ext cx="9432000" cy="2016225"/>
          </a:xfrm>
        </p:spPr>
        <p:txBody>
          <a:bodyPr/>
          <a:lstStyle/>
          <a:p>
            <a:r>
              <a:rPr lang="de-DE" dirty="0"/>
              <a:t>In diesem Markt entstand eine Reihe von Anbietern durch Ausgründungen (sogenannte Spin-offs) aus Instituten mit großer Nähe zur Wirtschaftsinformatik </a:t>
            </a:r>
          </a:p>
          <a:p>
            <a:pPr lvl="1"/>
            <a:r>
              <a:rPr lang="de-DE" sz="2200" dirty="0"/>
              <a:t>Bsp.: IDS Prof. Scheer AG </a:t>
            </a:r>
          </a:p>
          <a:p>
            <a:r>
              <a:rPr lang="de-DE" dirty="0"/>
              <a:t>Ein weiteres Beispiel: </a:t>
            </a:r>
            <a:r>
              <a:rPr lang="de-DE" dirty="0" err="1"/>
              <a:t>Celonis</a:t>
            </a:r>
            <a:r>
              <a:rPr lang="de-DE" dirty="0"/>
              <a:t> </a:t>
            </a:r>
          </a:p>
          <a:p>
            <a:pPr lvl="1"/>
            <a:r>
              <a:rPr lang="de-DE" sz="2200" dirty="0"/>
              <a:t>widmet sich der datenzentrierten Analyse von Geschäftsprozessen (</a:t>
            </a:r>
            <a:r>
              <a:rPr lang="de-DE" sz="2200" dirty="0" err="1"/>
              <a:t>Process</a:t>
            </a:r>
            <a:r>
              <a:rPr lang="de-DE" sz="2200" dirty="0"/>
              <a:t>-Mining)</a:t>
            </a:r>
          </a:p>
        </p:txBody>
      </p:sp>
      <p:sp>
        <p:nvSpPr>
          <p:cNvPr id="4" name="Foliennummernplatzhalter 3">
            <a:extLst>
              <a:ext uri="{FF2B5EF4-FFF2-40B4-BE49-F238E27FC236}">
                <a16:creationId xmlns:a16="http://schemas.microsoft.com/office/drawing/2014/main" id="{DF807B19-7D53-FF46-A9F3-A6378EB68BBC}"/>
              </a:ext>
            </a:extLst>
          </p:cNvPr>
          <p:cNvSpPr>
            <a:spLocks noGrp="1"/>
          </p:cNvSpPr>
          <p:nvPr>
            <p:ph type="sldNum" sz="quarter" idx="12"/>
          </p:nvPr>
        </p:nvSpPr>
        <p:spPr/>
        <p:txBody>
          <a:bodyPr/>
          <a:lstStyle/>
          <a:p>
            <a:fld id="{FC0CC166-4E39-43B8-AB91-BDD1C4C9E224}" type="slidenum">
              <a:rPr lang="de-DE" smtClean="0"/>
              <a:t>23</a:t>
            </a:fld>
            <a:endParaRPr lang="de-DE" dirty="0"/>
          </a:p>
        </p:txBody>
      </p:sp>
      <p:sp>
        <p:nvSpPr>
          <p:cNvPr id="5" name="Rechteck: abgerundete Ecken 4">
            <a:extLst>
              <a:ext uri="{FF2B5EF4-FFF2-40B4-BE49-F238E27FC236}">
                <a16:creationId xmlns:a16="http://schemas.microsoft.com/office/drawing/2014/main" id="{A16470F1-358D-074A-9D81-1DF29614798C}"/>
              </a:ext>
            </a:extLst>
          </p:cNvPr>
          <p:cNvSpPr/>
          <p:nvPr/>
        </p:nvSpPr>
        <p:spPr>
          <a:xfrm>
            <a:off x="1378800" y="1629594"/>
            <a:ext cx="9416585" cy="151216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effectLst/>
                <a:ea typeface="Times New Roman" panose="02020603050405020304" pitchFamily="18" charset="0"/>
                <a:cs typeface="Times New Roman" panose="02020603050405020304" pitchFamily="18" charset="0"/>
              </a:rPr>
              <a:t>Eine andere aus der Wirtschaftsinformatik entstandene Produktkategorie ist Software für das </a:t>
            </a:r>
            <a:r>
              <a:rPr lang="de-DE" sz="2200" b="1" dirty="0">
                <a:effectLst/>
                <a:ea typeface="Times New Roman" panose="02020603050405020304" pitchFamily="18" charset="0"/>
                <a:cs typeface="Times New Roman" panose="02020603050405020304" pitchFamily="18" charset="0"/>
              </a:rPr>
              <a:t>Geschäftsprozessmanagement</a:t>
            </a:r>
            <a:r>
              <a:rPr lang="de-DE" sz="2200" dirty="0">
                <a:effectLst/>
                <a:ea typeface="Times New Roman" panose="02020603050405020304" pitchFamily="18" charset="0"/>
                <a:cs typeface="Times New Roman" panose="02020603050405020304" pitchFamily="18" charset="0"/>
              </a:rPr>
              <a:t> mit Werkzeugen zur Modellierung, Analyse, Implementierung sowie zur Überwachung und Steuerung von Geschäftsprozessen</a:t>
            </a:r>
            <a:r>
              <a:rPr lang="de-DE" sz="2200" dirty="0">
                <a:effectLst/>
              </a:rPr>
              <a:t> </a:t>
            </a:r>
            <a:endParaRPr lang="de-DE" sz="2200" dirty="0">
              <a:cs typeface="Times New Roman" panose="02020603050405020304" pitchFamily="18" charset="0"/>
            </a:endParaRPr>
          </a:p>
        </p:txBody>
      </p:sp>
      <p:sp>
        <p:nvSpPr>
          <p:cNvPr id="6" name="Rechteck: abgerundete Ecken 4">
            <a:extLst>
              <a:ext uri="{FF2B5EF4-FFF2-40B4-BE49-F238E27FC236}">
                <a16:creationId xmlns:a16="http://schemas.microsoft.com/office/drawing/2014/main" id="{49ADE26F-D913-8F4B-AC30-872948377E0F}"/>
              </a:ext>
            </a:extLst>
          </p:cNvPr>
          <p:cNvSpPr/>
          <p:nvPr/>
        </p:nvSpPr>
        <p:spPr>
          <a:xfrm>
            <a:off x="1378800" y="5229994"/>
            <a:ext cx="9416584" cy="93612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err="1">
                <a:effectLst/>
                <a:ea typeface="Times New Roman" panose="02020603050405020304" pitchFamily="18" charset="0"/>
                <a:cs typeface="Times New Roman" panose="02020603050405020304" pitchFamily="18" charset="0"/>
              </a:rPr>
              <a:t>Process</a:t>
            </a:r>
            <a:r>
              <a:rPr lang="de-DE" sz="2200" dirty="0">
                <a:effectLst/>
                <a:ea typeface="Times New Roman" panose="02020603050405020304" pitchFamily="18" charset="0"/>
                <a:cs typeface="Times New Roman" panose="02020603050405020304" pitchFamily="18" charset="0"/>
              </a:rPr>
              <a:t> </a:t>
            </a:r>
            <a:r>
              <a:rPr lang="de-DE" sz="2200" dirty="0">
                <a:ea typeface="Times New Roman" panose="02020603050405020304" pitchFamily="18" charset="0"/>
                <a:cs typeface="Times New Roman" panose="02020603050405020304" pitchFamily="18" charset="0"/>
              </a:rPr>
              <a:t>- </a:t>
            </a:r>
            <a:r>
              <a:rPr lang="de-DE" sz="2200" dirty="0">
                <a:effectLst/>
                <a:ea typeface="Times New Roman" panose="02020603050405020304" pitchFamily="18" charset="0"/>
                <a:cs typeface="Times New Roman" panose="02020603050405020304" pitchFamily="18" charset="0"/>
              </a:rPr>
              <a:t>Mining </a:t>
            </a:r>
            <a:r>
              <a:rPr lang="de-DE" sz="2200" dirty="0">
                <a:cs typeface="Times New Roman" panose="02020603050405020304" pitchFamily="18" charset="0"/>
              </a:rPr>
              <a:t>ist definiert als ein analytisches Vorgehen zur Analyse, Überwachung und Verbesserung von Prozessen, wie sie tatsächlich ablaufen und nicht wie man sie in Prozessmodellen annimmt </a:t>
            </a:r>
          </a:p>
        </p:txBody>
      </p:sp>
    </p:spTree>
    <p:extLst>
      <p:ext uri="{BB962C8B-B14F-4D97-AF65-F5344CB8AC3E}">
        <p14:creationId xmlns:p14="http://schemas.microsoft.com/office/powerpoint/2010/main" val="2231602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D46AB9-9607-7547-B404-D70B0200A6CE}"/>
              </a:ext>
            </a:extLst>
          </p:cNvPr>
          <p:cNvSpPr>
            <a:spLocks noGrp="1"/>
          </p:cNvSpPr>
          <p:nvPr>
            <p:ph type="title"/>
          </p:nvPr>
        </p:nvSpPr>
        <p:spPr/>
        <p:txBody>
          <a:bodyPr/>
          <a:lstStyle/>
          <a:p>
            <a:r>
              <a:rPr lang="de-DE" dirty="0"/>
              <a:t>Wirtschaftsinformatiknahe Produkte und Dienstleistungen</a:t>
            </a:r>
          </a:p>
        </p:txBody>
      </p:sp>
      <p:sp>
        <p:nvSpPr>
          <p:cNvPr id="3" name="Inhaltsplatzhalter 2">
            <a:extLst>
              <a:ext uri="{FF2B5EF4-FFF2-40B4-BE49-F238E27FC236}">
                <a16:creationId xmlns:a16="http://schemas.microsoft.com/office/drawing/2014/main" id="{4D787745-A1FF-AA47-8E09-9AA3D713774D}"/>
              </a:ext>
            </a:extLst>
          </p:cNvPr>
          <p:cNvSpPr>
            <a:spLocks noGrp="1"/>
          </p:cNvSpPr>
          <p:nvPr>
            <p:ph idx="1"/>
          </p:nvPr>
        </p:nvSpPr>
        <p:spPr>
          <a:xfrm>
            <a:off x="1378800" y="2997746"/>
            <a:ext cx="9432000" cy="3672408"/>
          </a:xfrm>
        </p:spPr>
        <p:txBody>
          <a:bodyPr/>
          <a:lstStyle/>
          <a:p>
            <a:pPr>
              <a:spcBef>
                <a:spcPts val="400"/>
              </a:spcBef>
            </a:pPr>
            <a:r>
              <a:rPr lang="de-DE" dirty="0"/>
              <a:t>Bsp.: </a:t>
            </a:r>
            <a:r>
              <a:rPr lang="de-DE" dirty="0" err="1"/>
              <a:t>Telematiksysteme</a:t>
            </a:r>
            <a:endParaRPr lang="de-DE" dirty="0"/>
          </a:p>
          <a:p>
            <a:pPr lvl="1">
              <a:spcBef>
                <a:spcPts val="400"/>
              </a:spcBef>
            </a:pPr>
            <a:r>
              <a:rPr lang="de-DE" sz="2200" dirty="0"/>
              <a:t>Mautsysteme</a:t>
            </a:r>
          </a:p>
          <a:p>
            <a:pPr lvl="2">
              <a:spcBef>
                <a:spcPts val="400"/>
              </a:spcBef>
            </a:pPr>
            <a:r>
              <a:rPr lang="de-DE" sz="2000" dirty="0"/>
              <a:t>Europass, </a:t>
            </a:r>
            <a:r>
              <a:rPr lang="de-DE" sz="2000" dirty="0" err="1"/>
              <a:t>Fela</a:t>
            </a:r>
            <a:r>
              <a:rPr lang="de-DE" sz="2000" dirty="0"/>
              <a:t>, Toll </a:t>
            </a:r>
            <a:r>
              <a:rPr lang="de-DE" sz="2000" dirty="0" err="1"/>
              <a:t>Collect</a:t>
            </a:r>
            <a:endParaRPr lang="de-DE" sz="2000" dirty="0"/>
          </a:p>
          <a:p>
            <a:pPr lvl="1">
              <a:spcBef>
                <a:spcPts val="400"/>
              </a:spcBef>
            </a:pPr>
            <a:r>
              <a:rPr lang="de-DE" sz="2200" dirty="0"/>
              <a:t>Verkehrsmanagementsysteme </a:t>
            </a:r>
          </a:p>
          <a:p>
            <a:pPr lvl="1">
              <a:spcBef>
                <a:spcPts val="400"/>
              </a:spcBef>
            </a:pPr>
            <a:r>
              <a:rPr lang="de-DE" sz="2200" dirty="0"/>
              <a:t>Abrechnungssysteme</a:t>
            </a:r>
          </a:p>
          <a:p>
            <a:pPr lvl="1">
              <a:spcBef>
                <a:spcPts val="400"/>
              </a:spcBef>
            </a:pPr>
            <a:r>
              <a:rPr lang="de-DE" sz="2200" dirty="0"/>
              <a:t>Waren- </a:t>
            </a:r>
            <a:r>
              <a:rPr lang="de-DE" sz="2200" dirty="0" err="1"/>
              <a:t>bzw</a:t>
            </a:r>
            <a:r>
              <a:rPr lang="de-DE" sz="2200" dirty="0"/>
              <a:t> Objektverfolgungssysteme</a:t>
            </a:r>
          </a:p>
          <a:p>
            <a:pPr lvl="1">
              <a:spcBef>
                <a:spcPts val="400"/>
              </a:spcBef>
            </a:pPr>
            <a:r>
              <a:rPr lang="de-DE" sz="2200" dirty="0"/>
              <a:t>Gesundheitswesen</a:t>
            </a:r>
          </a:p>
          <a:p>
            <a:pPr lvl="2">
              <a:spcBef>
                <a:spcPts val="400"/>
              </a:spcBef>
            </a:pPr>
            <a:r>
              <a:rPr lang="de-DE" sz="2000" dirty="0"/>
              <a:t>elektronische Gesundheitskarte </a:t>
            </a:r>
          </a:p>
          <a:p>
            <a:pPr lvl="2">
              <a:spcBef>
                <a:spcPts val="400"/>
              </a:spcBef>
            </a:pPr>
            <a:r>
              <a:rPr lang="de-DE" sz="2000" dirty="0"/>
              <a:t>elektronisches Rezept </a:t>
            </a:r>
          </a:p>
          <a:p>
            <a:pPr lvl="2">
              <a:spcBef>
                <a:spcPts val="400"/>
              </a:spcBef>
            </a:pPr>
            <a:r>
              <a:rPr lang="de-DE" sz="2000" dirty="0"/>
              <a:t>mobile Überwachung von Patientinnen mit chronischen Erkrankungen</a:t>
            </a:r>
          </a:p>
          <a:p>
            <a:pPr lvl="1">
              <a:spcBef>
                <a:spcPts val="400"/>
              </a:spcBef>
            </a:pPr>
            <a:endParaRPr lang="de-DE" dirty="0"/>
          </a:p>
          <a:p>
            <a:pPr lvl="1">
              <a:spcBef>
                <a:spcPts val="400"/>
              </a:spcBef>
            </a:pPr>
            <a:endParaRPr lang="de-DE" dirty="0"/>
          </a:p>
        </p:txBody>
      </p:sp>
      <p:sp>
        <p:nvSpPr>
          <p:cNvPr id="4" name="Foliennummernplatzhalter 3">
            <a:extLst>
              <a:ext uri="{FF2B5EF4-FFF2-40B4-BE49-F238E27FC236}">
                <a16:creationId xmlns:a16="http://schemas.microsoft.com/office/drawing/2014/main" id="{62FB3C8C-99CE-A640-BFC1-CD0F901651CF}"/>
              </a:ext>
            </a:extLst>
          </p:cNvPr>
          <p:cNvSpPr>
            <a:spLocks noGrp="1"/>
          </p:cNvSpPr>
          <p:nvPr>
            <p:ph type="sldNum" sz="quarter" idx="12"/>
          </p:nvPr>
        </p:nvSpPr>
        <p:spPr/>
        <p:txBody>
          <a:bodyPr/>
          <a:lstStyle/>
          <a:p>
            <a:fld id="{FC0CC166-4E39-43B8-AB91-BDD1C4C9E224}" type="slidenum">
              <a:rPr lang="de-DE" smtClean="0"/>
              <a:t>24</a:t>
            </a:fld>
            <a:endParaRPr lang="de-DE" dirty="0"/>
          </a:p>
        </p:txBody>
      </p:sp>
      <p:sp>
        <p:nvSpPr>
          <p:cNvPr id="5" name="Rechteck: abgerundete Ecken 4">
            <a:extLst>
              <a:ext uri="{FF2B5EF4-FFF2-40B4-BE49-F238E27FC236}">
                <a16:creationId xmlns:a16="http://schemas.microsoft.com/office/drawing/2014/main" id="{64F5717F-4831-AF43-98A2-D6535FE0B69D}"/>
              </a:ext>
            </a:extLst>
          </p:cNvPr>
          <p:cNvSpPr/>
          <p:nvPr/>
        </p:nvSpPr>
        <p:spPr>
          <a:xfrm>
            <a:off x="1378800" y="1629594"/>
            <a:ext cx="9416585" cy="124828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effectLst/>
                <a:ea typeface="Times New Roman" panose="02020603050405020304" pitchFamily="18" charset="0"/>
                <a:cs typeface="Times New Roman" panose="02020603050405020304" pitchFamily="18" charset="0"/>
              </a:rPr>
              <a:t>Schlüsselfertige Systeme</a:t>
            </a:r>
            <a:r>
              <a:rPr lang="de-DE" sz="2400" dirty="0">
                <a:effectLst/>
                <a:ea typeface="Times New Roman" panose="02020603050405020304" pitchFamily="18" charset="0"/>
                <a:cs typeface="Times New Roman" panose="02020603050405020304" pitchFamily="18" charset="0"/>
              </a:rPr>
              <a:t> sind </a:t>
            </a:r>
            <a:r>
              <a:rPr lang="de-DE" sz="2400" dirty="0">
                <a:cs typeface="Times New Roman" panose="02020603050405020304" pitchFamily="18" charset="0"/>
              </a:rPr>
              <a:t>maßgeschneiderte Dienstleistungen, die von einem Anbieter oder einem Anbieterkonsortium entwickelt und betrieben werden </a:t>
            </a:r>
          </a:p>
        </p:txBody>
      </p:sp>
    </p:spTree>
    <p:extLst>
      <p:ext uri="{BB962C8B-B14F-4D97-AF65-F5344CB8AC3E}">
        <p14:creationId xmlns:p14="http://schemas.microsoft.com/office/powerpoint/2010/main" val="2713726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FC456E-5E66-4543-8F68-AE033341CBA3}"/>
              </a:ext>
            </a:extLst>
          </p:cNvPr>
          <p:cNvSpPr>
            <a:spLocks noGrp="1"/>
          </p:cNvSpPr>
          <p:nvPr>
            <p:ph type="title"/>
          </p:nvPr>
        </p:nvSpPr>
        <p:spPr/>
        <p:txBody>
          <a:bodyPr/>
          <a:lstStyle/>
          <a:p>
            <a:r>
              <a:rPr lang="de-DE" dirty="0"/>
              <a:t>Wirtschaftsinformatiknahe Produkte und Dienstleistungen</a:t>
            </a:r>
          </a:p>
        </p:txBody>
      </p:sp>
      <p:sp>
        <p:nvSpPr>
          <p:cNvPr id="3" name="Inhaltsplatzhalter 2">
            <a:extLst>
              <a:ext uri="{FF2B5EF4-FFF2-40B4-BE49-F238E27FC236}">
                <a16:creationId xmlns:a16="http://schemas.microsoft.com/office/drawing/2014/main" id="{47C0E7C9-4A88-ED42-9B83-69B62094C97B}"/>
              </a:ext>
            </a:extLst>
          </p:cNvPr>
          <p:cNvSpPr>
            <a:spLocks noGrp="1"/>
          </p:cNvSpPr>
          <p:nvPr>
            <p:ph idx="1"/>
          </p:nvPr>
        </p:nvSpPr>
        <p:spPr>
          <a:xfrm>
            <a:off x="1378800" y="1845618"/>
            <a:ext cx="9437576" cy="4248472"/>
          </a:xfrm>
        </p:spPr>
        <p:txBody>
          <a:bodyPr/>
          <a:lstStyle/>
          <a:p>
            <a:r>
              <a:rPr lang="de-DE" dirty="0"/>
              <a:t>Technische Plattformen werden als Lösungskern mit mobilen </a:t>
            </a:r>
            <a:r>
              <a:rPr lang="de-DE" dirty="0">
                <a:solidFill>
                  <a:srgbClr val="C00000"/>
                </a:solidFill>
              </a:rPr>
              <a:t>Frontend-Geräten</a:t>
            </a:r>
            <a:r>
              <a:rPr lang="de-DE" dirty="0"/>
              <a:t> verbunden </a:t>
            </a:r>
          </a:p>
          <a:p>
            <a:pPr lvl="1"/>
            <a:r>
              <a:rPr lang="de-DE" sz="2400" dirty="0"/>
              <a:t>hierunter versteht man entweder Apps oder dedizierte </a:t>
            </a:r>
            <a:r>
              <a:rPr lang="de-DE" sz="2400" dirty="0" err="1"/>
              <a:t>Boardgeräte</a:t>
            </a:r>
            <a:r>
              <a:rPr lang="de-DE" sz="2400" dirty="0"/>
              <a:t> (on-board </a:t>
            </a:r>
            <a:r>
              <a:rPr lang="de-DE" sz="2400" dirty="0" err="1"/>
              <a:t>units</a:t>
            </a:r>
            <a:r>
              <a:rPr lang="de-DE" sz="2400" dirty="0"/>
              <a:t>)</a:t>
            </a:r>
          </a:p>
          <a:p>
            <a:r>
              <a:rPr lang="de-DE" dirty="0"/>
              <a:t>Derartige Lösungen erfordern die Schaffung einer </a:t>
            </a:r>
            <a:r>
              <a:rPr lang="de-DE" dirty="0">
                <a:solidFill>
                  <a:srgbClr val="C00000"/>
                </a:solidFill>
              </a:rPr>
              <a:t>umfassenden</a:t>
            </a:r>
            <a:r>
              <a:rPr lang="de-DE" dirty="0"/>
              <a:t> </a:t>
            </a:r>
            <a:r>
              <a:rPr lang="de-DE" dirty="0">
                <a:solidFill>
                  <a:srgbClr val="C00000"/>
                </a:solidFill>
              </a:rPr>
              <a:t>Infrastruktur</a:t>
            </a:r>
            <a:r>
              <a:rPr lang="de-DE" dirty="0"/>
              <a:t> und werden schlüsselfertig auf die Anforderungen der Auftrag gebenden, Betreibenden und Nutzenden zugeschnitten </a:t>
            </a:r>
          </a:p>
          <a:p>
            <a:r>
              <a:rPr lang="de-DE" dirty="0"/>
              <a:t>Die Konzeption und Implementierung komplexer Leistungsbündel erfordert ein </a:t>
            </a:r>
            <a:r>
              <a:rPr lang="de-DE" dirty="0">
                <a:solidFill>
                  <a:srgbClr val="C00000"/>
                </a:solidFill>
              </a:rPr>
              <a:t>integriertes Denken </a:t>
            </a:r>
            <a:r>
              <a:rPr lang="de-DE" dirty="0"/>
              <a:t>und Gestalten in Lösungsarchitekturen, um unterschiedliche Einzelleistungen oder Teilsysteme von mehreren Anbietern koordinieren zu können </a:t>
            </a:r>
          </a:p>
          <a:p>
            <a:endParaRPr lang="de-DE" dirty="0"/>
          </a:p>
        </p:txBody>
      </p:sp>
      <p:sp>
        <p:nvSpPr>
          <p:cNvPr id="4" name="Foliennummernplatzhalter 3">
            <a:extLst>
              <a:ext uri="{FF2B5EF4-FFF2-40B4-BE49-F238E27FC236}">
                <a16:creationId xmlns:a16="http://schemas.microsoft.com/office/drawing/2014/main" id="{44F91CFA-B4BB-3242-A00D-02161DC5CB9E}"/>
              </a:ext>
            </a:extLst>
          </p:cNvPr>
          <p:cNvSpPr>
            <a:spLocks noGrp="1"/>
          </p:cNvSpPr>
          <p:nvPr>
            <p:ph type="sldNum" sz="quarter" idx="12"/>
          </p:nvPr>
        </p:nvSpPr>
        <p:spPr/>
        <p:txBody>
          <a:bodyPr/>
          <a:lstStyle/>
          <a:p>
            <a:fld id="{FC0CC166-4E39-43B8-AB91-BDD1C4C9E224}" type="slidenum">
              <a:rPr lang="de-DE" smtClean="0"/>
              <a:t>25</a:t>
            </a:fld>
            <a:endParaRPr lang="de-DE" dirty="0"/>
          </a:p>
        </p:txBody>
      </p:sp>
    </p:spTree>
    <p:extLst>
      <p:ext uri="{BB962C8B-B14F-4D97-AF65-F5344CB8AC3E}">
        <p14:creationId xmlns:p14="http://schemas.microsoft.com/office/powerpoint/2010/main" val="3283917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642155-D4D5-EF4F-AE3C-4FDD8AE622A2}"/>
              </a:ext>
            </a:extLst>
          </p:cNvPr>
          <p:cNvSpPr>
            <a:spLocks noGrp="1"/>
          </p:cNvSpPr>
          <p:nvPr>
            <p:ph type="title"/>
          </p:nvPr>
        </p:nvSpPr>
        <p:spPr/>
        <p:txBody>
          <a:bodyPr/>
          <a:lstStyle/>
          <a:p>
            <a:r>
              <a:rPr lang="de-DE" dirty="0"/>
              <a:t>Beispiel schlüsselfertige Systeme im Verkehrsmanagement</a:t>
            </a:r>
          </a:p>
        </p:txBody>
      </p:sp>
      <p:sp>
        <p:nvSpPr>
          <p:cNvPr id="3" name="Inhaltsplatzhalter 2">
            <a:extLst>
              <a:ext uri="{FF2B5EF4-FFF2-40B4-BE49-F238E27FC236}">
                <a16:creationId xmlns:a16="http://schemas.microsoft.com/office/drawing/2014/main" id="{34EF943D-2559-6B4C-BB20-74F5EDB71EBC}"/>
              </a:ext>
            </a:extLst>
          </p:cNvPr>
          <p:cNvSpPr>
            <a:spLocks noGrp="1"/>
          </p:cNvSpPr>
          <p:nvPr>
            <p:ph idx="1"/>
          </p:nvPr>
        </p:nvSpPr>
        <p:spPr>
          <a:xfrm>
            <a:off x="1378800" y="1773610"/>
            <a:ext cx="9432000" cy="891754"/>
          </a:xfrm>
        </p:spPr>
        <p:txBody>
          <a:bodyPr/>
          <a:lstStyle/>
          <a:p>
            <a:r>
              <a:rPr lang="de-DE" dirty="0"/>
              <a:t>Im Verkehrsmanagement werden schlüsselfertige Systeme mithilfe von Sensornetzen für folgende Zwecke realisiert:</a:t>
            </a:r>
          </a:p>
        </p:txBody>
      </p:sp>
      <p:sp>
        <p:nvSpPr>
          <p:cNvPr id="4" name="Foliennummernplatzhalter 3">
            <a:extLst>
              <a:ext uri="{FF2B5EF4-FFF2-40B4-BE49-F238E27FC236}">
                <a16:creationId xmlns:a16="http://schemas.microsoft.com/office/drawing/2014/main" id="{F85A28C5-4713-3F45-8F5A-74B944223355}"/>
              </a:ext>
            </a:extLst>
          </p:cNvPr>
          <p:cNvSpPr>
            <a:spLocks noGrp="1"/>
          </p:cNvSpPr>
          <p:nvPr>
            <p:ph type="sldNum" sz="quarter" idx="12"/>
          </p:nvPr>
        </p:nvSpPr>
        <p:spPr/>
        <p:txBody>
          <a:bodyPr/>
          <a:lstStyle/>
          <a:p>
            <a:fld id="{FC0CC166-4E39-43B8-AB91-BDD1C4C9E224}" type="slidenum">
              <a:rPr lang="de-DE" smtClean="0"/>
              <a:t>26</a:t>
            </a:fld>
            <a:endParaRPr lang="de-DE" dirty="0"/>
          </a:p>
        </p:txBody>
      </p:sp>
      <p:sp>
        <p:nvSpPr>
          <p:cNvPr id="5" name="Rechteck: abgerundete Ecken 4">
            <a:extLst>
              <a:ext uri="{FF2B5EF4-FFF2-40B4-BE49-F238E27FC236}">
                <a16:creationId xmlns:a16="http://schemas.microsoft.com/office/drawing/2014/main" id="{C921EDF4-A3B3-9C46-9D6D-FB326AA666D3}"/>
              </a:ext>
            </a:extLst>
          </p:cNvPr>
          <p:cNvSpPr/>
          <p:nvPr/>
        </p:nvSpPr>
        <p:spPr>
          <a:xfrm>
            <a:off x="745117" y="2781012"/>
            <a:ext cx="3168352" cy="61257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Verkehrsüberwachung</a:t>
            </a:r>
          </a:p>
        </p:txBody>
      </p:sp>
      <p:sp>
        <p:nvSpPr>
          <p:cNvPr id="6" name="Rechteck: abgerundete Ecken 4">
            <a:extLst>
              <a:ext uri="{FF2B5EF4-FFF2-40B4-BE49-F238E27FC236}">
                <a16:creationId xmlns:a16="http://schemas.microsoft.com/office/drawing/2014/main" id="{092769C7-4C31-274E-9136-E802B87D6A0A}"/>
              </a:ext>
            </a:extLst>
          </p:cNvPr>
          <p:cNvSpPr/>
          <p:nvPr/>
        </p:nvSpPr>
        <p:spPr>
          <a:xfrm>
            <a:off x="4326644" y="2776257"/>
            <a:ext cx="3355119" cy="61732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Übermittlungssysteme zur technischen Kommunikation</a:t>
            </a:r>
          </a:p>
        </p:txBody>
      </p:sp>
      <p:sp>
        <p:nvSpPr>
          <p:cNvPr id="7" name="Rechteck: abgerundete Ecken 4">
            <a:extLst>
              <a:ext uri="{FF2B5EF4-FFF2-40B4-BE49-F238E27FC236}">
                <a16:creationId xmlns:a16="http://schemas.microsoft.com/office/drawing/2014/main" id="{8C1FD8D8-9235-1243-B898-ED0431F191F0}"/>
              </a:ext>
            </a:extLst>
          </p:cNvPr>
          <p:cNvSpPr/>
          <p:nvPr/>
        </p:nvSpPr>
        <p:spPr>
          <a:xfrm>
            <a:off x="8113811" y="2778996"/>
            <a:ext cx="3168352" cy="61732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Einrichtungen zur Lenkung von Mobilitätsströmen</a:t>
            </a:r>
          </a:p>
        </p:txBody>
      </p:sp>
      <p:sp>
        <p:nvSpPr>
          <p:cNvPr id="8" name="Rechteck: abgerundete Ecken 4">
            <a:extLst>
              <a:ext uri="{FF2B5EF4-FFF2-40B4-BE49-F238E27FC236}">
                <a16:creationId xmlns:a16="http://schemas.microsoft.com/office/drawing/2014/main" id="{1049B30F-5561-F44A-BE99-0419E6512B56}"/>
              </a:ext>
            </a:extLst>
          </p:cNvPr>
          <p:cNvSpPr/>
          <p:nvPr/>
        </p:nvSpPr>
        <p:spPr>
          <a:xfrm>
            <a:off x="745117" y="3501802"/>
            <a:ext cx="3168352" cy="61733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Systeme zur Steuerung der Verkehrsflüsse </a:t>
            </a:r>
          </a:p>
        </p:txBody>
      </p:sp>
      <p:sp>
        <p:nvSpPr>
          <p:cNvPr id="9" name="Rechteck: abgerundete Ecken 4">
            <a:extLst>
              <a:ext uri="{FF2B5EF4-FFF2-40B4-BE49-F238E27FC236}">
                <a16:creationId xmlns:a16="http://schemas.microsoft.com/office/drawing/2014/main" id="{A3312016-380E-E848-AA95-B1BA808DF2DE}"/>
              </a:ext>
            </a:extLst>
          </p:cNvPr>
          <p:cNvSpPr/>
          <p:nvPr/>
        </p:nvSpPr>
        <p:spPr>
          <a:xfrm>
            <a:off x="4326644" y="3501802"/>
            <a:ext cx="3355119" cy="61733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Leitzentralen zur Aktivierung der Steuerungssysteme</a:t>
            </a:r>
          </a:p>
        </p:txBody>
      </p:sp>
      <p:sp>
        <p:nvSpPr>
          <p:cNvPr id="10" name="Rechteck: abgerundete Ecken 4">
            <a:extLst>
              <a:ext uri="{FF2B5EF4-FFF2-40B4-BE49-F238E27FC236}">
                <a16:creationId xmlns:a16="http://schemas.microsoft.com/office/drawing/2014/main" id="{765B7012-2916-B64E-97AD-A3FFAC33E420}"/>
              </a:ext>
            </a:extLst>
          </p:cNvPr>
          <p:cNvSpPr/>
          <p:nvPr/>
        </p:nvSpPr>
        <p:spPr>
          <a:xfrm>
            <a:off x="8113811" y="3501802"/>
            <a:ext cx="3168352" cy="61733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Koordination mit andern Verkehrsträgern</a:t>
            </a:r>
          </a:p>
        </p:txBody>
      </p:sp>
      <p:sp>
        <p:nvSpPr>
          <p:cNvPr id="11" name="Inhaltsplatzhalter 2">
            <a:extLst>
              <a:ext uri="{FF2B5EF4-FFF2-40B4-BE49-F238E27FC236}">
                <a16:creationId xmlns:a16="http://schemas.microsoft.com/office/drawing/2014/main" id="{502DDE68-1A88-4D47-85E3-B0E83C73AF4B}"/>
              </a:ext>
            </a:extLst>
          </p:cNvPr>
          <p:cNvSpPr txBox="1">
            <a:spLocks/>
          </p:cNvSpPr>
          <p:nvPr/>
        </p:nvSpPr>
        <p:spPr>
          <a:xfrm>
            <a:off x="1378799" y="4365897"/>
            <a:ext cx="9687339" cy="1881689"/>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800" dirty="0"/>
              <a:t>Einsatz von analytischen Verfahren zur Verarbeitung großer Datenmengen</a:t>
            </a:r>
          </a:p>
          <a:p>
            <a:r>
              <a:rPr lang="de-DE" sz="1800" dirty="0"/>
              <a:t>Historische Datenarchive dienen dem Erkennen von Verhaltensmustern und Wirkungszusammenhängen </a:t>
            </a:r>
          </a:p>
          <a:p>
            <a:r>
              <a:rPr lang="de-DE" sz="1800" dirty="0">
                <a:effectLst/>
                <a:ea typeface="Times New Roman" panose="02020603050405020304" pitchFamily="18" charset="0"/>
                <a:cs typeface="Times New Roman" panose="02020603050405020304" pitchFamily="18" charset="0"/>
              </a:rPr>
              <a:t>Verkehrsmodelle unterstützen die Prognose der Verkehrsentwicklung und der Bewertung von Informations- und Steuerungsstrategien</a:t>
            </a:r>
            <a:r>
              <a:rPr lang="de-DE" sz="1800" dirty="0">
                <a:effectLst/>
              </a:rPr>
              <a:t> </a:t>
            </a:r>
          </a:p>
          <a:p>
            <a:r>
              <a:rPr lang="de-DE" sz="1800" dirty="0">
                <a:cs typeface="Times New Roman" panose="02020603050405020304" pitchFamily="18" charset="0"/>
              </a:rPr>
              <a:t>Bewährte Vorgehensweisen werden gespeichert, um bei zukünftigen Ereignissen vordefinierte Strategien auslösen und koordinieren zu können </a:t>
            </a:r>
          </a:p>
        </p:txBody>
      </p:sp>
    </p:spTree>
    <p:extLst>
      <p:ext uri="{BB962C8B-B14F-4D97-AF65-F5344CB8AC3E}">
        <p14:creationId xmlns:p14="http://schemas.microsoft.com/office/powerpoint/2010/main" val="554762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949E0A-054E-2E44-B47B-8870D0FF4AA3}"/>
              </a:ext>
            </a:extLst>
          </p:cNvPr>
          <p:cNvSpPr>
            <a:spLocks noGrp="1"/>
          </p:cNvSpPr>
          <p:nvPr>
            <p:ph type="title"/>
          </p:nvPr>
        </p:nvSpPr>
        <p:spPr/>
        <p:txBody>
          <a:bodyPr/>
          <a:lstStyle/>
          <a:p>
            <a:r>
              <a:rPr lang="de-DE" dirty="0"/>
              <a:t>Beispiel Diabetes-App</a:t>
            </a:r>
          </a:p>
        </p:txBody>
      </p:sp>
      <p:sp>
        <p:nvSpPr>
          <p:cNvPr id="3" name="Inhaltsplatzhalter 2">
            <a:extLst>
              <a:ext uri="{FF2B5EF4-FFF2-40B4-BE49-F238E27FC236}">
                <a16:creationId xmlns:a16="http://schemas.microsoft.com/office/drawing/2014/main" id="{1F2E466D-B61E-714B-B321-E3456E9EEE9E}"/>
              </a:ext>
            </a:extLst>
          </p:cNvPr>
          <p:cNvSpPr>
            <a:spLocks noGrp="1"/>
          </p:cNvSpPr>
          <p:nvPr>
            <p:ph idx="1"/>
          </p:nvPr>
        </p:nvSpPr>
        <p:spPr>
          <a:xfrm>
            <a:off x="1378800" y="2997746"/>
            <a:ext cx="9432000" cy="3384376"/>
          </a:xfrm>
        </p:spPr>
        <p:txBody>
          <a:bodyPr/>
          <a:lstStyle/>
          <a:p>
            <a:r>
              <a:rPr lang="de-DE" dirty="0"/>
              <a:t>Einige Lösungen bieten Strategien zur Bewältigung von Notfällen an </a:t>
            </a:r>
          </a:p>
          <a:p>
            <a:pPr lvl="1"/>
            <a:r>
              <a:rPr lang="de-DE" sz="2100" dirty="0"/>
              <a:t>Analytische Ermittlung und Bewertung von Notfällen anhand von allen übermittelten Daten der Patientinnen auf der Plattform</a:t>
            </a:r>
          </a:p>
          <a:p>
            <a:pPr lvl="1"/>
            <a:r>
              <a:rPr lang="de-DE" sz="2100" dirty="0"/>
              <a:t>Mithilfe der Daten können Anbieter die Qualität ihrer Lösungen patientengerecht verbessern</a:t>
            </a:r>
          </a:p>
          <a:p>
            <a:r>
              <a:rPr lang="de-DE" dirty="0"/>
              <a:t>Zur Vermeidung akuter Situationen kann die Patientin einen Fitness-Tracker oder Ernährungs-Apps mit der Diabetes-App koppeln</a:t>
            </a:r>
          </a:p>
          <a:p>
            <a:r>
              <a:rPr lang="de-DE" dirty="0"/>
              <a:t>Die Diabetes-App wird mit den Apps anderer Anbieter verknüpft, um Entwicklungsgeschwindigkeit und -qualität erhöht</a:t>
            </a:r>
          </a:p>
          <a:p>
            <a:endParaRPr lang="de-DE" dirty="0"/>
          </a:p>
        </p:txBody>
      </p:sp>
      <p:sp>
        <p:nvSpPr>
          <p:cNvPr id="4" name="Foliennummernplatzhalter 3">
            <a:extLst>
              <a:ext uri="{FF2B5EF4-FFF2-40B4-BE49-F238E27FC236}">
                <a16:creationId xmlns:a16="http://schemas.microsoft.com/office/drawing/2014/main" id="{3056DCCA-D291-294E-AD24-1E7452F8A14A}"/>
              </a:ext>
            </a:extLst>
          </p:cNvPr>
          <p:cNvSpPr>
            <a:spLocks noGrp="1"/>
          </p:cNvSpPr>
          <p:nvPr>
            <p:ph type="sldNum" sz="quarter" idx="12"/>
          </p:nvPr>
        </p:nvSpPr>
        <p:spPr/>
        <p:txBody>
          <a:bodyPr/>
          <a:lstStyle/>
          <a:p>
            <a:fld id="{FC0CC166-4E39-43B8-AB91-BDD1C4C9E224}" type="slidenum">
              <a:rPr lang="de-DE" smtClean="0"/>
              <a:t>27</a:t>
            </a:fld>
            <a:endParaRPr lang="de-DE" dirty="0"/>
          </a:p>
        </p:txBody>
      </p:sp>
      <p:sp>
        <p:nvSpPr>
          <p:cNvPr id="6" name="Rechteck: abgerundete Ecken 4">
            <a:extLst>
              <a:ext uri="{FF2B5EF4-FFF2-40B4-BE49-F238E27FC236}">
                <a16:creationId xmlns:a16="http://schemas.microsoft.com/office/drawing/2014/main" id="{AA5CE094-6002-174C-BF54-961C71799DC1}"/>
              </a:ext>
            </a:extLst>
          </p:cNvPr>
          <p:cNvSpPr/>
          <p:nvPr/>
        </p:nvSpPr>
        <p:spPr>
          <a:xfrm>
            <a:off x="1378800" y="1557586"/>
            <a:ext cx="9416585" cy="124828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effectLst/>
                <a:ea typeface="Times New Roman" panose="02020603050405020304" pitchFamily="18" charset="0"/>
                <a:cs typeface="Times New Roman" panose="02020603050405020304" pitchFamily="18" charset="0"/>
              </a:rPr>
              <a:t>In Diabetes-Apps kommen Sensoren am Oberarm zur kontinuierlichen Messung des Blutzuckerspiegels und Pumpen zur Abgabe von Insulin zum Einsatz. </a:t>
            </a:r>
            <a:endParaRPr lang="de-DE" sz="2400" dirty="0">
              <a:cs typeface="Times New Roman" panose="02020603050405020304" pitchFamily="18" charset="0"/>
            </a:endParaRPr>
          </a:p>
        </p:txBody>
      </p:sp>
    </p:spTree>
    <p:extLst>
      <p:ext uri="{BB962C8B-B14F-4D97-AF65-F5344CB8AC3E}">
        <p14:creationId xmlns:p14="http://schemas.microsoft.com/office/powerpoint/2010/main" val="3568603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1BD218-71BA-9B41-B2EF-69558A683F24}"/>
              </a:ext>
            </a:extLst>
          </p:cNvPr>
          <p:cNvSpPr>
            <a:spLocks noGrp="1"/>
          </p:cNvSpPr>
          <p:nvPr>
            <p:ph type="title"/>
          </p:nvPr>
        </p:nvSpPr>
        <p:spPr/>
        <p:txBody>
          <a:bodyPr/>
          <a:lstStyle/>
          <a:p>
            <a:r>
              <a:rPr lang="de-DE" dirty="0"/>
              <a:t>Wirtschaftsinformatiknahe Produkte und Dienstleistungen</a:t>
            </a:r>
          </a:p>
        </p:txBody>
      </p:sp>
      <p:sp>
        <p:nvSpPr>
          <p:cNvPr id="3" name="Inhaltsplatzhalter 2">
            <a:extLst>
              <a:ext uri="{FF2B5EF4-FFF2-40B4-BE49-F238E27FC236}">
                <a16:creationId xmlns:a16="http://schemas.microsoft.com/office/drawing/2014/main" id="{6DA2298E-FC2B-E941-86E1-761EFAB8A1EF}"/>
              </a:ext>
            </a:extLst>
          </p:cNvPr>
          <p:cNvSpPr>
            <a:spLocks noGrp="1"/>
          </p:cNvSpPr>
          <p:nvPr>
            <p:ph idx="1"/>
          </p:nvPr>
        </p:nvSpPr>
        <p:spPr>
          <a:xfrm>
            <a:off x="1378800" y="2044050"/>
            <a:ext cx="9432000" cy="3690000"/>
          </a:xfrm>
        </p:spPr>
        <p:txBody>
          <a:bodyPr/>
          <a:lstStyle/>
          <a:p>
            <a:r>
              <a:rPr lang="de-DE" dirty="0"/>
              <a:t>Den genannten Produkten und Dienstleistungen ist gemein, dass sie Abläufe zur Erfüllung von Aufgaben (</a:t>
            </a:r>
            <a:r>
              <a:rPr lang="de-DE" dirty="0">
                <a:solidFill>
                  <a:srgbClr val="C00000"/>
                </a:solidFill>
              </a:rPr>
              <a:t>Aufgabe</a:t>
            </a:r>
            <a:r>
              <a:rPr lang="de-DE" dirty="0"/>
              <a:t>), </a:t>
            </a:r>
            <a:r>
              <a:rPr lang="de-DE" dirty="0" err="1"/>
              <a:t>IuK</a:t>
            </a:r>
            <a:r>
              <a:rPr lang="de-DE" dirty="0"/>
              <a:t>-Technologien (= </a:t>
            </a:r>
            <a:r>
              <a:rPr lang="de-DE" dirty="0">
                <a:solidFill>
                  <a:srgbClr val="C00000"/>
                </a:solidFill>
              </a:rPr>
              <a:t>Technik</a:t>
            </a:r>
            <a:r>
              <a:rPr lang="de-DE" dirty="0"/>
              <a:t>) zur Problemlösung für bestimmte Benutzergruppen (= </a:t>
            </a:r>
            <a:r>
              <a:rPr lang="de-DE" dirty="0">
                <a:solidFill>
                  <a:srgbClr val="C00000"/>
                </a:solidFill>
              </a:rPr>
              <a:t>Mensch</a:t>
            </a:r>
            <a:r>
              <a:rPr lang="de-DE" dirty="0"/>
              <a:t>) bestimmt </a:t>
            </a:r>
          </a:p>
          <a:p>
            <a:r>
              <a:rPr lang="de-DE" dirty="0"/>
              <a:t>Der Erfolg hiesiger Anbieter in diesem Tätigkeitsfeld mag deshalb kaum überraschen, da Kultureigenschaften des deutschsprachigen Raumes einbezogen werden: </a:t>
            </a:r>
          </a:p>
          <a:p>
            <a:pPr lvl="1"/>
            <a:r>
              <a:rPr lang="de-DE" sz="2200" dirty="0"/>
              <a:t>systemisches bzw. ingenieurmäßiges Denken </a:t>
            </a:r>
          </a:p>
          <a:p>
            <a:pPr lvl="1"/>
            <a:r>
              <a:rPr lang="de-DE" sz="2200" dirty="0"/>
              <a:t>Unsicherheitsvermeidung </a:t>
            </a:r>
          </a:p>
          <a:p>
            <a:pPr lvl="1"/>
            <a:r>
              <a:rPr lang="de-DE" sz="2200" dirty="0"/>
              <a:t>kollektives Handeln </a:t>
            </a:r>
          </a:p>
        </p:txBody>
      </p:sp>
      <p:sp>
        <p:nvSpPr>
          <p:cNvPr id="4" name="Foliennummernplatzhalter 3">
            <a:extLst>
              <a:ext uri="{FF2B5EF4-FFF2-40B4-BE49-F238E27FC236}">
                <a16:creationId xmlns:a16="http://schemas.microsoft.com/office/drawing/2014/main" id="{CFD79F08-298E-264E-8A57-73DDFEEF6F08}"/>
              </a:ext>
            </a:extLst>
          </p:cNvPr>
          <p:cNvSpPr>
            <a:spLocks noGrp="1"/>
          </p:cNvSpPr>
          <p:nvPr>
            <p:ph type="sldNum" sz="quarter" idx="12"/>
          </p:nvPr>
        </p:nvSpPr>
        <p:spPr/>
        <p:txBody>
          <a:bodyPr/>
          <a:lstStyle/>
          <a:p>
            <a:fld id="{FC0CC166-4E39-43B8-AB91-BDD1C4C9E224}" type="slidenum">
              <a:rPr lang="de-DE" smtClean="0"/>
              <a:t>28</a:t>
            </a:fld>
            <a:endParaRPr lang="de-DE" dirty="0"/>
          </a:p>
        </p:txBody>
      </p:sp>
    </p:spTree>
    <p:extLst>
      <p:ext uri="{BB962C8B-B14F-4D97-AF65-F5344CB8AC3E}">
        <p14:creationId xmlns:p14="http://schemas.microsoft.com/office/powerpoint/2010/main" val="2144357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457AF-B210-A447-81D3-7269351E4809}"/>
              </a:ext>
            </a:extLst>
          </p:cNvPr>
          <p:cNvSpPr>
            <a:spLocks noGrp="1"/>
          </p:cNvSpPr>
          <p:nvPr>
            <p:ph type="title"/>
          </p:nvPr>
        </p:nvSpPr>
        <p:spPr/>
        <p:txBody>
          <a:bodyPr/>
          <a:lstStyle/>
          <a:p>
            <a:r>
              <a:rPr lang="de-DE" dirty="0"/>
              <a:t>Wirtschaftsinformatiknahe Produkte und Dienstleistungen</a:t>
            </a:r>
          </a:p>
        </p:txBody>
      </p:sp>
      <p:sp>
        <p:nvSpPr>
          <p:cNvPr id="3" name="Inhaltsplatzhalter 2">
            <a:extLst>
              <a:ext uri="{FF2B5EF4-FFF2-40B4-BE49-F238E27FC236}">
                <a16:creationId xmlns:a16="http://schemas.microsoft.com/office/drawing/2014/main" id="{711321E7-EB0C-9646-B339-002BF8372A31}"/>
              </a:ext>
            </a:extLst>
          </p:cNvPr>
          <p:cNvSpPr>
            <a:spLocks noGrp="1"/>
          </p:cNvSpPr>
          <p:nvPr>
            <p:ph idx="1"/>
          </p:nvPr>
        </p:nvSpPr>
        <p:spPr>
          <a:xfrm>
            <a:off x="1378800" y="4149874"/>
            <a:ext cx="9432000" cy="1656184"/>
          </a:xfrm>
        </p:spPr>
        <p:txBody>
          <a:bodyPr/>
          <a:lstStyle/>
          <a:p>
            <a:r>
              <a:rPr lang="de-DE" dirty="0"/>
              <a:t>Nach </a:t>
            </a:r>
            <a:r>
              <a:rPr lang="de-DE" i="1" dirty="0"/>
              <a:t>Norbert </a:t>
            </a:r>
            <a:r>
              <a:rPr lang="de-DE" i="1" dirty="0" err="1"/>
              <a:t>Szyperski</a:t>
            </a:r>
            <a:r>
              <a:rPr lang="de-DE" i="1" dirty="0"/>
              <a:t> </a:t>
            </a:r>
            <a:r>
              <a:rPr lang="de-DE" dirty="0"/>
              <a:t>sind Individuen und Organisationen in Deutschland „</a:t>
            </a:r>
            <a:r>
              <a:rPr lang="de-DE" dirty="0" err="1"/>
              <a:t>weltklasse</a:t>
            </a:r>
            <a:r>
              <a:rPr lang="de-DE" dirty="0"/>
              <a:t>“ bzgl. Invention und Perfektion, aber aufgrund der Vermeidung von Unsicherheit und der fehlenden Bereitschaft zum Wandel bzgl. Innovation unterdurchschnittlich</a:t>
            </a:r>
          </a:p>
          <a:p>
            <a:endParaRPr lang="de-DE" dirty="0"/>
          </a:p>
        </p:txBody>
      </p:sp>
      <p:sp>
        <p:nvSpPr>
          <p:cNvPr id="4" name="Foliennummernplatzhalter 3">
            <a:extLst>
              <a:ext uri="{FF2B5EF4-FFF2-40B4-BE49-F238E27FC236}">
                <a16:creationId xmlns:a16="http://schemas.microsoft.com/office/drawing/2014/main" id="{110F7365-37C9-6E48-85FD-EBE8D33F5823}"/>
              </a:ext>
            </a:extLst>
          </p:cNvPr>
          <p:cNvSpPr>
            <a:spLocks noGrp="1"/>
          </p:cNvSpPr>
          <p:nvPr>
            <p:ph type="sldNum" sz="quarter" idx="12"/>
          </p:nvPr>
        </p:nvSpPr>
        <p:spPr/>
        <p:txBody>
          <a:bodyPr/>
          <a:lstStyle/>
          <a:p>
            <a:fld id="{FC0CC166-4E39-43B8-AB91-BDD1C4C9E224}" type="slidenum">
              <a:rPr lang="de-DE" smtClean="0"/>
              <a:t>29</a:t>
            </a:fld>
            <a:endParaRPr lang="de-DE" dirty="0"/>
          </a:p>
        </p:txBody>
      </p:sp>
      <p:sp>
        <p:nvSpPr>
          <p:cNvPr id="5" name="Rechteck: abgerundete Ecken 4">
            <a:extLst>
              <a:ext uri="{FF2B5EF4-FFF2-40B4-BE49-F238E27FC236}">
                <a16:creationId xmlns:a16="http://schemas.microsoft.com/office/drawing/2014/main" id="{8C9F524A-7A62-984D-A049-7FFA9BA93BA9}"/>
              </a:ext>
            </a:extLst>
          </p:cNvPr>
          <p:cNvSpPr/>
          <p:nvPr/>
        </p:nvSpPr>
        <p:spPr>
          <a:xfrm>
            <a:off x="1378800" y="2061642"/>
            <a:ext cx="9416585" cy="194421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effectLst/>
                <a:ea typeface="Times New Roman" panose="02020603050405020304" pitchFamily="18" charset="0"/>
                <a:cs typeface="Times New Roman" panose="02020603050405020304" pitchFamily="18" charset="0"/>
              </a:rPr>
              <a:t>Der Lebenszyklus neuer Produkte und Dienstleistungen wird in die Phasen </a:t>
            </a:r>
            <a:r>
              <a:rPr lang="de-DE" sz="2400" b="1" dirty="0">
                <a:effectLst/>
                <a:ea typeface="Times New Roman" panose="02020603050405020304" pitchFamily="18" charset="0"/>
                <a:cs typeface="Times New Roman" panose="02020603050405020304" pitchFamily="18" charset="0"/>
              </a:rPr>
              <a:t>Invention</a:t>
            </a:r>
            <a:r>
              <a:rPr lang="de-DE" sz="2400" dirty="0">
                <a:effectLst/>
                <a:ea typeface="Times New Roman" panose="02020603050405020304" pitchFamily="18" charset="0"/>
                <a:cs typeface="Times New Roman" panose="02020603050405020304" pitchFamily="18" charset="0"/>
              </a:rPr>
              <a:t> (von lat. </a:t>
            </a:r>
            <a:r>
              <a:rPr lang="de-DE" sz="2400" dirty="0" err="1">
                <a:effectLst/>
                <a:ea typeface="Times New Roman" panose="02020603050405020304" pitchFamily="18" charset="0"/>
                <a:cs typeface="Times New Roman" panose="02020603050405020304" pitchFamily="18" charset="0"/>
              </a:rPr>
              <a:t>invenire</a:t>
            </a:r>
            <a:r>
              <a:rPr lang="de-DE" sz="2400" dirty="0">
                <a:effectLst/>
                <a:ea typeface="Times New Roman" panose="02020603050405020304" pitchFamily="18" charset="0"/>
                <a:cs typeface="Times New Roman" panose="02020603050405020304" pitchFamily="18" charset="0"/>
              </a:rPr>
              <a:t> = entdecken, erfinden bzw. </a:t>
            </a:r>
            <a:r>
              <a:rPr lang="de-DE" sz="2400" dirty="0" err="1">
                <a:effectLst/>
                <a:ea typeface="Times New Roman" panose="02020603050405020304" pitchFamily="18" charset="0"/>
                <a:cs typeface="Times New Roman" panose="02020603050405020304" pitchFamily="18" charset="0"/>
              </a:rPr>
              <a:t>inventio</a:t>
            </a:r>
            <a:r>
              <a:rPr lang="de-DE" sz="2400" dirty="0">
                <a:effectLst/>
                <a:ea typeface="Times New Roman" panose="02020603050405020304" pitchFamily="18" charset="0"/>
                <a:cs typeface="Times New Roman" panose="02020603050405020304" pitchFamily="18" charset="0"/>
              </a:rPr>
              <a:t> = Einfall, Entdeckung, Erfindung), </a:t>
            </a:r>
            <a:r>
              <a:rPr lang="de-DE" sz="2400" b="1" dirty="0">
                <a:effectLst/>
                <a:ea typeface="Times New Roman" panose="02020603050405020304" pitchFamily="18" charset="0"/>
                <a:cs typeface="Times New Roman" panose="02020603050405020304" pitchFamily="18" charset="0"/>
              </a:rPr>
              <a:t>Innovation</a:t>
            </a:r>
            <a:r>
              <a:rPr lang="de-DE" sz="2400" dirty="0">
                <a:effectLst/>
                <a:ea typeface="Times New Roman" panose="02020603050405020304" pitchFamily="18" charset="0"/>
                <a:cs typeface="Times New Roman" panose="02020603050405020304" pitchFamily="18" charset="0"/>
              </a:rPr>
              <a:t> (Ausbreitung einer Erfindung oder Neuerung) und </a:t>
            </a:r>
            <a:r>
              <a:rPr lang="de-DE" sz="2400" b="1" dirty="0">
                <a:effectLst/>
                <a:ea typeface="Times New Roman" panose="02020603050405020304" pitchFamily="18" charset="0"/>
                <a:cs typeface="Times New Roman" panose="02020603050405020304" pitchFamily="18" charset="0"/>
              </a:rPr>
              <a:t>Perfektion</a:t>
            </a:r>
            <a:r>
              <a:rPr lang="de-DE" sz="2400" dirty="0">
                <a:effectLst/>
                <a:ea typeface="Times New Roman" panose="02020603050405020304" pitchFamily="18" charset="0"/>
                <a:cs typeface="Times New Roman" panose="02020603050405020304" pitchFamily="18" charset="0"/>
              </a:rPr>
              <a:t> (Verbesserung der Neuerung im Detail) gegliedert</a:t>
            </a:r>
            <a:r>
              <a:rPr lang="de-DE" sz="2400" dirty="0">
                <a:effectLst/>
              </a:rPr>
              <a:t> </a:t>
            </a:r>
            <a:endParaRPr lang="de-DE" sz="2400" dirty="0">
              <a:cs typeface="Times New Roman" panose="02020603050405020304" pitchFamily="18" charset="0"/>
            </a:endParaRPr>
          </a:p>
        </p:txBody>
      </p:sp>
    </p:spTree>
    <p:extLst>
      <p:ext uri="{BB962C8B-B14F-4D97-AF65-F5344CB8AC3E}">
        <p14:creationId xmlns:p14="http://schemas.microsoft.com/office/powerpoint/2010/main" val="2662134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41C77D-7EBA-D045-B088-027FF8706F86}"/>
              </a:ext>
            </a:extLst>
          </p:cNvPr>
          <p:cNvSpPr>
            <a:spLocks noGrp="1"/>
          </p:cNvSpPr>
          <p:nvPr>
            <p:ph type="title"/>
          </p:nvPr>
        </p:nvSpPr>
        <p:spPr/>
        <p:txBody>
          <a:bodyPr/>
          <a:lstStyle/>
          <a:p>
            <a:r>
              <a:rPr lang="de-DE" dirty="0"/>
              <a:t>Praxis versus Theorie</a:t>
            </a:r>
          </a:p>
        </p:txBody>
      </p:sp>
      <p:sp>
        <p:nvSpPr>
          <p:cNvPr id="3" name="Inhaltsplatzhalter 2">
            <a:extLst>
              <a:ext uri="{FF2B5EF4-FFF2-40B4-BE49-F238E27FC236}">
                <a16:creationId xmlns:a16="http://schemas.microsoft.com/office/drawing/2014/main" id="{F9F64A9A-814D-6841-A61A-11445FCD2058}"/>
              </a:ext>
            </a:extLst>
          </p:cNvPr>
          <p:cNvSpPr>
            <a:spLocks noGrp="1"/>
          </p:cNvSpPr>
          <p:nvPr>
            <p:ph idx="1"/>
          </p:nvPr>
        </p:nvSpPr>
        <p:spPr>
          <a:xfrm>
            <a:off x="1289921" y="2801040"/>
            <a:ext cx="9432000" cy="935883"/>
          </a:xfrm>
        </p:spPr>
        <p:txBody>
          <a:bodyPr/>
          <a:lstStyle/>
          <a:p>
            <a:r>
              <a:rPr lang="de-DE" dirty="0"/>
              <a:t>Auch Erfahrungen, die eine Person in einem Tätigkeitsfeld erworben hat, werden darunter verstanden</a:t>
            </a:r>
          </a:p>
        </p:txBody>
      </p:sp>
      <p:sp>
        <p:nvSpPr>
          <p:cNvPr id="4" name="Foliennummernplatzhalter 3">
            <a:extLst>
              <a:ext uri="{FF2B5EF4-FFF2-40B4-BE49-F238E27FC236}">
                <a16:creationId xmlns:a16="http://schemas.microsoft.com/office/drawing/2014/main" id="{F84CF12A-E8AE-B046-9C7A-0B738E33598D}"/>
              </a:ext>
            </a:extLst>
          </p:cNvPr>
          <p:cNvSpPr>
            <a:spLocks noGrp="1"/>
          </p:cNvSpPr>
          <p:nvPr>
            <p:ph type="sldNum" sz="quarter" idx="12"/>
          </p:nvPr>
        </p:nvSpPr>
        <p:spPr/>
        <p:txBody>
          <a:bodyPr/>
          <a:lstStyle/>
          <a:p>
            <a:fld id="{FC0CC166-4E39-43B8-AB91-BDD1C4C9E224}" type="slidenum">
              <a:rPr lang="de-DE" smtClean="0"/>
              <a:t>3</a:t>
            </a:fld>
            <a:endParaRPr lang="de-DE" dirty="0"/>
          </a:p>
        </p:txBody>
      </p:sp>
      <p:sp>
        <p:nvSpPr>
          <p:cNvPr id="5" name="Rechteck: abgerundete Ecken 4">
            <a:extLst>
              <a:ext uri="{FF2B5EF4-FFF2-40B4-BE49-F238E27FC236}">
                <a16:creationId xmlns:a16="http://schemas.microsoft.com/office/drawing/2014/main" id="{DD62A299-CC48-144A-A24D-6E7E203FC913}"/>
              </a:ext>
            </a:extLst>
          </p:cNvPr>
          <p:cNvSpPr/>
          <p:nvPr/>
        </p:nvSpPr>
        <p:spPr>
          <a:xfrm>
            <a:off x="1289921" y="1648912"/>
            <a:ext cx="9615332" cy="93588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effectLst/>
                <a:ea typeface="Times New Roman" panose="02020603050405020304" pitchFamily="18" charset="0"/>
                <a:cs typeface="Times New Roman" panose="02020603050405020304" pitchFamily="18" charset="0"/>
              </a:rPr>
              <a:t>Der Begriff </a:t>
            </a:r>
            <a:r>
              <a:rPr lang="de-DE" sz="2400" i="1" dirty="0">
                <a:effectLst/>
                <a:ea typeface="Times New Roman" panose="02020603050405020304" pitchFamily="18" charset="0"/>
                <a:cs typeface="Times New Roman" panose="02020603050405020304" pitchFamily="18" charset="0"/>
              </a:rPr>
              <a:t>Praxis</a:t>
            </a:r>
            <a:r>
              <a:rPr lang="de-DE" sz="2400" dirty="0">
                <a:effectLst/>
                <a:ea typeface="Times New Roman" panose="02020603050405020304" pitchFamily="18" charset="0"/>
                <a:cs typeface="Times New Roman" panose="02020603050405020304" pitchFamily="18" charset="0"/>
              </a:rPr>
              <a:t> (von </a:t>
            </a:r>
            <a:r>
              <a:rPr lang="de-DE" sz="2400" dirty="0" err="1">
                <a:effectLst/>
                <a:ea typeface="Times New Roman" panose="02020603050405020304" pitchFamily="18" charset="0"/>
                <a:cs typeface="Times New Roman" panose="02020603050405020304" pitchFamily="18" charset="0"/>
              </a:rPr>
              <a:t>griech</a:t>
            </a:r>
            <a:r>
              <a:rPr lang="de-DE" sz="2400" dirty="0">
                <a:effectLst/>
                <a:ea typeface="Times New Roman" panose="02020603050405020304" pitchFamily="18" charset="0"/>
                <a:cs typeface="Times New Roman" panose="02020603050405020304" pitchFamily="18" charset="0"/>
              </a:rPr>
              <a:t>. </a:t>
            </a:r>
            <a:r>
              <a:rPr lang="de-DE" sz="2400" dirty="0" err="1">
                <a:effectLst/>
                <a:ea typeface="Times New Roman" panose="02020603050405020304" pitchFamily="18" charset="0"/>
                <a:cs typeface="Times New Roman" panose="02020603050405020304" pitchFamily="18" charset="0"/>
              </a:rPr>
              <a:t>prattein</a:t>
            </a:r>
            <a:r>
              <a:rPr lang="de-DE" sz="2400" dirty="0">
                <a:effectLst/>
                <a:ea typeface="Times New Roman" panose="02020603050405020304" pitchFamily="18" charset="0"/>
                <a:cs typeface="Times New Roman" panose="02020603050405020304" pitchFamily="18" charset="0"/>
              </a:rPr>
              <a:t> = handeln) bezeichnet die Durchführung einer Tätigkeit</a:t>
            </a:r>
            <a:r>
              <a:rPr lang="de-DE" sz="2400" dirty="0">
                <a:effectLst/>
              </a:rPr>
              <a:t> </a:t>
            </a:r>
            <a:endParaRPr lang="de-DE" sz="2400" dirty="0"/>
          </a:p>
        </p:txBody>
      </p:sp>
      <p:sp>
        <p:nvSpPr>
          <p:cNvPr id="6" name="Rechteck: abgerundete Ecken 4">
            <a:extLst>
              <a:ext uri="{FF2B5EF4-FFF2-40B4-BE49-F238E27FC236}">
                <a16:creationId xmlns:a16="http://schemas.microsoft.com/office/drawing/2014/main" id="{51DE208A-8FA5-3843-BF7A-DDC44A220D51}"/>
              </a:ext>
            </a:extLst>
          </p:cNvPr>
          <p:cNvSpPr/>
          <p:nvPr/>
        </p:nvSpPr>
        <p:spPr>
          <a:xfrm>
            <a:off x="1289921" y="3880939"/>
            <a:ext cx="9615332" cy="192511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effectLst/>
                <a:ea typeface="Times New Roman" panose="02020603050405020304" pitchFamily="18" charset="0"/>
                <a:cs typeface="Times New Roman" panose="02020603050405020304" pitchFamily="18" charset="0"/>
              </a:rPr>
              <a:t>Das Wort </a:t>
            </a:r>
            <a:r>
              <a:rPr lang="de-DE" sz="2400" i="1" dirty="0">
                <a:effectLst/>
                <a:ea typeface="Times New Roman" panose="02020603050405020304" pitchFamily="18" charset="0"/>
                <a:cs typeface="Times New Roman" panose="02020603050405020304" pitchFamily="18" charset="0"/>
              </a:rPr>
              <a:t>Theorie</a:t>
            </a:r>
            <a:r>
              <a:rPr lang="de-DE" sz="2400" dirty="0">
                <a:effectLst/>
                <a:ea typeface="Times New Roman" panose="02020603050405020304" pitchFamily="18" charset="0"/>
                <a:cs typeface="Times New Roman" panose="02020603050405020304" pitchFamily="18" charset="0"/>
              </a:rPr>
              <a:t> (von </a:t>
            </a:r>
            <a:r>
              <a:rPr lang="de-DE" sz="2400" dirty="0" err="1">
                <a:effectLst/>
                <a:ea typeface="Times New Roman" panose="02020603050405020304" pitchFamily="18" charset="0"/>
                <a:cs typeface="Times New Roman" panose="02020603050405020304" pitchFamily="18" charset="0"/>
              </a:rPr>
              <a:t>griech</a:t>
            </a:r>
            <a:r>
              <a:rPr lang="de-DE" sz="2400" dirty="0">
                <a:effectLst/>
                <a:ea typeface="Times New Roman" panose="02020603050405020304" pitchFamily="18" charset="0"/>
                <a:cs typeface="Times New Roman" panose="02020603050405020304" pitchFamily="18" charset="0"/>
              </a:rPr>
              <a:t>. </a:t>
            </a:r>
            <a:r>
              <a:rPr lang="de-DE" sz="2400" dirty="0" err="1">
                <a:effectLst/>
                <a:ea typeface="Times New Roman" panose="02020603050405020304" pitchFamily="18" charset="0"/>
                <a:cs typeface="Times New Roman" panose="02020603050405020304" pitchFamily="18" charset="0"/>
              </a:rPr>
              <a:t>theorein</a:t>
            </a:r>
            <a:r>
              <a:rPr lang="de-DE" sz="2400" dirty="0">
                <a:effectLst/>
                <a:ea typeface="Times New Roman" panose="02020603050405020304" pitchFamily="18" charset="0"/>
                <a:cs typeface="Times New Roman" panose="02020603050405020304" pitchFamily="18" charset="0"/>
              </a:rPr>
              <a:t> = beobachten, betrach­ten, (an)schauen; </a:t>
            </a:r>
            <a:r>
              <a:rPr lang="de-DE" sz="2400" dirty="0" err="1">
                <a:effectLst/>
                <a:ea typeface="Times New Roman" panose="02020603050405020304" pitchFamily="18" charset="0"/>
                <a:cs typeface="Times New Roman" panose="02020603050405020304" pitchFamily="18" charset="0"/>
              </a:rPr>
              <a:t>theoría</a:t>
            </a:r>
            <a:r>
              <a:rPr lang="de-DE" sz="2400" dirty="0">
                <a:effectLst/>
                <a:ea typeface="Times New Roman" panose="02020603050405020304" pitchFamily="18" charset="0"/>
                <a:cs typeface="Times New Roman" panose="02020603050405020304" pitchFamily="18" charset="0"/>
              </a:rPr>
              <a:t> = das Anschauen, die Überlegung, die Erkenntnis, die wissenschaftliche Betrachtung) bezeichnete ursprünglich die Betrachtung der Wahrheit von </a:t>
            </a:r>
            <a:r>
              <a:rPr lang="de-DE" sz="2400" i="1" dirty="0">
                <a:effectLst/>
                <a:ea typeface="Times New Roman" panose="02020603050405020304" pitchFamily="18" charset="0"/>
                <a:cs typeface="Times New Roman" panose="02020603050405020304" pitchFamily="18" charset="0"/>
              </a:rPr>
              <a:t>Aussagen</a:t>
            </a:r>
            <a:r>
              <a:rPr lang="de-DE" sz="2400" dirty="0">
                <a:effectLst/>
                <a:ea typeface="Times New Roman" panose="02020603050405020304" pitchFamily="18" charset="0"/>
                <a:cs typeface="Times New Roman" panose="02020603050405020304" pitchFamily="18" charset="0"/>
              </a:rPr>
              <a:t> durch reines Denken, unabhängig von ihrer empirischen Bestätigung</a:t>
            </a:r>
            <a:r>
              <a:rPr lang="de-DE" sz="2400" dirty="0">
                <a:effectLst/>
              </a:rPr>
              <a:t> </a:t>
            </a:r>
            <a:endParaRPr lang="de-DE" sz="2400" dirty="0"/>
          </a:p>
        </p:txBody>
      </p:sp>
    </p:spTree>
    <p:extLst>
      <p:ext uri="{BB962C8B-B14F-4D97-AF65-F5344CB8AC3E}">
        <p14:creationId xmlns:p14="http://schemas.microsoft.com/office/powerpoint/2010/main" val="4126849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41F5B5-4707-B147-8604-2DF836BDD630}"/>
              </a:ext>
            </a:extLst>
          </p:cNvPr>
          <p:cNvSpPr>
            <a:spLocks noGrp="1"/>
          </p:cNvSpPr>
          <p:nvPr>
            <p:ph type="title"/>
          </p:nvPr>
        </p:nvSpPr>
        <p:spPr/>
        <p:txBody>
          <a:bodyPr/>
          <a:lstStyle/>
          <a:p>
            <a:r>
              <a:rPr lang="de-DE" dirty="0"/>
              <a:t>Beispiel Invention und Innovation</a:t>
            </a:r>
          </a:p>
        </p:txBody>
      </p:sp>
      <p:sp>
        <p:nvSpPr>
          <p:cNvPr id="3" name="Inhaltsplatzhalter 2">
            <a:extLst>
              <a:ext uri="{FF2B5EF4-FFF2-40B4-BE49-F238E27FC236}">
                <a16:creationId xmlns:a16="http://schemas.microsoft.com/office/drawing/2014/main" id="{2E632890-DD89-CD4D-AB4A-40CA11532C9F}"/>
              </a:ext>
            </a:extLst>
          </p:cNvPr>
          <p:cNvSpPr>
            <a:spLocks noGrp="1"/>
          </p:cNvSpPr>
          <p:nvPr>
            <p:ph idx="1"/>
          </p:nvPr>
        </p:nvSpPr>
        <p:spPr>
          <a:xfrm>
            <a:off x="1378800" y="2476098"/>
            <a:ext cx="9432000" cy="2321848"/>
          </a:xfrm>
        </p:spPr>
        <p:txBody>
          <a:bodyPr/>
          <a:lstStyle/>
          <a:p>
            <a:pPr marL="0" indent="0">
              <a:buNone/>
            </a:pPr>
            <a:r>
              <a:rPr lang="de-DE" dirty="0"/>
              <a:t>Das MP3-Format zur Kompression von Audiodaten wurde um 1985 am Fraunhofer-Institut für Integrierte Schaltungen an der Universität Erlangen-Nürnberg erfunden (</a:t>
            </a:r>
            <a:r>
              <a:rPr lang="de-DE" dirty="0">
                <a:solidFill>
                  <a:srgbClr val="C00000"/>
                </a:solidFill>
              </a:rPr>
              <a:t>Invention</a:t>
            </a:r>
            <a:r>
              <a:rPr lang="de-DE" dirty="0"/>
              <a:t>), erfuhr aber seinen Innovationsschub zunächst in den USA und Japan mit der sprunghaften Ausbreitung der MP3-Player (</a:t>
            </a:r>
            <a:r>
              <a:rPr lang="de-DE" dirty="0">
                <a:solidFill>
                  <a:srgbClr val="C00000"/>
                </a:solidFill>
              </a:rPr>
              <a:t>Innovation</a:t>
            </a:r>
            <a:r>
              <a:rPr lang="de-DE" dirty="0"/>
              <a:t>). </a:t>
            </a:r>
          </a:p>
        </p:txBody>
      </p:sp>
      <p:sp>
        <p:nvSpPr>
          <p:cNvPr id="4" name="Foliennummernplatzhalter 3">
            <a:extLst>
              <a:ext uri="{FF2B5EF4-FFF2-40B4-BE49-F238E27FC236}">
                <a16:creationId xmlns:a16="http://schemas.microsoft.com/office/drawing/2014/main" id="{6EAFD969-2B9F-4B49-AE6A-30E625AB6563}"/>
              </a:ext>
            </a:extLst>
          </p:cNvPr>
          <p:cNvSpPr>
            <a:spLocks noGrp="1"/>
          </p:cNvSpPr>
          <p:nvPr>
            <p:ph type="sldNum" sz="quarter" idx="12"/>
          </p:nvPr>
        </p:nvSpPr>
        <p:spPr/>
        <p:txBody>
          <a:bodyPr/>
          <a:lstStyle/>
          <a:p>
            <a:fld id="{FC0CC166-4E39-43B8-AB91-BDD1C4C9E224}" type="slidenum">
              <a:rPr lang="de-DE" smtClean="0"/>
              <a:t>30</a:t>
            </a:fld>
            <a:endParaRPr lang="de-DE" dirty="0"/>
          </a:p>
        </p:txBody>
      </p:sp>
    </p:spTree>
    <p:extLst>
      <p:ext uri="{BB962C8B-B14F-4D97-AF65-F5344CB8AC3E}">
        <p14:creationId xmlns:p14="http://schemas.microsoft.com/office/powerpoint/2010/main" val="3574933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496C6D-AA5C-4548-997E-1D834E0C0701}"/>
              </a:ext>
            </a:extLst>
          </p:cNvPr>
          <p:cNvSpPr>
            <a:spLocks noGrp="1"/>
          </p:cNvSpPr>
          <p:nvPr>
            <p:ph type="title"/>
          </p:nvPr>
        </p:nvSpPr>
        <p:spPr/>
        <p:txBody>
          <a:bodyPr/>
          <a:lstStyle/>
          <a:p>
            <a:r>
              <a:rPr lang="de-DE" dirty="0"/>
              <a:t>Beispiel Perfektion</a:t>
            </a:r>
          </a:p>
        </p:txBody>
      </p:sp>
      <p:sp>
        <p:nvSpPr>
          <p:cNvPr id="3" name="Inhaltsplatzhalter 2">
            <a:extLst>
              <a:ext uri="{FF2B5EF4-FFF2-40B4-BE49-F238E27FC236}">
                <a16:creationId xmlns:a16="http://schemas.microsoft.com/office/drawing/2014/main" id="{54959582-D9D7-7B40-B43F-8837F21FC209}"/>
              </a:ext>
            </a:extLst>
          </p:cNvPr>
          <p:cNvSpPr>
            <a:spLocks noGrp="1"/>
          </p:cNvSpPr>
          <p:nvPr>
            <p:ph idx="1"/>
          </p:nvPr>
        </p:nvSpPr>
        <p:spPr/>
        <p:txBody>
          <a:bodyPr/>
          <a:lstStyle/>
          <a:p>
            <a:pPr marL="0" indent="0">
              <a:buNone/>
            </a:pPr>
            <a:r>
              <a:rPr lang="de-DE" dirty="0"/>
              <a:t>Die Perfektion der Datenübertragung über einfache Kupferleitungen ist das </a:t>
            </a:r>
            <a:r>
              <a:rPr lang="de-DE" dirty="0">
                <a:solidFill>
                  <a:srgbClr val="C00000"/>
                </a:solidFill>
              </a:rPr>
              <a:t>Digital Subscriber Line </a:t>
            </a:r>
            <a:r>
              <a:rPr lang="de-DE" dirty="0"/>
              <a:t>(DSL)-Verfahren, bei dem Daten auf herkömmlichen Telefonleitungen mit bis zu </a:t>
            </a:r>
            <a:r>
              <a:rPr lang="de-DE" dirty="0">
                <a:solidFill>
                  <a:srgbClr val="C00000"/>
                </a:solidFill>
              </a:rPr>
              <a:t>1000 Mbit/s</a:t>
            </a:r>
            <a:r>
              <a:rPr lang="de-DE" dirty="0"/>
              <a:t> übertragen werden können. </a:t>
            </a:r>
          </a:p>
          <a:p>
            <a:pPr marL="0" indent="0">
              <a:buNone/>
            </a:pPr>
            <a:r>
              <a:rPr lang="de-DE" dirty="0"/>
              <a:t>Auf der Basis </a:t>
            </a:r>
            <a:r>
              <a:rPr lang="de-DE" dirty="0">
                <a:solidFill>
                  <a:srgbClr val="C00000"/>
                </a:solidFill>
              </a:rPr>
              <a:t>von Modem- oder ISDN-Verbindungen </a:t>
            </a:r>
            <a:r>
              <a:rPr lang="de-DE" dirty="0"/>
              <a:t>waren vorher nur Geschwindigkeiten von bis zu </a:t>
            </a:r>
            <a:r>
              <a:rPr lang="de-DE" dirty="0">
                <a:solidFill>
                  <a:srgbClr val="C00000"/>
                </a:solidFill>
              </a:rPr>
              <a:t>64 </a:t>
            </a:r>
            <a:r>
              <a:rPr lang="de-DE" dirty="0" err="1">
                <a:solidFill>
                  <a:srgbClr val="C00000"/>
                </a:solidFill>
              </a:rPr>
              <a:t>kbit</a:t>
            </a:r>
            <a:r>
              <a:rPr lang="de-DE" dirty="0">
                <a:solidFill>
                  <a:srgbClr val="C00000"/>
                </a:solidFill>
              </a:rPr>
              <a:t>/s </a:t>
            </a:r>
            <a:r>
              <a:rPr lang="de-DE" dirty="0"/>
              <a:t>möglich. </a:t>
            </a:r>
          </a:p>
        </p:txBody>
      </p:sp>
      <p:sp>
        <p:nvSpPr>
          <p:cNvPr id="4" name="Foliennummernplatzhalter 3">
            <a:extLst>
              <a:ext uri="{FF2B5EF4-FFF2-40B4-BE49-F238E27FC236}">
                <a16:creationId xmlns:a16="http://schemas.microsoft.com/office/drawing/2014/main" id="{A6A6A9ED-F38D-1649-B7E0-6AD25875FF51}"/>
              </a:ext>
            </a:extLst>
          </p:cNvPr>
          <p:cNvSpPr>
            <a:spLocks noGrp="1"/>
          </p:cNvSpPr>
          <p:nvPr>
            <p:ph type="sldNum" sz="quarter" idx="12"/>
          </p:nvPr>
        </p:nvSpPr>
        <p:spPr/>
        <p:txBody>
          <a:bodyPr/>
          <a:lstStyle/>
          <a:p>
            <a:fld id="{FC0CC166-4E39-43B8-AB91-BDD1C4C9E224}" type="slidenum">
              <a:rPr lang="de-DE" smtClean="0"/>
              <a:t>31</a:t>
            </a:fld>
            <a:endParaRPr lang="de-DE" dirty="0"/>
          </a:p>
        </p:txBody>
      </p:sp>
    </p:spTree>
    <p:extLst>
      <p:ext uri="{BB962C8B-B14F-4D97-AF65-F5344CB8AC3E}">
        <p14:creationId xmlns:p14="http://schemas.microsoft.com/office/powerpoint/2010/main" val="752846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B61851-99A6-5E4F-AF91-13F2A618B0AF}"/>
              </a:ext>
            </a:extLst>
          </p:cNvPr>
          <p:cNvSpPr>
            <a:spLocks noGrp="1"/>
          </p:cNvSpPr>
          <p:nvPr>
            <p:ph type="title"/>
          </p:nvPr>
        </p:nvSpPr>
        <p:spPr/>
        <p:txBody>
          <a:bodyPr/>
          <a:lstStyle/>
          <a:p>
            <a:r>
              <a:rPr lang="de-DE" dirty="0"/>
              <a:t>Wirtschaftsinformatiknahe Produkte und Dienstleistungen</a:t>
            </a:r>
          </a:p>
        </p:txBody>
      </p:sp>
      <p:sp>
        <p:nvSpPr>
          <p:cNvPr id="3" name="Inhaltsplatzhalter 2">
            <a:extLst>
              <a:ext uri="{FF2B5EF4-FFF2-40B4-BE49-F238E27FC236}">
                <a16:creationId xmlns:a16="http://schemas.microsoft.com/office/drawing/2014/main" id="{824D55F4-9966-7947-BC67-B7C5DECC12B0}"/>
              </a:ext>
            </a:extLst>
          </p:cNvPr>
          <p:cNvSpPr>
            <a:spLocks noGrp="1"/>
          </p:cNvSpPr>
          <p:nvPr>
            <p:ph idx="1"/>
          </p:nvPr>
        </p:nvSpPr>
        <p:spPr>
          <a:xfrm>
            <a:off x="1373921" y="2041320"/>
            <a:ext cx="4718787" cy="963762"/>
          </a:xfrm>
        </p:spPr>
        <p:txBody>
          <a:bodyPr/>
          <a:lstStyle/>
          <a:p>
            <a:r>
              <a:rPr lang="de-DE" dirty="0"/>
              <a:t>industrielle Fertigung von materiellen Produkten</a:t>
            </a:r>
          </a:p>
        </p:txBody>
      </p:sp>
      <p:sp>
        <p:nvSpPr>
          <p:cNvPr id="4" name="Foliennummernplatzhalter 3">
            <a:extLst>
              <a:ext uri="{FF2B5EF4-FFF2-40B4-BE49-F238E27FC236}">
                <a16:creationId xmlns:a16="http://schemas.microsoft.com/office/drawing/2014/main" id="{A01CB9A6-7C83-C54F-AE93-192E8CE93E0B}"/>
              </a:ext>
            </a:extLst>
          </p:cNvPr>
          <p:cNvSpPr>
            <a:spLocks noGrp="1"/>
          </p:cNvSpPr>
          <p:nvPr>
            <p:ph type="sldNum" sz="quarter" idx="12"/>
          </p:nvPr>
        </p:nvSpPr>
        <p:spPr/>
        <p:txBody>
          <a:bodyPr/>
          <a:lstStyle/>
          <a:p>
            <a:fld id="{FC0CC166-4E39-43B8-AB91-BDD1C4C9E224}" type="slidenum">
              <a:rPr lang="de-DE" smtClean="0"/>
              <a:t>32</a:t>
            </a:fld>
            <a:endParaRPr lang="de-DE" dirty="0"/>
          </a:p>
        </p:txBody>
      </p:sp>
      <p:sp>
        <p:nvSpPr>
          <p:cNvPr id="5" name="Inhaltsplatzhalter 2">
            <a:extLst>
              <a:ext uri="{FF2B5EF4-FFF2-40B4-BE49-F238E27FC236}">
                <a16:creationId xmlns:a16="http://schemas.microsoft.com/office/drawing/2014/main" id="{F1F018F3-0A75-884C-ACF9-55AD19E24716}"/>
              </a:ext>
            </a:extLst>
          </p:cNvPr>
          <p:cNvSpPr txBox="1">
            <a:spLocks/>
          </p:cNvSpPr>
          <p:nvPr/>
        </p:nvSpPr>
        <p:spPr>
          <a:xfrm>
            <a:off x="6924853" y="2041320"/>
            <a:ext cx="4502763" cy="963762"/>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Paradigma der digitalen Innovation</a:t>
            </a:r>
          </a:p>
        </p:txBody>
      </p:sp>
      <p:sp>
        <p:nvSpPr>
          <p:cNvPr id="6" name="Rechteck: abgerundete Ecken 4">
            <a:extLst>
              <a:ext uri="{FF2B5EF4-FFF2-40B4-BE49-F238E27FC236}">
                <a16:creationId xmlns:a16="http://schemas.microsoft.com/office/drawing/2014/main" id="{0C52FB2B-7F5F-0649-B998-1981493D4716}"/>
              </a:ext>
            </a:extLst>
          </p:cNvPr>
          <p:cNvSpPr/>
          <p:nvPr/>
        </p:nvSpPr>
        <p:spPr>
          <a:xfrm>
            <a:off x="1373921" y="2997746"/>
            <a:ext cx="4075595" cy="319641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Symbol" pitchFamily="2" charset="2"/>
              <a:buChar char="-"/>
            </a:pPr>
            <a:r>
              <a:rPr lang="de-DE" sz="2000" dirty="0">
                <a:cs typeface="Times New Roman" panose="02020603050405020304" pitchFamily="18" charset="0"/>
              </a:rPr>
              <a:t>analytisches und systematisches Denken</a:t>
            </a:r>
          </a:p>
          <a:p>
            <a:pPr marL="342900" indent="-342900">
              <a:buFont typeface="Symbol" pitchFamily="2" charset="2"/>
              <a:buChar char="-"/>
            </a:pPr>
            <a:r>
              <a:rPr lang="de-DE" sz="2000" dirty="0">
                <a:cs typeface="Times New Roman" panose="02020603050405020304" pitchFamily="18" charset="0"/>
              </a:rPr>
              <a:t>geplante schrittweise Konzeption und Realisierung komplexer Systemstrukturen</a:t>
            </a:r>
          </a:p>
          <a:p>
            <a:pPr marL="342900" indent="-342900">
              <a:buFont typeface="Symbol" pitchFamily="2" charset="2"/>
              <a:buChar char="-"/>
            </a:pPr>
            <a:r>
              <a:rPr lang="de-DE" sz="2000" dirty="0">
                <a:cs typeface="Times New Roman" panose="02020603050405020304" pitchFamily="18" charset="0"/>
              </a:rPr>
              <a:t>von oben nach unten (top down), automatisierten Abläufe</a:t>
            </a:r>
          </a:p>
          <a:p>
            <a:pPr marL="342900" indent="-342900">
              <a:buFont typeface="Symbol" pitchFamily="2" charset="2"/>
              <a:buChar char="-"/>
            </a:pPr>
            <a:r>
              <a:rPr lang="de-DE" sz="2000" dirty="0">
                <a:cs typeface="Times New Roman" panose="02020603050405020304" pitchFamily="18" charset="0"/>
              </a:rPr>
              <a:t>starre Wertschöpfungsprozesse</a:t>
            </a:r>
          </a:p>
        </p:txBody>
      </p:sp>
      <p:sp>
        <p:nvSpPr>
          <p:cNvPr id="7" name="Rechteck: abgerundete Ecken 4">
            <a:extLst>
              <a:ext uri="{FF2B5EF4-FFF2-40B4-BE49-F238E27FC236}">
                <a16:creationId xmlns:a16="http://schemas.microsoft.com/office/drawing/2014/main" id="{A4A0194E-0403-0048-9DDC-2A9ED1C46CB2}"/>
              </a:ext>
            </a:extLst>
          </p:cNvPr>
          <p:cNvSpPr/>
          <p:nvPr/>
        </p:nvSpPr>
        <p:spPr>
          <a:xfrm>
            <a:off x="6924853" y="2997746"/>
            <a:ext cx="4075595" cy="319641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Symbol" pitchFamily="2" charset="2"/>
              <a:buChar char="-"/>
            </a:pPr>
            <a:r>
              <a:rPr lang="de-DE" sz="2000" dirty="0">
                <a:cs typeface="Times New Roman" panose="02020603050405020304" pitchFamily="18" charset="0"/>
              </a:rPr>
              <a:t>Schnelligkeit</a:t>
            </a:r>
          </a:p>
          <a:p>
            <a:pPr marL="342900" indent="-342900">
              <a:buFont typeface="Symbol" pitchFamily="2" charset="2"/>
              <a:buChar char="-"/>
            </a:pPr>
            <a:r>
              <a:rPr lang="de-DE" sz="2000" dirty="0">
                <a:cs typeface="Times New Roman" panose="02020603050405020304" pitchFamily="18" charset="0"/>
              </a:rPr>
              <a:t>Co-Innovation mit Lieferanten oder Kunden</a:t>
            </a:r>
          </a:p>
          <a:p>
            <a:pPr marL="342900" indent="-342900">
              <a:buFont typeface="Symbol" pitchFamily="2" charset="2"/>
              <a:buChar char="-"/>
            </a:pPr>
            <a:r>
              <a:rPr lang="de-DE" sz="2000" dirty="0">
                <a:cs typeface="Times New Roman" panose="02020603050405020304" pitchFamily="18" charset="0"/>
              </a:rPr>
              <a:t>neue Formen der Arbeitsteilung</a:t>
            </a:r>
          </a:p>
          <a:p>
            <a:pPr marL="342900" indent="-342900">
              <a:buFont typeface="Symbol" pitchFamily="2" charset="2"/>
              <a:buChar char="-"/>
            </a:pPr>
            <a:r>
              <a:rPr lang="de-DE" sz="2000" dirty="0">
                <a:cs typeface="Times New Roman" panose="02020603050405020304" pitchFamily="18" charset="0"/>
              </a:rPr>
              <a:t>agiles Vorgehen von unten nach Oben (</a:t>
            </a:r>
            <a:r>
              <a:rPr lang="de-DE" sz="2000" dirty="0" err="1">
                <a:cs typeface="Times New Roman" panose="02020603050405020304" pitchFamily="18" charset="0"/>
              </a:rPr>
              <a:t>bottom</a:t>
            </a:r>
            <a:r>
              <a:rPr lang="de-DE" sz="2000" dirty="0">
                <a:cs typeface="Times New Roman" panose="02020603050405020304" pitchFamily="18" charset="0"/>
              </a:rPr>
              <a:t> </a:t>
            </a:r>
            <a:r>
              <a:rPr lang="de-DE" sz="2000" dirty="0" err="1">
                <a:cs typeface="Times New Roman" panose="02020603050405020304" pitchFamily="18" charset="0"/>
              </a:rPr>
              <a:t>up</a:t>
            </a:r>
            <a:r>
              <a:rPr lang="de-DE" sz="2000" dirty="0">
                <a:cs typeface="Times New Roman" panose="02020603050405020304" pitchFamily="18" charset="0"/>
              </a:rPr>
              <a:t>)</a:t>
            </a:r>
          </a:p>
        </p:txBody>
      </p:sp>
      <p:sp>
        <p:nvSpPr>
          <p:cNvPr id="8" name="Gewitterblitz 7">
            <a:extLst>
              <a:ext uri="{FF2B5EF4-FFF2-40B4-BE49-F238E27FC236}">
                <a16:creationId xmlns:a16="http://schemas.microsoft.com/office/drawing/2014/main" id="{C815D661-A4AC-F946-A92E-F63C97DB22A7}"/>
              </a:ext>
            </a:extLst>
          </p:cNvPr>
          <p:cNvSpPr/>
          <p:nvPr/>
        </p:nvSpPr>
        <p:spPr>
          <a:xfrm>
            <a:off x="5665540" y="3573810"/>
            <a:ext cx="864095" cy="2232248"/>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59173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D9DF31-1F9E-5447-BFEA-9D77EFAB04C2}"/>
              </a:ext>
            </a:extLst>
          </p:cNvPr>
          <p:cNvSpPr>
            <a:spLocks noGrp="1"/>
          </p:cNvSpPr>
          <p:nvPr>
            <p:ph type="title"/>
          </p:nvPr>
        </p:nvSpPr>
        <p:spPr/>
        <p:txBody>
          <a:bodyPr/>
          <a:lstStyle/>
          <a:p>
            <a:r>
              <a:rPr lang="de-DE" dirty="0"/>
              <a:t>Wirtschaftsinformatiknahe Produkte und Dienstleistungen</a:t>
            </a:r>
          </a:p>
        </p:txBody>
      </p:sp>
      <p:sp>
        <p:nvSpPr>
          <p:cNvPr id="4" name="Foliennummernplatzhalter 3">
            <a:extLst>
              <a:ext uri="{FF2B5EF4-FFF2-40B4-BE49-F238E27FC236}">
                <a16:creationId xmlns:a16="http://schemas.microsoft.com/office/drawing/2014/main" id="{EA9048A9-52D7-6346-B466-27D595A5FA59}"/>
              </a:ext>
            </a:extLst>
          </p:cNvPr>
          <p:cNvSpPr>
            <a:spLocks noGrp="1"/>
          </p:cNvSpPr>
          <p:nvPr>
            <p:ph type="sldNum" sz="quarter" idx="12"/>
          </p:nvPr>
        </p:nvSpPr>
        <p:spPr/>
        <p:txBody>
          <a:bodyPr/>
          <a:lstStyle/>
          <a:p>
            <a:fld id="{FC0CC166-4E39-43B8-AB91-BDD1C4C9E224}" type="slidenum">
              <a:rPr lang="de-DE" smtClean="0"/>
              <a:t>33</a:t>
            </a:fld>
            <a:endParaRPr lang="de-DE" dirty="0"/>
          </a:p>
        </p:txBody>
      </p:sp>
      <p:pic>
        <p:nvPicPr>
          <p:cNvPr id="5" name="Grafik 4" descr="Ein Bild, das Text, Schrift, Screenshot enthält.&#10;&#10;Automatisch generierte Beschreibung">
            <a:extLst>
              <a:ext uri="{FF2B5EF4-FFF2-40B4-BE49-F238E27FC236}">
                <a16:creationId xmlns:a16="http://schemas.microsoft.com/office/drawing/2014/main" id="{B6CE3654-0DF1-5E4A-B96E-13EFE89D8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800" y="1557586"/>
            <a:ext cx="8928992" cy="5038060"/>
          </a:xfrm>
          <a:prstGeom prst="rect">
            <a:avLst/>
          </a:prstGeom>
        </p:spPr>
      </p:pic>
    </p:spTree>
    <p:extLst>
      <p:ext uri="{BB962C8B-B14F-4D97-AF65-F5344CB8AC3E}">
        <p14:creationId xmlns:p14="http://schemas.microsoft.com/office/powerpoint/2010/main" val="4249507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29613-85C9-6845-8FE5-A3F61476F9ED}"/>
              </a:ext>
            </a:extLst>
          </p:cNvPr>
          <p:cNvSpPr>
            <a:spLocks noGrp="1"/>
          </p:cNvSpPr>
          <p:nvPr>
            <p:ph type="title"/>
          </p:nvPr>
        </p:nvSpPr>
        <p:spPr/>
        <p:txBody>
          <a:bodyPr/>
          <a:lstStyle/>
          <a:p>
            <a:r>
              <a:rPr lang="de-DE" dirty="0"/>
              <a:t>Wirtschaftsinformatiknahe Produkte und Dienstleistungen</a:t>
            </a:r>
          </a:p>
        </p:txBody>
      </p:sp>
      <p:sp>
        <p:nvSpPr>
          <p:cNvPr id="3" name="Inhaltsplatzhalter 2">
            <a:extLst>
              <a:ext uri="{FF2B5EF4-FFF2-40B4-BE49-F238E27FC236}">
                <a16:creationId xmlns:a16="http://schemas.microsoft.com/office/drawing/2014/main" id="{60D7BE84-E584-CF4B-8933-66F072E198B2}"/>
              </a:ext>
            </a:extLst>
          </p:cNvPr>
          <p:cNvSpPr>
            <a:spLocks noGrp="1"/>
          </p:cNvSpPr>
          <p:nvPr>
            <p:ph idx="1"/>
          </p:nvPr>
        </p:nvSpPr>
        <p:spPr>
          <a:xfrm>
            <a:off x="1378800" y="4999299"/>
            <a:ext cx="9432000" cy="1152128"/>
          </a:xfrm>
        </p:spPr>
        <p:txBody>
          <a:bodyPr/>
          <a:lstStyle/>
          <a:p>
            <a:r>
              <a:rPr lang="de-DE" dirty="0"/>
              <a:t>Nach </a:t>
            </a:r>
            <a:r>
              <a:rPr lang="de-DE" i="1" dirty="0"/>
              <a:t>Swanson</a:t>
            </a:r>
            <a:r>
              <a:rPr lang="de-DE" dirty="0"/>
              <a:t> ist </a:t>
            </a:r>
            <a:r>
              <a:rPr lang="de-DE" dirty="0">
                <a:solidFill>
                  <a:srgbClr val="C00000"/>
                </a:solidFill>
              </a:rPr>
              <a:t>organisatorische Innovation </a:t>
            </a:r>
            <a:r>
              <a:rPr lang="de-DE" dirty="0"/>
              <a:t>komplexer als technische oder soziale Innovation, da beide Dimensionen gleichzeitig berücksichtigt werden müssen</a:t>
            </a:r>
          </a:p>
        </p:txBody>
      </p:sp>
      <p:sp>
        <p:nvSpPr>
          <p:cNvPr id="4" name="Foliennummernplatzhalter 3">
            <a:extLst>
              <a:ext uri="{FF2B5EF4-FFF2-40B4-BE49-F238E27FC236}">
                <a16:creationId xmlns:a16="http://schemas.microsoft.com/office/drawing/2014/main" id="{A6F2FB32-9FAB-9346-9EB4-155351FFE345}"/>
              </a:ext>
            </a:extLst>
          </p:cNvPr>
          <p:cNvSpPr>
            <a:spLocks noGrp="1"/>
          </p:cNvSpPr>
          <p:nvPr>
            <p:ph type="sldNum" sz="quarter" idx="12"/>
          </p:nvPr>
        </p:nvSpPr>
        <p:spPr/>
        <p:txBody>
          <a:bodyPr/>
          <a:lstStyle/>
          <a:p>
            <a:fld id="{FC0CC166-4E39-43B8-AB91-BDD1C4C9E224}" type="slidenum">
              <a:rPr lang="de-DE" smtClean="0"/>
              <a:t>34</a:t>
            </a:fld>
            <a:endParaRPr lang="de-DE" dirty="0"/>
          </a:p>
        </p:txBody>
      </p:sp>
      <p:sp>
        <p:nvSpPr>
          <p:cNvPr id="5" name="Rechteck: abgerundete Ecken 4">
            <a:extLst>
              <a:ext uri="{FF2B5EF4-FFF2-40B4-BE49-F238E27FC236}">
                <a16:creationId xmlns:a16="http://schemas.microsoft.com/office/drawing/2014/main" id="{DEACD13A-EF7D-8F4C-B6A1-013BB728660B}"/>
              </a:ext>
            </a:extLst>
          </p:cNvPr>
          <p:cNvSpPr/>
          <p:nvPr/>
        </p:nvSpPr>
        <p:spPr>
          <a:xfrm>
            <a:off x="1378800" y="1989634"/>
            <a:ext cx="9416585" cy="279364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effectLst/>
                <a:ea typeface="Times New Roman" panose="02020603050405020304" pitchFamily="18" charset="0"/>
                <a:cs typeface="Times New Roman" panose="02020603050405020304" pitchFamily="18" charset="0"/>
              </a:rPr>
              <a:t>Wie die Beispiele Unternehmenssoftware, Geschäftsprozessmanage-</a:t>
            </a:r>
            <a:r>
              <a:rPr lang="de-DE" sz="2400" dirty="0" err="1">
                <a:effectLst/>
                <a:ea typeface="Times New Roman" panose="02020603050405020304" pitchFamily="18" charset="0"/>
                <a:cs typeface="Times New Roman" panose="02020603050405020304" pitchFamily="18" charset="0"/>
              </a:rPr>
              <a:t>ment</a:t>
            </a:r>
            <a:r>
              <a:rPr lang="de-DE" sz="2400" dirty="0">
                <a:effectLst/>
                <a:ea typeface="Times New Roman" panose="02020603050405020304" pitchFamily="18" charset="0"/>
                <a:cs typeface="Times New Roman" panose="02020603050405020304" pitchFamily="18" charset="0"/>
              </a:rPr>
              <a:t> und schlüsselfertige Systeme verdeutlichen, sind für die Wirtschaftsinformatik nicht technische Invention und Innovation</a:t>
            </a:r>
            <a:r>
              <a:rPr lang="de-DE" sz="2400" i="1" dirty="0">
                <a:effectLst/>
                <a:ea typeface="Times New Roman" panose="02020603050405020304" pitchFamily="18" charset="0"/>
                <a:cs typeface="Times New Roman" panose="02020603050405020304" pitchFamily="18" charset="0"/>
              </a:rPr>
              <a:t> </a:t>
            </a:r>
            <a:r>
              <a:rPr lang="de-DE" sz="2400" dirty="0">
                <a:effectLst/>
                <a:ea typeface="Times New Roman" panose="02020603050405020304" pitchFamily="18" charset="0"/>
                <a:cs typeface="Times New Roman" panose="02020603050405020304" pitchFamily="18" charset="0"/>
              </a:rPr>
              <a:t>allein Gegenstand von Forschung und Entwicklung, sondern auch komplexe organisatorische Neuerungen, die Wechselbeziehungen zwischen Mensch, Aufgabe und Technik fokussieren</a:t>
            </a:r>
            <a:r>
              <a:rPr lang="de-DE" sz="2400" dirty="0">
                <a:effectLst/>
              </a:rPr>
              <a:t> </a:t>
            </a:r>
            <a:endParaRPr lang="de-DE" sz="2400" dirty="0">
              <a:cs typeface="Times New Roman" panose="02020603050405020304" pitchFamily="18" charset="0"/>
            </a:endParaRPr>
          </a:p>
        </p:txBody>
      </p:sp>
    </p:spTree>
    <p:extLst>
      <p:ext uri="{BB962C8B-B14F-4D97-AF65-F5344CB8AC3E}">
        <p14:creationId xmlns:p14="http://schemas.microsoft.com/office/powerpoint/2010/main" val="97516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C209F-B7F0-FF44-9EEE-1A28207DAF4E}"/>
              </a:ext>
            </a:extLst>
          </p:cNvPr>
          <p:cNvSpPr>
            <a:spLocks noGrp="1"/>
          </p:cNvSpPr>
          <p:nvPr>
            <p:ph type="title"/>
          </p:nvPr>
        </p:nvSpPr>
        <p:spPr/>
        <p:txBody>
          <a:bodyPr/>
          <a:lstStyle/>
          <a:p>
            <a:r>
              <a:rPr lang="de-DE" dirty="0"/>
              <a:t>Qualifikationsorte einer praxisorientierten Wirtschaftsinformatik</a:t>
            </a:r>
          </a:p>
        </p:txBody>
      </p:sp>
      <p:sp>
        <p:nvSpPr>
          <p:cNvPr id="4" name="Foliennummernplatzhalter 3">
            <a:extLst>
              <a:ext uri="{FF2B5EF4-FFF2-40B4-BE49-F238E27FC236}">
                <a16:creationId xmlns:a16="http://schemas.microsoft.com/office/drawing/2014/main" id="{F578F549-98EC-7D44-8468-0A6DD8F9C561}"/>
              </a:ext>
            </a:extLst>
          </p:cNvPr>
          <p:cNvSpPr>
            <a:spLocks noGrp="1"/>
          </p:cNvSpPr>
          <p:nvPr>
            <p:ph type="sldNum" sz="quarter" idx="12"/>
          </p:nvPr>
        </p:nvSpPr>
        <p:spPr/>
        <p:txBody>
          <a:bodyPr/>
          <a:lstStyle/>
          <a:p>
            <a:fld id="{FC0CC166-4E39-43B8-AB91-BDD1C4C9E224}" type="slidenum">
              <a:rPr lang="de-DE" smtClean="0"/>
              <a:t>35</a:t>
            </a:fld>
            <a:endParaRPr lang="de-DE" dirty="0"/>
          </a:p>
        </p:txBody>
      </p:sp>
      <p:sp>
        <p:nvSpPr>
          <p:cNvPr id="5" name="Rechteck: abgerundete Ecken 4">
            <a:extLst>
              <a:ext uri="{FF2B5EF4-FFF2-40B4-BE49-F238E27FC236}">
                <a16:creationId xmlns:a16="http://schemas.microsoft.com/office/drawing/2014/main" id="{F4DD24EA-D157-394B-B108-E184F93AF541}"/>
              </a:ext>
            </a:extLst>
          </p:cNvPr>
          <p:cNvSpPr/>
          <p:nvPr/>
        </p:nvSpPr>
        <p:spPr>
          <a:xfrm>
            <a:off x="3681000" y="1701602"/>
            <a:ext cx="4833175" cy="72008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effectLst/>
                <a:ea typeface="Times New Roman" panose="02020603050405020304" pitchFamily="18" charset="0"/>
                <a:cs typeface="Times New Roman" panose="02020603050405020304" pitchFamily="18" charset="0"/>
              </a:rPr>
              <a:t>Gymnasiale Oberstufe</a:t>
            </a:r>
            <a:endParaRPr lang="de-DE" sz="2400" dirty="0">
              <a:cs typeface="Times New Roman" panose="02020603050405020304" pitchFamily="18" charset="0"/>
            </a:endParaRPr>
          </a:p>
        </p:txBody>
      </p:sp>
      <p:sp>
        <p:nvSpPr>
          <p:cNvPr id="6" name="Rechteck: abgerundete Ecken 4">
            <a:extLst>
              <a:ext uri="{FF2B5EF4-FFF2-40B4-BE49-F238E27FC236}">
                <a16:creationId xmlns:a16="http://schemas.microsoft.com/office/drawing/2014/main" id="{5AFD10DC-E5CE-6A4B-9099-E1B03B4865A8}"/>
              </a:ext>
            </a:extLst>
          </p:cNvPr>
          <p:cNvSpPr/>
          <p:nvPr/>
        </p:nvSpPr>
        <p:spPr>
          <a:xfrm>
            <a:off x="3688612" y="2637706"/>
            <a:ext cx="4833175" cy="72008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effectLst/>
                <a:ea typeface="Times New Roman" panose="02020603050405020304" pitchFamily="18" charset="0"/>
                <a:cs typeface="Times New Roman" panose="02020603050405020304" pitchFamily="18" charset="0"/>
              </a:rPr>
              <a:t>Berufsbildende Schulen</a:t>
            </a:r>
            <a:endParaRPr lang="de-DE" sz="2400" dirty="0">
              <a:cs typeface="Times New Roman" panose="02020603050405020304" pitchFamily="18" charset="0"/>
            </a:endParaRPr>
          </a:p>
        </p:txBody>
      </p:sp>
      <p:sp>
        <p:nvSpPr>
          <p:cNvPr id="7" name="Rechteck: abgerundete Ecken 4">
            <a:extLst>
              <a:ext uri="{FF2B5EF4-FFF2-40B4-BE49-F238E27FC236}">
                <a16:creationId xmlns:a16="http://schemas.microsoft.com/office/drawing/2014/main" id="{B2331168-AA9E-8C47-9D4F-12851A37F6A9}"/>
              </a:ext>
            </a:extLst>
          </p:cNvPr>
          <p:cNvSpPr/>
          <p:nvPr/>
        </p:nvSpPr>
        <p:spPr>
          <a:xfrm>
            <a:off x="3681000" y="3573810"/>
            <a:ext cx="4833175" cy="72008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effectLst/>
                <a:ea typeface="Times New Roman" panose="02020603050405020304" pitchFamily="18" charset="0"/>
                <a:cs typeface="Times New Roman" panose="02020603050405020304" pitchFamily="18" charset="0"/>
              </a:rPr>
              <a:t>Duale Hochschulen</a:t>
            </a:r>
            <a:endParaRPr lang="de-DE" sz="2400" dirty="0">
              <a:cs typeface="Times New Roman" panose="02020603050405020304" pitchFamily="18" charset="0"/>
            </a:endParaRPr>
          </a:p>
        </p:txBody>
      </p:sp>
      <p:sp>
        <p:nvSpPr>
          <p:cNvPr id="8" name="Rechteck: abgerundete Ecken 4">
            <a:extLst>
              <a:ext uri="{FF2B5EF4-FFF2-40B4-BE49-F238E27FC236}">
                <a16:creationId xmlns:a16="http://schemas.microsoft.com/office/drawing/2014/main" id="{E75FCB2F-9A08-5744-8908-F413E1A60985}"/>
              </a:ext>
            </a:extLst>
          </p:cNvPr>
          <p:cNvSpPr/>
          <p:nvPr/>
        </p:nvSpPr>
        <p:spPr>
          <a:xfrm>
            <a:off x="3680999" y="4509914"/>
            <a:ext cx="4833175" cy="87368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effectLst/>
                <a:ea typeface="Times New Roman" panose="02020603050405020304" pitchFamily="18" charset="0"/>
                <a:cs typeface="Times New Roman" panose="02020603050405020304" pitchFamily="18" charset="0"/>
              </a:rPr>
              <a:t>Hochschulen für angewandte Wissenschaften</a:t>
            </a:r>
            <a:endParaRPr lang="de-DE" sz="2400" dirty="0">
              <a:cs typeface="Times New Roman" panose="02020603050405020304" pitchFamily="18" charset="0"/>
            </a:endParaRPr>
          </a:p>
        </p:txBody>
      </p:sp>
      <p:sp>
        <p:nvSpPr>
          <p:cNvPr id="9" name="Rechteck: abgerundete Ecken 4">
            <a:extLst>
              <a:ext uri="{FF2B5EF4-FFF2-40B4-BE49-F238E27FC236}">
                <a16:creationId xmlns:a16="http://schemas.microsoft.com/office/drawing/2014/main" id="{95D4383F-5CAA-014F-9635-5F7387ECE096}"/>
              </a:ext>
            </a:extLst>
          </p:cNvPr>
          <p:cNvSpPr/>
          <p:nvPr/>
        </p:nvSpPr>
        <p:spPr>
          <a:xfrm>
            <a:off x="3688612" y="5599626"/>
            <a:ext cx="4833175" cy="72008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effectLst/>
                <a:ea typeface="Times New Roman" panose="02020603050405020304" pitchFamily="18" charset="0"/>
                <a:cs typeface="Times New Roman" panose="02020603050405020304" pitchFamily="18" charset="0"/>
              </a:rPr>
              <a:t>Universitäten</a:t>
            </a:r>
            <a:endParaRPr lang="de-DE" sz="2400" dirty="0">
              <a:cs typeface="Times New Roman" panose="02020603050405020304" pitchFamily="18" charset="0"/>
            </a:endParaRPr>
          </a:p>
        </p:txBody>
      </p:sp>
    </p:spTree>
    <p:extLst>
      <p:ext uri="{BB962C8B-B14F-4D97-AF65-F5344CB8AC3E}">
        <p14:creationId xmlns:p14="http://schemas.microsoft.com/office/powerpoint/2010/main" val="2546075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DECD37-46E1-A744-B9FB-FC81D0BB600F}"/>
              </a:ext>
            </a:extLst>
          </p:cNvPr>
          <p:cNvSpPr>
            <a:spLocks noGrp="1"/>
          </p:cNvSpPr>
          <p:nvPr>
            <p:ph type="title"/>
          </p:nvPr>
        </p:nvSpPr>
        <p:spPr/>
        <p:txBody>
          <a:bodyPr/>
          <a:lstStyle/>
          <a:p>
            <a:r>
              <a:rPr lang="de-DE" dirty="0"/>
              <a:t>Gymnasiale Oberstufe</a:t>
            </a:r>
          </a:p>
        </p:txBody>
      </p:sp>
      <p:sp>
        <p:nvSpPr>
          <p:cNvPr id="3" name="Inhaltsplatzhalter 2">
            <a:extLst>
              <a:ext uri="{FF2B5EF4-FFF2-40B4-BE49-F238E27FC236}">
                <a16:creationId xmlns:a16="http://schemas.microsoft.com/office/drawing/2014/main" id="{75B37140-C952-FC4A-9D7D-71B5F80EBF4F}"/>
              </a:ext>
            </a:extLst>
          </p:cNvPr>
          <p:cNvSpPr>
            <a:spLocks noGrp="1"/>
          </p:cNvSpPr>
          <p:nvPr>
            <p:ph idx="1"/>
          </p:nvPr>
        </p:nvSpPr>
        <p:spPr>
          <a:xfrm>
            <a:off x="1378800" y="1773610"/>
            <a:ext cx="9432000" cy="3690000"/>
          </a:xfrm>
        </p:spPr>
        <p:txBody>
          <a:bodyPr/>
          <a:lstStyle/>
          <a:p>
            <a:r>
              <a:rPr lang="de-DE" dirty="0"/>
              <a:t>Wirtschaftsinformatik vereinzelt als Fach anzutreffen</a:t>
            </a:r>
          </a:p>
          <a:p>
            <a:r>
              <a:rPr lang="de-DE" dirty="0"/>
              <a:t>Vermittlung von </a:t>
            </a:r>
          </a:p>
          <a:p>
            <a:pPr lvl="1"/>
            <a:r>
              <a:rPr lang="de-DE" sz="2100" dirty="0"/>
              <a:t>Grundlagen der Informatik</a:t>
            </a:r>
          </a:p>
          <a:p>
            <a:pPr lvl="2"/>
            <a:r>
              <a:rPr lang="de-DE" sz="2000" dirty="0"/>
              <a:t>Algorithmen und Datenstrukturen </a:t>
            </a:r>
          </a:p>
          <a:p>
            <a:pPr lvl="1"/>
            <a:r>
              <a:rPr lang="de-DE" sz="2100" dirty="0"/>
              <a:t>Geschäftsprozessen als Basis der Wertschöpfung in Unternehmen</a:t>
            </a:r>
          </a:p>
          <a:p>
            <a:r>
              <a:rPr lang="de-DE" dirty="0"/>
              <a:t>Ziele:</a:t>
            </a:r>
          </a:p>
          <a:p>
            <a:pPr lvl="1"/>
            <a:r>
              <a:rPr lang="de-DE" sz="2100" dirty="0"/>
              <a:t>Frühe Herstellung des Anwendungsbezugs von </a:t>
            </a:r>
            <a:r>
              <a:rPr lang="de-DE" sz="2100" dirty="0" err="1"/>
              <a:t>IuK</a:t>
            </a:r>
            <a:r>
              <a:rPr lang="de-DE" sz="2100" dirty="0"/>
              <a:t>-Systemen </a:t>
            </a:r>
          </a:p>
          <a:p>
            <a:pPr lvl="1"/>
            <a:r>
              <a:rPr lang="de-DE" sz="2100" dirty="0"/>
              <a:t>Sensibilisieren junger Menschen für eine Schlüsselbranche </a:t>
            </a:r>
          </a:p>
          <a:p>
            <a:pPr lvl="1"/>
            <a:r>
              <a:rPr lang="de-DE" sz="2100" dirty="0"/>
              <a:t>Förderung und Identifikation von Talenten </a:t>
            </a:r>
          </a:p>
        </p:txBody>
      </p:sp>
      <p:sp>
        <p:nvSpPr>
          <p:cNvPr id="4" name="Foliennummernplatzhalter 3">
            <a:extLst>
              <a:ext uri="{FF2B5EF4-FFF2-40B4-BE49-F238E27FC236}">
                <a16:creationId xmlns:a16="http://schemas.microsoft.com/office/drawing/2014/main" id="{E793A2DF-C2BD-DD43-89AB-0E5177DE1BF0}"/>
              </a:ext>
            </a:extLst>
          </p:cNvPr>
          <p:cNvSpPr>
            <a:spLocks noGrp="1"/>
          </p:cNvSpPr>
          <p:nvPr>
            <p:ph type="sldNum" sz="quarter" idx="12"/>
          </p:nvPr>
        </p:nvSpPr>
        <p:spPr/>
        <p:txBody>
          <a:bodyPr/>
          <a:lstStyle/>
          <a:p>
            <a:fld id="{FC0CC166-4E39-43B8-AB91-BDD1C4C9E224}" type="slidenum">
              <a:rPr lang="de-DE" smtClean="0"/>
              <a:t>36</a:t>
            </a:fld>
            <a:endParaRPr lang="de-DE" dirty="0"/>
          </a:p>
        </p:txBody>
      </p:sp>
    </p:spTree>
    <p:extLst>
      <p:ext uri="{BB962C8B-B14F-4D97-AF65-F5344CB8AC3E}">
        <p14:creationId xmlns:p14="http://schemas.microsoft.com/office/powerpoint/2010/main" val="24142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86BD62-D974-414E-99DA-755E4461D9E4}"/>
              </a:ext>
            </a:extLst>
          </p:cNvPr>
          <p:cNvSpPr>
            <a:spLocks noGrp="1"/>
          </p:cNvSpPr>
          <p:nvPr>
            <p:ph type="title"/>
          </p:nvPr>
        </p:nvSpPr>
        <p:spPr/>
        <p:txBody>
          <a:bodyPr/>
          <a:lstStyle/>
          <a:p>
            <a:r>
              <a:rPr lang="de-DE" dirty="0"/>
              <a:t>Berufsbildende Schulen</a:t>
            </a:r>
          </a:p>
        </p:txBody>
      </p:sp>
      <p:sp>
        <p:nvSpPr>
          <p:cNvPr id="3" name="Inhaltsplatzhalter 2">
            <a:extLst>
              <a:ext uri="{FF2B5EF4-FFF2-40B4-BE49-F238E27FC236}">
                <a16:creationId xmlns:a16="http://schemas.microsoft.com/office/drawing/2014/main" id="{BB671B00-9195-B24A-9B06-147E5639BA30}"/>
              </a:ext>
            </a:extLst>
          </p:cNvPr>
          <p:cNvSpPr>
            <a:spLocks noGrp="1"/>
          </p:cNvSpPr>
          <p:nvPr>
            <p:ph idx="1"/>
          </p:nvPr>
        </p:nvSpPr>
        <p:spPr>
          <a:xfrm>
            <a:off x="1378800" y="1701602"/>
            <a:ext cx="9432000" cy="3690000"/>
          </a:xfrm>
        </p:spPr>
        <p:txBody>
          <a:bodyPr/>
          <a:lstStyle/>
          <a:p>
            <a:r>
              <a:rPr lang="de-DE" dirty="0"/>
              <a:t>Bestehende Berufsbilder:</a:t>
            </a:r>
          </a:p>
          <a:p>
            <a:pPr lvl="1"/>
            <a:r>
              <a:rPr lang="de-DE" sz="2100" dirty="0"/>
              <a:t>Fachinformatikerinnen</a:t>
            </a:r>
          </a:p>
          <a:p>
            <a:pPr lvl="1"/>
            <a:r>
              <a:rPr lang="de-DE" sz="2100" dirty="0"/>
              <a:t>Informatikkaufleute </a:t>
            </a:r>
          </a:p>
          <a:p>
            <a:pPr lvl="1"/>
            <a:r>
              <a:rPr lang="de-DE" sz="2100" dirty="0"/>
              <a:t>Assistentinnen für Informatik</a:t>
            </a:r>
          </a:p>
          <a:p>
            <a:pPr lvl="1"/>
            <a:r>
              <a:rPr lang="de-DE" sz="2100" dirty="0"/>
              <a:t>Fachangestellte für Medien- und Informationsdienste</a:t>
            </a:r>
          </a:p>
          <a:p>
            <a:pPr lvl="1"/>
            <a:r>
              <a:rPr lang="de-DE" sz="2100" dirty="0"/>
              <a:t>Kaufleute für IT-Systemmanagement </a:t>
            </a:r>
          </a:p>
          <a:p>
            <a:pPr lvl="1"/>
            <a:r>
              <a:rPr lang="de-DE" sz="2100" dirty="0"/>
              <a:t>Kaufleute für Digitalisierungsmanagement </a:t>
            </a:r>
          </a:p>
          <a:p>
            <a:pPr lvl="1"/>
            <a:endParaRPr lang="de-DE" dirty="0"/>
          </a:p>
        </p:txBody>
      </p:sp>
      <p:sp>
        <p:nvSpPr>
          <p:cNvPr id="4" name="Foliennummernplatzhalter 3">
            <a:extLst>
              <a:ext uri="{FF2B5EF4-FFF2-40B4-BE49-F238E27FC236}">
                <a16:creationId xmlns:a16="http://schemas.microsoft.com/office/drawing/2014/main" id="{DE91302E-24D2-EA4C-AF53-6160761A9629}"/>
              </a:ext>
            </a:extLst>
          </p:cNvPr>
          <p:cNvSpPr>
            <a:spLocks noGrp="1"/>
          </p:cNvSpPr>
          <p:nvPr>
            <p:ph type="sldNum" sz="quarter" idx="12"/>
          </p:nvPr>
        </p:nvSpPr>
        <p:spPr/>
        <p:txBody>
          <a:bodyPr/>
          <a:lstStyle/>
          <a:p>
            <a:fld id="{FC0CC166-4E39-43B8-AB91-BDD1C4C9E224}" type="slidenum">
              <a:rPr lang="de-DE" smtClean="0"/>
              <a:t>37</a:t>
            </a:fld>
            <a:endParaRPr lang="de-DE" dirty="0"/>
          </a:p>
        </p:txBody>
      </p:sp>
      <p:sp>
        <p:nvSpPr>
          <p:cNvPr id="5" name="Rechteck: abgerundete Ecken 4">
            <a:extLst>
              <a:ext uri="{FF2B5EF4-FFF2-40B4-BE49-F238E27FC236}">
                <a16:creationId xmlns:a16="http://schemas.microsoft.com/office/drawing/2014/main" id="{53649AE8-3B9B-F347-8DFD-F316865BB6C3}"/>
              </a:ext>
            </a:extLst>
          </p:cNvPr>
          <p:cNvSpPr/>
          <p:nvPr/>
        </p:nvSpPr>
        <p:spPr>
          <a:xfrm>
            <a:off x="1394216" y="4581922"/>
            <a:ext cx="9095860" cy="131562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t>Keiner der Lehrberufe trägt den Begriff Wirtschaftsinformatik in der Berufsbezeichnung, jedoch weisen alle Berufe einen engen Bezug zu den Gegenständen der Wirtschaftsinformatik auf</a:t>
            </a:r>
          </a:p>
        </p:txBody>
      </p:sp>
    </p:spTree>
    <p:extLst>
      <p:ext uri="{BB962C8B-B14F-4D97-AF65-F5344CB8AC3E}">
        <p14:creationId xmlns:p14="http://schemas.microsoft.com/office/powerpoint/2010/main" val="2009462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A9144-2072-9A4B-A6A0-3D6440390B35}"/>
              </a:ext>
            </a:extLst>
          </p:cNvPr>
          <p:cNvSpPr>
            <a:spLocks noGrp="1"/>
          </p:cNvSpPr>
          <p:nvPr>
            <p:ph type="title"/>
          </p:nvPr>
        </p:nvSpPr>
        <p:spPr/>
        <p:txBody>
          <a:bodyPr/>
          <a:lstStyle/>
          <a:p>
            <a:r>
              <a:rPr lang="de-DE" dirty="0"/>
              <a:t>Duale Hochschulen</a:t>
            </a:r>
          </a:p>
        </p:txBody>
      </p:sp>
      <p:sp>
        <p:nvSpPr>
          <p:cNvPr id="3" name="Inhaltsplatzhalter 2">
            <a:extLst>
              <a:ext uri="{FF2B5EF4-FFF2-40B4-BE49-F238E27FC236}">
                <a16:creationId xmlns:a16="http://schemas.microsoft.com/office/drawing/2014/main" id="{642BF899-E527-744C-A889-D1A4BEC492CA}"/>
              </a:ext>
            </a:extLst>
          </p:cNvPr>
          <p:cNvSpPr>
            <a:spLocks noGrp="1"/>
          </p:cNvSpPr>
          <p:nvPr>
            <p:ph idx="1"/>
          </p:nvPr>
        </p:nvSpPr>
        <p:spPr/>
        <p:txBody>
          <a:bodyPr/>
          <a:lstStyle/>
          <a:p>
            <a:r>
              <a:rPr lang="de-DE" dirty="0"/>
              <a:t>Starker Ausbau in Deutschland</a:t>
            </a:r>
          </a:p>
          <a:p>
            <a:r>
              <a:rPr lang="de-DE" dirty="0"/>
              <a:t>Nachfolger der Berufsakademien </a:t>
            </a:r>
          </a:p>
          <a:p>
            <a:r>
              <a:rPr lang="de-DE" dirty="0"/>
              <a:t>Starke Praxisorientierung</a:t>
            </a:r>
          </a:p>
          <a:p>
            <a:r>
              <a:rPr lang="de-DE" dirty="0"/>
              <a:t>Eröffnet durch den akademischen Grad des Bachelors den Weg zu einem Masterstudium</a:t>
            </a:r>
          </a:p>
          <a:p>
            <a:endParaRPr lang="de-DE" dirty="0"/>
          </a:p>
        </p:txBody>
      </p:sp>
      <p:sp>
        <p:nvSpPr>
          <p:cNvPr id="4" name="Foliennummernplatzhalter 3">
            <a:extLst>
              <a:ext uri="{FF2B5EF4-FFF2-40B4-BE49-F238E27FC236}">
                <a16:creationId xmlns:a16="http://schemas.microsoft.com/office/drawing/2014/main" id="{69418B20-6E6B-3F4E-B8EB-25C0F54718B4}"/>
              </a:ext>
            </a:extLst>
          </p:cNvPr>
          <p:cNvSpPr>
            <a:spLocks noGrp="1"/>
          </p:cNvSpPr>
          <p:nvPr>
            <p:ph type="sldNum" sz="quarter" idx="12"/>
          </p:nvPr>
        </p:nvSpPr>
        <p:spPr/>
        <p:txBody>
          <a:bodyPr/>
          <a:lstStyle/>
          <a:p>
            <a:fld id="{FC0CC166-4E39-43B8-AB91-BDD1C4C9E224}" type="slidenum">
              <a:rPr lang="de-DE" smtClean="0"/>
              <a:t>38</a:t>
            </a:fld>
            <a:endParaRPr lang="de-DE" dirty="0"/>
          </a:p>
        </p:txBody>
      </p:sp>
      <p:sp>
        <p:nvSpPr>
          <p:cNvPr id="5" name="Rechteck: abgerundete Ecken 4">
            <a:extLst>
              <a:ext uri="{FF2B5EF4-FFF2-40B4-BE49-F238E27FC236}">
                <a16:creationId xmlns:a16="http://schemas.microsoft.com/office/drawing/2014/main" id="{8B7CA35C-80FD-CD40-89A9-D743929FB8D7}"/>
              </a:ext>
            </a:extLst>
          </p:cNvPr>
          <p:cNvSpPr/>
          <p:nvPr/>
        </p:nvSpPr>
        <p:spPr>
          <a:xfrm>
            <a:off x="1394216" y="4365898"/>
            <a:ext cx="9095860" cy="131562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t>Die Curricula der Studiengänge für Wirtschaftsinformatik ähneln denen von Hochschulen und Universitäten, weisen aber geringere Anforderungen in Grundlagen- und Methodenfächern auf</a:t>
            </a:r>
          </a:p>
        </p:txBody>
      </p:sp>
    </p:spTree>
    <p:extLst>
      <p:ext uri="{BB962C8B-B14F-4D97-AF65-F5344CB8AC3E}">
        <p14:creationId xmlns:p14="http://schemas.microsoft.com/office/powerpoint/2010/main" val="657472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98EC7C-3219-504B-9011-2AAED9FCBACA}"/>
              </a:ext>
            </a:extLst>
          </p:cNvPr>
          <p:cNvSpPr>
            <a:spLocks noGrp="1"/>
          </p:cNvSpPr>
          <p:nvPr>
            <p:ph type="title"/>
          </p:nvPr>
        </p:nvSpPr>
        <p:spPr>
          <a:xfrm>
            <a:off x="1378800" y="612001"/>
            <a:ext cx="7095051" cy="1248289"/>
          </a:xfrm>
        </p:spPr>
        <p:txBody>
          <a:bodyPr/>
          <a:lstStyle/>
          <a:p>
            <a:r>
              <a:rPr lang="de-DE" dirty="0"/>
              <a:t>Hochschule für angewandte Wissenschaften</a:t>
            </a:r>
          </a:p>
        </p:txBody>
      </p:sp>
      <p:sp>
        <p:nvSpPr>
          <p:cNvPr id="3" name="Inhaltsplatzhalter 2">
            <a:extLst>
              <a:ext uri="{FF2B5EF4-FFF2-40B4-BE49-F238E27FC236}">
                <a16:creationId xmlns:a16="http://schemas.microsoft.com/office/drawing/2014/main" id="{BB40D8FF-87F0-9A48-80B5-FC1129E53161}"/>
              </a:ext>
            </a:extLst>
          </p:cNvPr>
          <p:cNvSpPr>
            <a:spLocks noGrp="1"/>
          </p:cNvSpPr>
          <p:nvPr>
            <p:ph idx="1"/>
          </p:nvPr>
        </p:nvSpPr>
        <p:spPr/>
        <p:txBody>
          <a:bodyPr/>
          <a:lstStyle/>
          <a:p>
            <a:r>
              <a:rPr lang="de-DE" dirty="0"/>
              <a:t>In Deutschland häufig als Hochschulen firmiert </a:t>
            </a:r>
          </a:p>
          <a:p>
            <a:r>
              <a:rPr lang="de-DE" dirty="0"/>
              <a:t>Fokussierung auf </a:t>
            </a:r>
            <a:r>
              <a:rPr lang="de-DE" dirty="0">
                <a:solidFill>
                  <a:srgbClr val="C00000"/>
                </a:solidFill>
              </a:rPr>
              <a:t>anwendungsnahe Studiengänge </a:t>
            </a:r>
            <a:r>
              <a:rPr lang="de-DE" dirty="0"/>
              <a:t>und </a:t>
            </a:r>
            <a:r>
              <a:rPr lang="de-DE" dirty="0">
                <a:solidFill>
                  <a:srgbClr val="C00000"/>
                </a:solidFill>
              </a:rPr>
              <a:t>anwendungsbezogene Forschung</a:t>
            </a:r>
          </a:p>
          <a:p>
            <a:r>
              <a:rPr lang="de-DE" dirty="0"/>
              <a:t>Vergabe von identischen akademischen Graden wie an Universitäten</a:t>
            </a:r>
          </a:p>
          <a:p>
            <a:r>
              <a:rPr lang="de-DE" dirty="0"/>
              <a:t>Promotion momentan nur in Assoziation mit einer Universität oder in einem Pilotprogramm möglich</a:t>
            </a:r>
          </a:p>
          <a:p>
            <a:r>
              <a:rPr lang="de-DE" dirty="0"/>
              <a:t>Stehen im Wettbewerb mit Universitäten </a:t>
            </a:r>
          </a:p>
          <a:p>
            <a:endParaRPr lang="de-DE" dirty="0"/>
          </a:p>
          <a:p>
            <a:endParaRPr lang="de-DE" dirty="0"/>
          </a:p>
        </p:txBody>
      </p:sp>
      <p:sp>
        <p:nvSpPr>
          <p:cNvPr id="4" name="Foliennummernplatzhalter 3">
            <a:extLst>
              <a:ext uri="{FF2B5EF4-FFF2-40B4-BE49-F238E27FC236}">
                <a16:creationId xmlns:a16="http://schemas.microsoft.com/office/drawing/2014/main" id="{90278207-5EDA-FF4E-A8CA-E56941B86ACB}"/>
              </a:ext>
            </a:extLst>
          </p:cNvPr>
          <p:cNvSpPr>
            <a:spLocks noGrp="1"/>
          </p:cNvSpPr>
          <p:nvPr>
            <p:ph type="sldNum" sz="quarter" idx="12"/>
          </p:nvPr>
        </p:nvSpPr>
        <p:spPr/>
        <p:txBody>
          <a:bodyPr/>
          <a:lstStyle/>
          <a:p>
            <a:fld id="{FC0CC166-4E39-43B8-AB91-BDD1C4C9E224}" type="slidenum">
              <a:rPr lang="de-DE" smtClean="0"/>
              <a:t>39</a:t>
            </a:fld>
            <a:endParaRPr lang="de-DE" dirty="0"/>
          </a:p>
        </p:txBody>
      </p:sp>
    </p:spTree>
    <p:extLst>
      <p:ext uri="{BB962C8B-B14F-4D97-AF65-F5344CB8AC3E}">
        <p14:creationId xmlns:p14="http://schemas.microsoft.com/office/powerpoint/2010/main" val="2605997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53619-380C-7A47-97AC-3FDE0F4A9928}"/>
              </a:ext>
            </a:extLst>
          </p:cNvPr>
          <p:cNvSpPr>
            <a:spLocks noGrp="1"/>
          </p:cNvSpPr>
          <p:nvPr>
            <p:ph type="title"/>
          </p:nvPr>
        </p:nvSpPr>
        <p:spPr/>
        <p:txBody>
          <a:bodyPr/>
          <a:lstStyle/>
          <a:p>
            <a:r>
              <a:rPr lang="de-DE" dirty="0"/>
              <a:t>Praxis versus Theorie</a:t>
            </a:r>
          </a:p>
        </p:txBody>
      </p:sp>
      <p:sp>
        <p:nvSpPr>
          <p:cNvPr id="3" name="Inhaltsplatzhalter 2">
            <a:extLst>
              <a:ext uri="{FF2B5EF4-FFF2-40B4-BE49-F238E27FC236}">
                <a16:creationId xmlns:a16="http://schemas.microsoft.com/office/drawing/2014/main" id="{9A8F2456-8EF1-F644-A4E3-5B6938A20DE4}"/>
              </a:ext>
            </a:extLst>
          </p:cNvPr>
          <p:cNvSpPr>
            <a:spLocks noGrp="1"/>
          </p:cNvSpPr>
          <p:nvPr>
            <p:ph idx="1"/>
          </p:nvPr>
        </p:nvSpPr>
        <p:spPr>
          <a:xfrm>
            <a:off x="1378800" y="1972042"/>
            <a:ext cx="9432000" cy="3027257"/>
          </a:xfrm>
        </p:spPr>
        <p:txBody>
          <a:bodyPr/>
          <a:lstStyle/>
          <a:p>
            <a:r>
              <a:rPr lang="de-DE" dirty="0"/>
              <a:t>Dass Theorien </a:t>
            </a:r>
            <a:r>
              <a:rPr lang="de-DE" dirty="0">
                <a:solidFill>
                  <a:srgbClr val="C00000"/>
                </a:solidFill>
              </a:rPr>
              <a:t>Handlungsempfehlungen</a:t>
            </a:r>
            <a:r>
              <a:rPr lang="de-DE" dirty="0"/>
              <a:t> oder auch </a:t>
            </a:r>
            <a:r>
              <a:rPr lang="de-DE" dirty="0">
                <a:solidFill>
                  <a:srgbClr val="C00000"/>
                </a:solidFill>
              </a:rPr>
              <a:t>Prognosen</a:t>
            </a:r>
            <a:r>
              <a:rPr lang="de-DE" dirty="0"/>
              <a:t> für die Praxis geben können, deutet auf ihren </a:t>
            </a:r>
            <a:r>
              <a:rPr lang="de-DE" dirty="0">
                <a:solidFill>
                  <a:srgbClr val="C00000"/>
                </a:solidFill>
              </a:rPr>
              <a:t>komplementären Charakter </a:t>
            </a:r>
            <a:r>
              <a:rPr lang="de-DE" dirty="0"/>
              <a:t>hin </a:t>
            </a:r>
          </a:p>
          <a:p>
            <a:r>
              <a:rPr lang="de-DE" dirty="0"/>
              <a:t>Theorien können deshalb wichtige Hilfsmittel zur Beschreibung, Erklärung, Prognose und Gestaltung realer Sachverhalte sein</a:t>
            </a:r>
          </a:p>
          <a:p>
            <a:r>
              <a:rPr lang="de-DE" dirty="0"/>
              <a:t>Ein wissenschaftliches Studium an einer Universität zielt gerade darauf ab, neuartige und komplexe Probleme auf der Basis von Theorien erkennen und methodisch besser lösen zu können </a:t>
            </a:r>
          </a:p>
        </p:txBody>
      </p:sp>
      <p:sp>
        <p:nvSpPr>
          <p:cNvPr id="4" name="Foliennummernplatzhalter 3">
            <a:extLst>
              <a:ext uri="{FF2B5EF4-FFF2-40B4-BE49-F238E27FC236}">
                <a16:creationId xmlns:a16="http://schemas.microsoft.com/office/drawing/2014/main" id="{D2705172-32D5-1548-9700-A18CC423A72B}"/>
              </a:ext>
            </a:extLst>
          </p:cNvPr>
          <p:cNvSpPr>
            <a:spLocks noGrp="1"/>
          </p:cNvSpPr>
          <p:nvPr>
            <p:ph type="sldNum" sz="quarter" idx="12"/>
          </p:nvPr>
        </p:nvSpPr>
        <p:spPr/>
        <p:txBody>
          <a:bodyPr/>
          <a:lstStyle/>
          <a:p>
            <a:fld id="{FC0CC166-4E39-43B8-AB91-BDD1C4C9E224}" type="slidenum">
              <a:rPr lang="de-DE" smtClean="0"/>
              <a:t>4</a:t>
            </a:fld>
            <a:endParaRPr lang="de-DE" dirty="0"/>
          </a:p>
        </p:txBody>
      </p:sp>
    </p:spTree>
    <p:extLst>
      <p:ext uri="{BB962C8B-B14F-4D97-AF65-F5344CB8AC3E}">
        <p14:creationId xmlns:p14="http://schemas.microsoft.com/office/powerpoint/2010/main" val="1091705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D7CCCA-E9CD-D44A-AD89-937E42460BFA}"/>
              </a:ext>
            </a:extLst>
          </p:cNvPr>
          <p:cNvSpPr>
            <a:spLocks noGrp="1"/>
          </p:cNvSpPr>
          <p:nvPr>
            <p:ph type="title"/>
          </p:nvPr>
        </p:nvSpPr>
        <p:spPr/>
        <p:txBody>
          <a:bodyPr/>
          <a:lstStyle/>
          <a:p>
            <a:r>
              <a:rPr lang="de-DE" dirty="0"/>
              <a:t>Universitäten</a:t>
            </a:r>
          </a:p>
        </p:txBody>
      </p:sp>
      <p:sp>
        <p:nvSpPr>
          <p:cNvPr id="3" name="Inhaltsplatzhalter 2">
            <a:extLst>
              <a:ext uri="{FF2B5EF4-FFF2-40B4-BE49-F238E27FC236}">
                <a16:creationId xmlns:a16="http://schemas.microsoft.com/office/drawing/2014/main" id="{AEF1C264-5940-E14C-B86A-584DF04F5435}"/>
              </a:ext>
            </a:extLst>
          </p:cNvPr>
          <p:cNvSpPr>
            <a:spLocks noGrp="1"/>
          </p:cNvSpPr>
          <p:nvPr>
            <p:ph idx="1"/>
          </p:nvPr>
        </p:nvSpPr>
        <p:spPr>
          <a:xfrm>
            <a:off x="1378799" y="1517273"/>
            <a:ext cx="9903363" cy="4648825"/>
          </a:xfrm>
        </p:spPr>
        <p:txBody>
          <a:bodyPr/>
          <a:lstStyle/>
          <a:p>
            <a:pPr>
              <a:spcBef>
                <a:spcPts val="400"/>
              </a:spcBef>
            </a:pPr>
            <a:r>
              <a:rPr lang="de-DE" dirty="0"/>
              <a:t>Alleinstellungsmerkmale</a:t>
            </a:r>
          </a:p>
          <a:p>
            <a:pPr lvl="1">
              <a:spcBef>
                <a:spcPts val="400"/>
              </a:spcBef>
            </a:pPr>
            <a:r>
              <a:rPr lang="de-DE" sz="2200" dirty="0"/>
              <a:t>Grundlagenforschung</a:t>
            </a:r>
          </a:p>
          <a:p>
            <a:pPr lvl="1">
              <a:spcBef>
                <a:spcPts val="400"/>
              </a:spcBef>
            </a:pPr>
            <a:r>
              <a:rPr lang="de-DE" sz="2200" dirty="0"/>
              <a:t>Promotions- und Habilitationsrecht</a:t>
            </a:r>
          </a:p>
          <a:p>
            <a:pPr lvl="1">
              <a:spcBef>
                <a:spcPts val="400"/>
              </a:spcBef>
            </a:pPr>
            <a:r>
              <a:rPr lang="de-DE" sz="2200" dirty="0"/>
              <a:t>Arbeitsmarktfähigkeit </a:t>
            </a:r>
          </a:p>
          <a:p>
            <a:pPr>
              <a:spcBef>
                <a:spcPts val="400"/>
              </a:spcBef>
            </a:pPr>
            <a:r>
              <a:rPr lang="de-DE" dirty="0"/>
              <a:t>Praxisbezug durch</a:t>
            </a:r>
          </a:p>
          <a:p>
            <a:pPr lvl="1">
              <a:spcBef>
                <a:spcPts val="400"/>
              </a:spcBef>
            </a:pPr>
            <a:r>
              <a:rPr lang="de-DE" sz="2200" dirty="0"/>
              <a:t>Gastvorträge, Praktika, Praxisseminare, Fallstudien, </a:t>
            </a:r>
            <a:r>
              <a:rPr lang="de-DE" sz="2200" dirty="0" err="1"/>
              <a:t>etc</a:t>
            </a:r>
            <a:endParaRPr lang="de-DE" sz="2200" dirty="0"/>
          </a:p>
          <a:p>
            <a:pPr>
              <a:spcBef>
                <a:spcPts val="400"/>
              </a:spcBef>
            </a:pPr>
            <a:r>
              <a:rPr lang="de-DE" dirty="0">
                <a:solidFill>
                  <a:srgbClr val="C00000"/>
                </a:solidFill>
              </a:rPr>
              <a:t>Gründerexistenzprogramme</a:t>
            </a:r>
            <a:r>
              <a:rPr lang="de-DE" dirty="0"/>
              <a:t> unterstützen Absolventinnen, Innovationen zu fördern und in die Praxis zu führen </a:t>
            </a:r>
          </a:p>
          <a:p>
            <a:pPr>
              <a:spcBef>
                <a:spcPts val="400"/>
              </a:spcBef>
            </a:pPr>
            <a:r>
              <a:rPr lang="de-DE" dirty="0"/>
              <a:t>Im Stadium der Produktentwicklung beteiligen Unternehmen universitäre Forschungseinrichtungen durch</a:t>
            </a:r>
          </a:p>
          <a:p>
            <a:pPr lvl="1">
              <a:spcBef>
                <a:spcPts val="400"/>
              </a:spcBef>
            </a:pPr>
            <a:r>
              <a:rPr lang="de-DE" sz="2200" dirty="0"/>
              <a:t>Auftragsforschung</a:t>
            </a:r>
          </a:p>
          <a:p>
            <a:pPr lvl="1">
              <a:spcBef>
                <a:spcPts val="400"/>
              </a:spcBef>
            </a:pPr>
            <a:r>
              <a:rPr lang="de-DE" sz="2200" dirty="0"/>
              <a:t>Ankauf bzw. </a:t>
            </a:r>
            <a:r>
              <a:rPr lang="de-DE" sz="2200" dirty="0" err="1"/>
              <a:t>Lizenznahme</a:t>
            </a:r>
            <a:r>
              <a:rPr lang="de-DE" sz="2200" dirty="0"/>
              <a:t> von Patenten</a:t>
            </a:r>
          </a:p>
          <a:p>
            <a:pPr>
              <a:spcBef>
                <a:spcPts val="400"/>
              </a:spcBef>
            </a:pPr>
            <a:endParaRPr lang="de-DE" dirty="0"/>
          </a:p>
        </p:txBody>
      </p:sp>
      <p:sp>
        <p:nvSpPr>
          <p:cNvPr id="4" name="Foliennummernplatzhalter 3">
            <a:extLst>
              <a:ext uri="{FF2B5EF4-FFF2-40B4-BE49-F238E27FC236}">
                <a16:creationId xmlns:a16="http://schemas.microsoft.com/office/drawing/2014/main" id="{DD4DBC03-510D-9442-A071-9EF96083F9C6}"/>
              </a:ext>
            </a:extLst>
          </p:cNvPr>
          <p:cNvSpPr>
            <a:spLocks noGrp="1"/>
          </p:cNvSpPr>
          <p:nvPr>
            <p:ph type="sldNum" sz="quarter" idx="12"/>
          </p:nvPr>
        </p:nvSpPr>
        <p:spPr/>
        <p:txBody>
          <a:bodyPr/>
          <a:lstStyle/>
          <a:p>
            <a:fld id="{FC0CC166-4E39-43B8-AB91-BDD1C4C9E224}" type="slidenum">
              <a:rPr lang="de-DE" smtClean="0"/>
              <a:t>40</a:t>
            </a:fld>
            <a:endParaRPr lang="de-DE" dirty="0"/>
          </a:p>
        </p:txBody>
      </p:sp>
    </p:spTree>
    <p:extLst>
      <p:ext uri="{BB962C8B-B14F-4D97-AF65-F5344CB8AC3E}">
        <p14:creationId xmlns:p14="http://schemas.microsoft.com/office/powerpoint/2010/main" val="1081659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EADF1F-EE8F-4542-AA7A-750DD8790CB5}"/>
              </a:ext>
            </a:extLst>
          </p:cNvPr>
          <p:cNvSpPr>
            <a:spLocks noGrp="1"/>
          </p:cNvSpPr>
          <p:nvPr>
            <p:ph type="title"/>
          </p:nvPr>
        </p:nvSpPr>
        <p:spPr/>
        <p:txBody>
          <a:bodyPr/>
          <a:lstStyle/>
          <a:p>
            <a:r>
              <a:rPr lang="de-DE" dirty="0"/>
              <a:t>Persönlichkeiten einer praxisorientierten Wirtschaftsinformatik - Beispiel</a:t>
            </a:r>
          </a:p>
        </p:txBody>
      </p:sp>
      <p:sp>
        <p:nvSpPr>
          <p:cNvPr id="4" name="Foliennummernplatzhalter 3">
            <a:extLst>
              <a:ext uri="{FF2B5EF4-FFF2-40B4-BE49-F238E27FC236}">
                <a16:creationId xmlns:a16="http://schemas.microsoft.com/office/drawing/2014/main" id="{F133919A-053A-3342-85DE-267689F8D2BF}"/>
              </a:ext>
            </a:extLst>
          </p:cNvPr>
          <p:cNvSpPr>
            <a:spLocks noGrp="1"/>
          </p:cNvSpPr>
          <p:nvPr>
            <p:ph type="sldNum" sz="quarter" idx="12"/>
          </p:nvPr>
        </p:nvSpPr>
        <p:spPr/>
        <p:txBody>
          <a:bodyPr/>
          <a:lstStyle/>
          <a:p>
            <a:fld id="{FC0CC166-4E39-43B8-AB91-BDD1C4C9E224}" type="slidenum">
              <a:rPr lang="de-DE" smtClean="0"/>
              <a:t>41</a:t>
            </a:fld>
            <a:endParaRPr lang="de-DE" dirty="0"/>
          </a:p>
        </p:txBody>
      </p:sp>
      <p:pic>
        <p:nvPicPr>
          <p:cNvPr id="9" name="Grafik 8" descr="Ein Bild, das Menschliches Gesicht, Person, Lächeln, Kleidung enthält.&#10;&#10;Automatisch generierte Beschreibung">
            <a:extLst>
              <a:ext uri="{FF2B5EF4-FFF2-40B4-BE49-F238E27FC236}">
                <a16:creationId xmlns:a16="http://schemas.microsoft.com/office/drawing/2014/main" id="{18CD13CC-9BFE-104A-B23C-005ADBD9A0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4975" y="612001"/>
            <a:ext cx="1911563" cy="1911563"/>
          </a:xfrm>
          <a:prstGeom prst="ellipse">
            <a:avLst/>
          </a:prstGeom>
          <a:ln w="1905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graphicFrame>
        <p:nvGraphicFramePr>
          <p:cNvPr id="6" name="Tabelle 6">
            <a:extLst>
              <a:ext uri="{FF2B5EF4-FFF2-40B4-BE49-F238E27FC236}">
                <a16:creationId xmlns:a16="http://schemas.microsoft.com/office/drawing/2014/main" id="{262B306C-E16A-B549-AA76-7B4D82252CF4}"/>
              </a:ext>
            </a:extLst>
          </p:cNvPr>
          <p:cNvGraphicFramePr>
            <a:graphicFrameLocks noGrp="1"/>
          </p:cNvGraphicFramePr>
          <p:nvPr>
            <p:ph idx="1"/>
          </p:nvPr>
        </p:nvGraphicFramePr>
        <p:xfrm>
          <a:off x="1379538" y="2417058"/>
          <a:ext cx="7785437" cy="3992880"/>
        </p:xfrm>
        <a:graphic>
          <a:graphicData uri="http://schemas.openxmlformats.org/drawingml/2006/table">
            <a:tbl>
              <a:tblPr firstRow="1" bandRow="1">
                <a:tableStyleId>{2D5ABB26-0587-4C30-8999-92F81FD0307C}</a:tableStyleId>
              </a:tblPr>
              <a:tblGrid>
                <a:gridCol w="2051994">
                  <a:extLst>
                    <a:ext uri="{9D8B030D-6E8A-4147-A177-3AD203B41FA5}">
                      <a16:colId xmlns:a16="http://schemas.microsoft.com/office/drawing/2014/main" val="2349034733"/>
                    </a:ext>
                  </a:extLst>
                </a:gridCol>
                <a:gridCol w="5733443">
                  <a:extLst>
                    <a:ext uri="{9D8B030D-6E8A-4147-A177-3AD203B41FA5}">
                      <a16:colId xmlns:a16="http://schemas.microsoft.com/office/drawing/2014/main" val="1545450103"/>
                    </a:ext>
                  </a:extLst>
                </a:gridCol>
              </a:tblGrid>
              <a:tr h="849824">
                <a:tc>
                  <a:txBody>
                    <a:bodyPr/>
                    <a:lstStyle/>
                    <a:p>
                      <a:endParaRPr lang="de-DE" sz="1800" kern="1200" dirty="0">
                        <a:solidFill>
                          <a:schemeClr val="dk1"/>
                        </a:solidFill>
                        <a:latin typeface="+mn-lt"/>
                        <a:ea typeface="+mn-ea"/>
                        <a:cs typeface="+mn-cs"/>
                      </a:endParaRPr>
                    </a:p>
                  </a:txBody>
                  <a:tcPr/>
                </a:tc>
                <a:tc>
                  <a: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lang="de-DE" sz="2400" b="1" kern="1200" dirty="0">
                          <a:solidFill>
                            <a:srgbClr val="003056"/>
                          </a:solidFill>
                        </a:rPr>
                        <a:t>Hasso Plattner Institute </a:t>
                      </a:r>
                    </a:p>
                    <a:p>
                      <a:pPr marL="285750" marR="0" lvl="0" indent="-285750" algn="l" defTabSz="9143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000" b="0" kern="1200" dirty="0" err="1">
                          <a:solidFill>
                            <a:srgbClr val="003056"/>
                          </a:solidFill>
                        </a:rPr>
                        <a:t>Doctor</a:t>
                      </a:r>
                      <a:r>
                        <a:rPr lang="de-DE" sz="2000" b="0" kern="1200" dirty="0">
                          <a:solidFill>
                            <a:srgbClr val="003056"/>
                          </a:solidFill>
                        </a:rPr>
                        <a:t> </a:t>
                      </a:r>
                      <a:r>
                        <a:rPr lang="de-DE" sz="2000" b="0" kern="1200" dirty="0" err="1">
                          <a:solidFill>
                            <a:srgbClr val="003056"/>
                          </a:solidFill>
                        </a:rPr>
                        <a:t>of</a:t>
                      </a:r>
                      <a:r>
                        <a:rPr lang="de-DE" sz="2000" b="0" kern="1200" dirty="0">
                          <a:solidFill>
                            <a:srgbClr val="003056"/>
                          </a:solidFill>
                        </a:rPr>
                        <a:t> Engineering, IT Systems Engineering</a:t>
                      </a:r>
                    </a:p>
                    <a:p>
                      <a:pPr marL="285750" marR="0" lvl="0" indent="-285750" algn="l" defTabSz="91430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800" b="0" kern="1200" dirty="0">
                        <a:solidFill>
                          <a:srgbClr val="003056"/>
                        </a:solidFill>
                      </a:endParaRPr>
                    </a:p>
                    <a:p>
                      <a:pPr marL="285750" marR="0" lvl="0" indent="-285750" algn="l" defTabSz="91430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800" b="0" kern="1200" dirty="0">
                        <a:solidFill>
                          <a:srgbClr val="003056"/>
                        </a:solidFill>
                      </a:endParaRPr>
                    </a:p>
                    <a:p>
                      <a:pPr marL="285750" marR="0" lvl="0" indent="-285750" algn="l" defTabSz="91430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800" b="0" kern="1200" dirty="0">
                        <a:solidFill>
                          <a:srgbClr val="003056"/>
                        </a:solidFill>
                      </a:endParaRPr>
                    </a:p>
                    <a:p>
                      <a:pPr marL="285750" marR="0" lvl="0" indent="-285750" algn="l" defTabSz="91430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800" b="0" kern="1200" dirty="0">
                        <a:solidFill>
                          <a:srgbClr val="003056"/>
                        </a:solidFill>
                        <a:latin typeface="+mn-lt"/>
                        <a:ea typeface="+mn-ea"/>
                        <a:cs typeface="+mn-cs"/>
                      </a:endParaRPr>
                    </a:p>
                  </a:txBody>
                  <a:tcPr/>
                </a:tc>
                <a:extLst>
                  <a:ext uri="{0D108BD9-81ED-4DB2-BD59-A6C34878D82A}">
                    <a16:rowId xmlns:a16="http://schemas.microsoft.com/office/drawing/2014/main" val="812431936"/>
                  </a:ext>
                </a:extLst>
              </a:tr>
              <a:tr h="370840">
                <a:tc>
                  <a:txBody>
                    <a:bodyPr/>
                    <a:lstStyle/>
                    <a:p>
                      <a:endParaRPr lang="de-DE" dirty="0"/>
                    </a:p>
                    <a:p>
                      <a:endParaRPr lang="de-DE" dirty="0"/>
                    </a:p>
                    <a:p>
                      <a:endParaRPr lang="de-DE" dirty="0"/>
                    </a:p>
                    <a:p>
                      <a:endParaRPr lang="de-DE" dirty="0"/>
                    </a:p>
                    <a:p>
                      <a:endParaRPr lang="de-DE" dirty="0"/>
                    </a:p>
                  </a:txBody>
                  <a:tcPr/>
                </a:tc>
                <a:tc>
                  <a:txBody>
                    <a:bodyPr/>
                    <a:lstStyle/>
                    <a:p>
                      <a:endParaRPr lang="de-DE" b="1" dirty="0">
                        <a:solidFill>
                          <a:srgbClr val="003056"/>
                        </a:solidFill>
                      </a:endParaRPr>
                    </a:p>
                    <a:p>
                      <a:r>
                        <a:rPr lang="de-DE" sz="2400" b="1" dirty="0">
                          <a:solidFill>
                            <a:srgbClr val="003056"/>
                          </a:solidFill>
                        </a:rPr>
                        <a:t>Georg-August-Universität Göttingen</a:t>
                      </a:r>
                    </a:p>
                    <a:p>
                      <a:pPr marL="285750" indent="-285750">
                        <a:buFont typeface="Arial" panose="020B0604020202020204" pitchFamily="34" charset="0"/>
                        <a:buChar char="•"/>
                      </a:pPr>
                      <a:r>
                        <a:rPr lang="de-DE" sz="2000" b="0" dirty="0" err="1">
                          <a:solidFill>
                            <a:srgbClr val="003056"/>
                          </a:solidFill>
                        </a:rPr>
                        <a:t>Diploma</a:t>
                      </a:r>
                      <a:r>
                        <a:rPr lang="de-DE" sz="2000" b="0" dirty="0">
                          <a:solidFill>
                            <a:srgbClr val="003056"/>
                          </a:solidFill>
                        </a:rPr>
                        <a:t> – Information Systems</a:t>
                      </a:r>
                    </a:p>
                    <a:p>
                      <a:pPr marL="285750" indent="-285750">
                        <a:buFont typeface="Arial" panose="020B0604020202020204" pitchFamily="34" charset="0"/>
                        <a:buChar char="•"/>
                      </a:pPr>
                      <a:endParaRPr lang="de-DE" b="0" dirty="0">
                        <a:solidFill>
                          <a:srgbClr val="003056"/>
                        </a:solidFill>
                      </a:endParaRPr>
                    </a:p>
                    <a:p>
                      <a:pPr marL="285750" indent="-285750">
                        <a:buFont typeface="Arial" panose="020B0604020202020204" pitchFamily="34" charset="0"/>
                        <a:buChar char="•"/>
                      </a:pPr>
                      <a:endParaRPr lang="de-DE" b="0" dirty="0">
                        <a:solidFill>
                          <a:srgbClr val="003056"/>
                        </a:solidFill>
                      </a:endParaRPr>
                    </a:p>
                    <a:p>
                      <a:pPr marL="285750" indent="-285750">
                        <a:buFont typeface="Arial" panose="020B0604020202020204" pitchFamily="34" charset="0"/>
                        <a:buChar char="•"/>
                      </a:pPr>
                      <a:endParaRPr lang="de-DE" b="0" dirty="0">
                        <a:solidFill>
                          <a:srgbClr val="003056"/>
                        </a:solidFill>
                      </a:endParaRPr>
                    </a:p>
                    <a:p>
                      <a:pPr marL="285750" indent="-285750">
                        <a:buFont typeface="Arial" panose="020B0604020202020204" pitchFamily="34" charset="0"/>
                        <a:buChar char="•"/>
                      </a:pPr>
                      <a:endParaRPr lang="de-DE" b="0" dirty="0">
                        <a:solidFill>
                          <a:srgbClr val="003056"/>
                        </a:solidFill>
                      </a:endParaRPr>
                    </a:p>
                  </a:txBody>
                  <a:tcPr/>
                </a:tc>
                <a:extLst>
                  <a:ext uri="{0D108BD9-81ED-4DB2-BD59-A6C34878D82A}">
                    <a16:rowId xmlns:a16="http://schemas.microsoft.com/office/drawing/2014/main" val="4171210132"/>
                  </a:ext>
                </a:extLst>
              </a:tr>
            </a:tbl>
          </a:graphicData>
        </a:graphic>
      </p:graphicFrame>
      <p:pic>
        <p:nvPicPr>
          <p:cNvPr id="15" name="Grafik 14" descr="Ein Bild, das Text, Grafiken, Schrift, Grafikdesign enthält.&#10;&#10;Automatisch generierte Beschreibung">
            <a:extLst>
              <a:ext uri="{FF2B5EF4-FFF2-40B4-BE49-F238E27FC236}">
                <a16:creationId xmlns:a16="http://schemas.microsoft.com/office/drawing/2014/main" id="{9AF73339-6A1B-E545-8692-1182E5EC2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520" y="2629714"/>
            <a:ext cx="1203697" cy="1203697"/>
          </a:xfrm>
          <a:prstGeom prst="rect">
            <a:avLst/>
          </a:prstGeom>
        </p:spPr>
      </p:pic>
      <p:pic>
        <p:nvPicPr>
          <p:cNvPr id="19" name="Grafik 18" descr="Ein Bild, das Text, Schrift, Logo, Grafiken enthält.&#10;&#10;Automatisch generierte Beschreibung">
            <a:extLst>
              <a:ext uri="{FF2B5EF4-FFF2-40B4-BE49-F238E27FC236}">
                <a16:creationId xmlns:a16="http://schemas.microsoft.com/office/drawing/2014/main" id="{453F5F0F-0BF4-5442-A9B9-DAD2CD2AB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520" y="4365548"/>
            <a:ext cx="1270000" cy="1270000"/>
          </a:xfrm>
          <a:prstGeom prst="rect">
            <a:avLst/>
          </a:prstGeom>
        </p:spPr>
      </p:pic>
      <p:sp>
        <p:nvSpPr>
          <p:cNvPr id="20" name="Inhaltsplatzhalter 2">
            <a:extLst>
              <a:ext uri="{FF2B5EF4-FFF2-40B4-BE49-F238E27FC236}">
                <a16:creationId xmlns:a16="http://schemas.microsoft.com/office/drawing/2014/main" id="{E8428544-BCB4-D842-B060-D5D7BA3339E8}"/>
              </a:ext>
            </a:extLst>
          </p:cNvPr>
          <p:cNvSpPr txBox="1">
            <a:spLocks/>
          </p:cNvSpPr>
          <p:nvPr/>
        </p:nvSpPr>
        <p:spPr>
          <a:xfrm>
            <a:off x="8968628" y="2629714"/>
            <a:ext cx="2304256" cy="467164"/>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de-DE" sz="2000" i="1" dirty="0"/>
              <a:t>Dr. Jürgen Müller</a:t>
            </a:r>
          </a:p>
        </p:txBody>
      </p:sp>
    </p:spTree>
    <p:extLst>
      <p:ext uri="{BB962C8B-B14F-4D97-AF65-F5344CB8AC3E}">
        <p14:creationId xmlns:p14="http://schemas.microsoft.com/office/powerpoint/2010/main" val="700240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EADF1F-EE8F-4542-AA7A-750DD8790CB5}"/>
              </a:ext>
            </a:extLst>
          </p:cNvPr>
          <p:cNvSpPr>
            <a:spLocks noGrp="1"/>
          </p:cNvSpPr>
          <p:nvPr>
            <p:ph type="title"/>
          </p:nvPr>
        </p:nvSpPr>
        <p:spPr/>
        <p:txBody>
          <a:bodyPr/>
          <a:lstStyle/>
          <a:p>
            <a:r>
              <a:rPr lang="de-DE" dirty="0"/>
              <a:t>Persönlichkeiten einer praxisorientierten Wirtschaftsinformatik - Beispiel</a:t>
            </a:r>
          </a:p>
        </p:txBody>
      </p:sp>
      <p:sp>
        <p:nvSpPr>
          <p:cNvPr id="4" name="Foliennummernplatzhalter 3">
            <a:extLst>
              <a:ext uri="{FF2B5EF4-FFF2-40B4-BE49-F238E27FC236}">
                <a16:creationId xmlns:a16="http://schemas.microsoft.com/office/drawing/2014/main" id="{F133919A-053A-3342-85DE-267689F8D2BF}"/>
              </a:ext>
            </a:extLst>
          </p:cNvPr>
          <p:cNvSpPr>
            <a:spLocks noGrp="1"/>
          </p:cNvSpPr>
          <p:nvPr>
            <p:ph type="sldNum" sz="quarter" idx="12"/>
          </p:nvPr>
        </p:nvSpPr>
        <p:spPr/>
        <p:txBody>
          <a:bodyPr/>
          <a:lstStyle/>
          <a:p>
            <a:fld id="{FC0CC166-4E39-43B8-AB91-BDD1C4C9E224}" type="slidenum">
              <a:rPr lang="de-DE" smtClean="0"/>
              <a:t>42</a:t>
            </a:fld>
            <a:endParaRPr lang="de-DE" dirty="0"/>
          </a:p>
        </p:txBody>
      </p:sp>
      <p:pic>
        <p:nvPicPr>
          <p:cNvPr id="9" name="Grafik 8" descr="Ein Bild, das Menschliches Gesicht, Person, Lächeln, Kleidung enthält.&#10;&#10;Automatisch generierte Beschreibung">
            <a:extLst>
              <a:ext uri="{FF2B5EF4-FFF2-40B4-BE49-F238E27FC236}">
                <a16:creationId xmlns:a16="http://schemas.microsoft.com/office/drawing/2014/main" id="{18CD13CC-9BFE-104A-B23C-005ADBD9A0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4975" y="612001"/>
            <a:ext cx="1911563" cy="1911563"/>
          </a:xfrm>
          <a:prstGeom prst="ellipse">
            <a:avLst/>
          </a:prstGeom>
          <a:ln w="1905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graphicFrame>
        <p:nvGraphicFramePr>
          <p:cNvPr id="6" name="Tabelle 6">
            <a:extLst>
              <a:ext uri="{FF2B5EF4-FFF2-40B4-BE49-F238E27FC236}">
                <a16:creationId xmlns:a16="http://schemas.microsoft.com/office/drawing/2014/main" id="{262B306C-E16A-B549-AA76-7B4D82252CF4}"/>
              </a:ext>
            </a:extLst>
          </p:cNvPr>
          <p:cNvGraphicFramePr>
            <a:graphicFrameLocks noGrp="1"/>
          </p:cNvGraphicFramePr>
          <p:nvPr>
            <p:ph idx="1"/>
          </p:nvPr>
        </p:nvGraphicFramePr>
        <p:xfrm>
          <a:off x="1379539" y="1993002"/>
          <a:ext cx="8246440" cy="4907280"/>
        </p:xfrm>
        <a:graphic>
          <a:graphicData uri="http://schemas.openxmlformats.org/drawingml/2006/table">
            <a:tbl>
              <a:tblPr firstRow="1" bandRow="1">
                <a:tableStyleId>{2D5ABB26-0587-4C30-8999-92F81FD0307C}</a:tableStyleId>
              </a:tblPr>
              <a:tblGrid>
                <a:gridCol w="2173500">
                  <a:extLst>
                    <a:ext uri="{9D8B030D-6E8A-4147-A177-3AD203B41FA5}">
                      <a16:colId xmlns:a16="http://schemas.microsoft.com/office/drawing/2014/main" val="2349034733"/>
                    </a:ext>
                  </a:extLst>
                </a:gridCol>
                <a:gridCol w="6072940">
                  <a:extLst>
                    <a:ext uri="{9D8B030D-6E8A-4147-A177-3AD203B41FA5}">
                      <a16:colId xmlns:a16="http://schemas.microsoft.com/office/drawing/2014/main" val="1545450103"/>
                    </a:ext>
                  </a:extLst>
                </a:gridCol>
              </a:tblGrid>
              <a:tr h="849824">
                <a:tc>
                  <a:txBody>
                    <a:bodyPr/>
                    <a:lstStyle/>
                    <a:p>
                      <a:endParaRPr lang="de-DE" sz="1800" kern="1200" dirty="0">
                        <a:solidFill>
                          <a:schemeClr val="dk1"/>
                        </a:solidFill>
                        <a:latin typeface="+mn-lt"/>
                        <a:ea typeface="+mn-ea"/>
                        <a:cs typeface="+mn-cs"/>
                      </a:endParaRPr>
                    </a:p>
                  </a:txBody>
                  <a:tcPr/>
                </a:tc>
                <a:tc>
                  <a:txBody>
                    <a:bodyPr/>
                    <a:lstStyle/>
                    <a:p>
                      <a:r>
                        <a:rPr lang="de-DE" sz="2400" b="1" kern="1200" dirty="0">
                          <a:solidFill>
                            <a:srgbClr val="003056"/>
                          </a:solidFill>
                        </a:rPr>
                        <a:t>SAP</a:t>
                      </a:r>
                    </a:p>
                    <a:p>
                      <a:pPr marL="285750" marR="0" lvl="0" indent="-285750" algn="l" defTabSz="9143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000" b="0" kern="1200" dirty="0">
                          <a:solidFill>
                            <a:srgbClr val="003056"/>
                          </a:solidFill>
                        </a:rPr>
                        <a:t>Chief Technology Officer and Executive Board Member SAP SE</a:t>
                      </a:r>
                    </a:p>
                    <a:p>
                      <a:pPr marL="285750" marR="0" lvl="0" indent="-285750" algn="l" defTabSz="9143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000" b="0" kern="1200" dirty="0">
                          <a:solidFill>
                            <a:srgbClr val="003056"/>
                          </a:solidFill>
                        </a:rPr>
                        <a:t>Chief Innovation Officer</a:t>
                      </a:r>
                    </a:p>
                    <a:p>
                      <a:pPr marL="285750" marR="0" lvl="0" indent="-285750" algn="l" defTabSz="9143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000" b="0" kern="1200" dirty="0">
                          <a:solidFill>
                            <a:srgbClr val="003056"/>
                          </a:solidFill>
                        </a:rPr>
                        <a:t>Managing </a:t>
                      </a:r>
                      <a:r>
                        <a:rPr lang="de-DE" sz="2000" b="0" kern="1200" dirty="0" err="1">
                          <a:solidFill>
                            <a:srgbClr val="003056"/>
                          </a:solidFill>
                        </a:rPr>
                        <a:t>Director</a:t>
                      </a:r>
                      <a:r>
                        <a:rPr lang="de-DE" sz="2000" b="0" kern="1200" dirty="0">
                          <a:solidFill>
                            <a:srgbClr val="003056"/>
                          </a:solidFill>
                        </a:rPr>
                        <a:t> SAP Labs Berlin</a:t>
                      </a:r>
                    </a:p>
                    <a:p>
                      <a:pPr marL="285750" marR="0" lvl="0" indent="-285750" algn="l" defTabSz="9143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000" b="0" kern="1200" dirty="0">
                          <a:solidFill>
                            <a:srgbClr val="003056"/>
                          </a:solidFill>
                        </a:rPr>
                        <a:t>Head </a:t>
                      </a:r>
                      <a:r>
                        <a:rPr lang="de-DE" sz="2000" b="0" kern="1200" dirty="0" err="1">
                          <a:solidFill>
                            <a:srgbClr val="003056"/>
                          </a:solidFill>
                        </a:rPr>
                        <a:t>of</a:t>
                      </a:r>
                      <a:r>
                        <a:rPr lang="de-DE" sz="2000" b="0" kern="1200" dirty="0">
                          <a:solidFill>
                            <a:srgbClr val="003056"/>
                          </a:solidFill>
                        </a:rPr>
                        <a:t> Innovation Center Network</a:t>
                      </a:r>
                      <a:endParaRPr lang="de-DE" sz="2000" b="0" kern="1200" dirty="0">
                        <a:solidFill>
                          <a:srgbClr val="003056"/>
                        </a:solidFill>
                        <a:latin typeface="+mn-lt"/>
                        <a:ea typeface="+mn-ea"/>
                        <a:cs typeface="+mn-cs"/>
                      </a:endParaRPr>
                    </a:p>
                  </a:txBody>
                  <a:tcPr/>
                </a:tc>
                <a:extLst>
                  <a:ext uri="{0D108BD9-81ED-4DB2-BD59-A6C34878D82A}">
                    <a16:rowId xmlns:a16="http://schemas.microsoft.com/office/drawing/2014/main" val="812431936"/>
                  </a:ext>
                </a:extLst>
              </a:tr>
              <a:tr h="370840">
                <a:tc>
                  <a:txBody>
                    <a:bodyPr/>
                    <a:lstStyle/>
                    <a:p>
                      <a:endParaRPr lang="de-DE" dirty="0"/>
                    </a:p>
                    <a:p>
                      <a:endParaRPr lang="de-DE" dirty="0"/>
                    </a:p>
                    <a:p>
                      <a:endParaRPr lang="de-DE" dirty="0"/>
                    </a:p>
                    <a:p>
                      <a:endParaRPr lang="de-DE" dirty="0"/>
                    </a:p>
                    <a:p>
                      <a:endParaRPr lang="de-DE" dirty="0"/>
                    </a:p>
                  </a:txBody>
                  <a:tcPr/>
                </a:tc>
                <a:tc>
                  <a:txBody>
                    <a:bodyPr/>
                    <a:lstStyle/>
                    <a:p>
                      <a:endParaRPr lang="de-DE" b="1" dirty="0">
                        <a:solidFill>
                          <a:srgbClr val="003056"/>
                        </a:solidFill>
                      </a:endParaRPr>
                    </a:p>
                    <a:p>
                      <a:r>
                        <a:rPr lang="de-DE" sz="2400" b="1" dirty="0" err="1">
                          <a:solidFill>
                            <a:srgbClr val="003056"/>
                          </a:solidFill>
                        </a:rPr>
                        <a:t>Lition</a:t>
                      </a:r>
                      <a:r>
                        <a:rPr lang="de-DE" sz="2400" b="1" dirty="0">
                          <a:solidFill>
                            <a:srgbClr val="003056"/>
                          </a:solidFill>
                        </a:rPr>
                        <a:t> </a:t>
                      </a:r>
                      <a:r>
                        <a:rPr lang="de-DE" sz="2400" b="1" dirty="0" err="1">
                          <a:solidFill>
                            <a:srgbClr val="003056"/>
                          </a:solidFill>
                        </a:rPr>
                        <a:t>Blockchain</a:t>
                      </a:r>
                      <a:endParaRPr lang="de-DE" sz="2400" b="1" dirty="0">
                        <a:solidFill>
                          <a:srgbClr val="003056"/>
                        </a:solidFill>
                      </a:endParaRPr>
                    </a:p>
                    <a:p>
                      <a:pPr marL="285750" indent="-285750">
                        <a:buFont typeface="Arial" panose="020B0604020202020204" pitchFamily="34" charset="0"/>
                        <a:buChar char="•"/>
                      </a:pPr>
                      <a:r>
                        <a:rPr lang="de-DE" sz="2000" b="0" dirty="0" err="1">
                          <a:solidFill>
                            <a:srgbClr val="003056"/>
                          </a:solidFill>
                        </a:rPr>
                        <a:t>Advisor</a:t>
                      </a:r>
                      <a:endParaRPr lang="de-DE" sz="2000" b="0" dirty="0">
                        <a:solidFill>
                          <a:srgbClr val="003056"/>
                        </a:solidFill>
                      </a:endParaRPr>
                    </a:p>
                  </a:txBody>
                  <a:tcPr/>
                </a:tc>
                <a:extLst>
                  <a:ext uri="{0D108BD9-81ED-4DB2-BD59-A6C34878D82A}">
                    <a16:rowId xmlns:a16="http://schemas.microsoft.com/office/drawing/2014/main" val="4171210132"/>
                  </a:ext>
                </a:extLst>
              </a:tr>
              <a:tr h="370840">
                <a:tc>
                  <a:txBody>
                    <a:bodyPr/>
                    <a:lstStyle/>
                    <a:p>
                      <a:endParaRPr lang="de-DE" dirty="0"/>
                    </a:p>
                    <a:p>
                      <a:endParaRPr lang="de-DE" dirty="0"/>
                    </a:p>
                    <a:p>
                      <a:endParaRPr lang="de-DE" dirty="0"/>
                    </a:p>
                    <a:p>
                      <a:endParaRPr lang="de-DE" dirty="0"/>
                    </a:p>
                    <a:p>
                      <a:endParaRPr lang="de-DE" dirty="0"/>
                    </a:p>
                  </a:txBody>
                  <a:tcPr/>
                </a:tc>
                <a:tc>
                  <a:txBody>
                    <a:bodyPr/>
                    <a:lstStyle/>
                    <a:p>
                      <a:pPr marL="0" marR="0" lvl="0" indent="0" algn="l" defTabSz="914305" rtl="0" eaLnBrk="1" fontAlgn="auto" latinLnBrk="0" hangingPunct="1">
                        <a:lnSpc>
                          <a:spcPct val="100000"/>
                        </a:lnSpc>
                        <a:spcBef>
                          <a:spcPts val="0"/>
                        </a:spcBef>
                        <a:spcAft>
                          <a:spcPts val="0"/>
                        </a:spcAft>
                        <a:buClrTx/>
                        <a:buSzTx/>
                        <a:buFontTx/>
                        <a:buNone/>
                        <a:tabLst/>
                        <a:defRPr/>
                      </a:pPr>
                      <a:endParaRPr lang="de-DE" sz="1800" b="1" kern="1200" dirty="0">
                        <a:solidFill>
                          <a:srgbClr val="003056"/>
                        </a:solidFill>
                      </a:endParaRPr>
                    </a:p>
                    <a:p>
                      <a:pPr marL="0" marR="0" lvl="0" indent="0" algn="l" defTabSz="914305" rtl="0" eaLnBrk="1" fontAlgn="auto" latinLnBrk="0" hangingPunct="1">
                        <a:lnSpc>
                          <a:spcPct val="100000"/>
                        </a:lnSpc>
                        <a:spcBef>
                          <a:spcPts val="0"/>
                        </a:spcBef>
                        <a:spcAft>
                          <a:spcPts val="0"/>
                        </a:spcAft>
                        <a:buClrTx/>
                        <a:buSzTx/>
                        <a:buFontTx/>
                        <a:buNone/>
                        <a:tabLst/>
                        <a:defRPr/>
                      </a:pPr>
                      <a:r>
                        <a:rPr lang="de-DE" sz="2400" b="1" kern="1200" dirty="0">
                          <a:solidFill>
                            <a:srgbClr val="003056"/>
                          </a:solidFill>
                        </a:rPr>
                        <a:t>Hasso Plattner Institute </a:t>
                      </a:r>
                    </a:p>
                    <a:p>
                      <a:pPr marL="285750" marR="0" lvl="0" indent="-285750" algn="l" defTabSz="9143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000" b="0" kern="1200" dirty="0">
                          <a:solidFill>
                            <a:srgbClr val="003056"/>
                          </a:solidFill>
                        </a:rPr>
                        <a:t>Research &amp; Teaching </a:t>
                      </a:r>
                      <a:r>
                        <a:rPr lang="de-DE" sz="2000" b="0" kern="1200" dirty="0" err="1">
                          <a:solidFill>
                            <a:srgbClr val="003056"/>
                          </a:solidFill>
                        </a:rPr>
                        <a:t>Assistant</a:t>
                      </a:r>
                      <a:r>
                        <a:rPr lang="de-DE" sz="2000" b="0" kern="1200" dirty="0">
                          <a:solidFill>
                            <a:srgbClr val="003056"/>
                          </a:solidFill>
                        </a:rPr>
                        <a:t> &amp; </a:t>
                      </a:r>
                      <a:r>
                        <a:rPr lang="de-DE" sz="2000" b="0" kern="1200" dirty="0" err="1">
                          <a:solidFill>
                            <a:srgbClr val="003056"/>
                          </a:solidFill>
                        </a:rPr>
                        <a:t>Chair</a:t>
                      </a:r>
                      <a:r>
                        <a:rPr lang="de-DE" sz="2000" b="0" kern="1200" dirty="0">
                          <a:solidFill>
                            <a:srgbClr val="003056"/>
                          </a:solidFill>
                        </a:rPr>
                        <a:t> </a:t>
                      </a:r>
                      <a:r>
                        <a:rPr lang="de-DE" sz="2000" b="0" kern="1200" dirty="0" err="1">
                          <a:solidFill>
                            <a:srgbClr val="003056"/>
                          </a:solidFill>
                        </a:rPr>
                        <a:t>Representative</a:t>
                      </a:r>
                      <a:endParaRPr lang="de-DE" sz="2000" b="0" kern="1200" dirty="0">
                        <a:solidFill>
                          <a:srgbClr val="003056"/>
                        </a:solidFill>
                        <a:latin typeface="+mn-lt"/>
                        <a:ea typeface="+mn-ea"/>
                        <a:cs typeface="+mn-cs"/>
                      </a:endParaRPr>
                    </a:p>
                  </a:txBody>
                  <a:tcPr/>
                </a:tc>
                <a:extLst>
                  <a:ext uri="{0D108BD9-81ED-4DB2-BD59-A6C34878D82A}">
                    <a16:rowId xmlns:a16="http://schemas.microsoft.com/office/drawing/2014/main" val="3631817009"/>
                  </a:ext>
                </a:extLst>
              </a:tr>
            </a:tbl>
          </a:graphicData>
        </a:graphic>
      </p:graphicFrame>
      <p:pic>
        <p:nvPicPr>
          <p:cNvPr id="13" name="Grafik 12" descr="Ein Bild, das Text enthält.&#10;&#10;Automatisch generierte Beschreibung">
            <a:extLst>
              <a:ext uri="{FF2B5EF4-FFF2-40B4-BE49-F238E27FC236}">
                <a16:creationId xmlns:a16="http://schemas.microsoft.com/office/drawing/2014/main" id="{0D114996-73DB-E946-99C4-C99F23F0C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091" y="3861842"/>
            <a:ext cx="1203697" cy="1203697"/>
          </a:xfrm>
          <a:prstGeom prst="rect">
            <a:avLst/>
          </a:prstGeom>
        </p:spPr>
      </p:pic>
      <p:pic>
        <p:nvPicPr>
          <p:cNvPr id="15" name="Grafik 14" descr="Ein Bild, das Text, Grafiken, Schrift, Grafikdesign enthält.&#10;&#10;Automatisch generierte Beschreibung">
            <a:extLst>
              <a:ext uri="{FF2B5EF4-FFF2-40B4-BE49-F238E27FC236}">
                <a16:creationId xmlns:a16="http://schemas.microsoft.com/office/drawing/2014/main" id="{9AF73339-6A1B-E545-8692-1182E5EC29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3091" y="5295054"/>
            <a:ext cx="1203697" cy="1203697"/>
          </a:xfrm>
          <a:prstGeom prst="rect">
            <a:avLst/>
          </a:prstGeom>
        </p:spPr>
      </p:pic>
      <p:pic>
        <p:nvPicPr>
          <p:cNvPr id="17" name="Grafik 16" descr="Ein Bild, das Schrift, Grafiken, Logo, Symbol enthält.&#10;&#10;Automatisch generierte Beschreibung">
            <a:extLst>
              <a:ext uri="{FF2B5EF4-FFF2-40B4-BE49-F238E27FC236}">
                <a16:creationId xmlns:a16="http://schemas.microsoft.com/office/drawing/2014/main" id="{D7DEA713-3066-384F-806D-5B4D43C2F1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8122" y="2226097"/>
            <a:ext cx="1808835" cy="1203697"/>
          </a:xfrm>
          <a:prstGeom prst="rect">
            <a:avLst/>
          </a:prstGeom>
        </p:spPr>
      </p:pic>
      <p:sp>
        <p:nvSpPr>
          <p:cNvPr id="10" name="Inhaltsplatzhalter 2">
            <a:extLst>
              <a:ext uri="{FF2B5EF4-FFF2-40B4-BE49-F238E27FC236}">
                <a16:creationId xmlns:a16="http://schemas.microsoft.com/office/drawing/2014/main" id="{D7F5A4FE-7B23-CC4B-9DD6-FA36D4C0D321}"/>
              </a:ext>
            </a:extLst>
          </p:cNvPr>
          <p:cNvSpPr txBox="1">
            <a:spLocks/>
          </p:cNvSpPr>
          <p:nvPr/>
        </p:nvSpPr>
        <p:spPr>
          <a:xfrm>
            <a:off x="8968628" y="2594363"/>
            <a:ext cx="2304256" cy="467164"/>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de-DE" sz="2000" i="1" dirty="0"/>
              <a:t>Dr. Jürgen Müller</a:t>
            </a:r>
          </a:p>
        </p:txBody>
      </p:sp>
    </p:spTree>
    <p:extLst>
      <p:ext uri="{BB962C8B-B14F-4D97-AF65-F5344CB8AC3E}">
        <p14:creationId xmlns:p14="http://schemas.microsoft.com/office/powerpoint/2010/main" val="2328712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9A408-C407-704C-948D-CF6B75484D8A}"/>
              </a:ext>
            </a:extLst>
          </p:cNvPr>
          <p:cNvSpPr>
            <a:spLocks noGrp="1"/>
          </p:cNvSpPr>
          <p:nvPr>
            <p:ph type="title"/>
          </p:nvPr>
        </p:nvSpPr>
        <p:spPr/>
        <p:txBody>
          <a:bodyPr/>
          <a:lstStyle/>
          <a:p>
            <a:r>
              <a:rPr lang="de-DE" dirty="0"/>
              <a:t>Persönlichkeiten einer praxisorientierten Wirtschaftsinformatik</a:t>
            </a:r>
          </a:p>
        </p:txBody>
      </p:sp>
      <p:sp>
        <p:nvSpPr>
          <p:cNvPr id="3" name="Inhaltsplatzhalter 2">
            <a:extLst>
              <a:ext uri="{FF2B5EF4-FFF2-40B4-BE49-F238E27FC236}">
                <a16:creationId xmlns:a16="http://schemas.microsoft.com/office/drawing/2014/main" id="{5994227E-A81D-F543-862F-E3598E0C1E61}"/>
              </a:ext>
            </a:extLst>
          </p:cNvPr>
          <p:cNvSpPr>
            <a:spLocks noGrp="1"/>
          </p:cNvSpPr>
          <p:nvPr>
            <p:ph idx="1"/>
          </p:nvPr>
        </p:nvSpPr>
        <p:spPr>
          <a:xfrm>
            <a:off x="1378800" y="1773610"/>
            <a:ext cx="9432000" cy="1323802"/>
          </a:xfrm>
        </p:spPr>
        <p:txBody>
          <a:bodyPr/>
          <a:lstStyle/>
          <a:p>
            <a:r>
              <a:rPr lang="de-DE" dirty="0"/>
              <a:t>Neben Karrieren in der Wirtschaft und Verwaltung haben wirtschaftsinformatiknahe Qualifikationen eine große Bedeutung bei der Gründung und Einwerbung von Startkapital junger Unternehmen </a:t>
            </a:r>
          </a:p>
        </p:txBody>
      </p:sp>
      <p:sp>
        <p:nvSpPr>
          <p:cNvPr id="4" name="Foliennummernplatzhalter 3">
            <a:extLst>
              <a:ext uri="{FF2B5EF4-FFF2-40B4-BE49-F238E27FC236}">
                <a16:creationId xmlns:a16="http://schemas.microsoft.com/office/drawing/2014/main" id="{291CFB6C-7CEF-5D4E-877D-CDE03FC04ECD}"/>
              </a:ext>
            </a:extLst>
          </p:cNvPr>
          <p:cNvSpPr>
            <a:spLocks noGrp="1"/>
          </p:cNvSpPr>
          <p:nvPr>
            <p:ph type="sldNum" sz="quarter" idx="12"/>
          </p:nvPr>
        </p:nvSpPr>
        <p:spPr/>
        <p:txBody>
          <a:bodyPr/>
          <a:lstStyle/>
          <a:p>
            <a:fld id="{FC0CC166-4E39-43B8-AB91-BDD1C4C9E224}" type="slidenum">
              <a:rPr lang="de-DE" smtClean="0"/>
              <a:t>43</a:t>
            </a:fld>
            <a:endParaRPr lang="de-DE" dirty="0"/>
          </a:p>
        </p:txBody>
      </p:sp>
      <p:sp>
        <p:nvSpPr>
          <p:cNvPr id="5" name="Rechteck: abgerundete Ecken 4">
            <a:extLst>
              <a:ext uri="{FF2B5EF4-FFF2-40B4-BE49-F238E27FC236}">
                <a16:creationId xmlns:a16="http://schemas.microsoft.com/office/drawing/2014/main" id="{0EBDA614-8F72-EB43-A305-8596DD89F85E}"/>
              </a:ext>
            </a:extLst>
          </p:cNvPr>
          <p:cNvSpPr/>
          <p:nvPr/>
        </p:nvSpPr>
        <p:spPr>
          <a:xfrm>
            <a:off x="1378800" y="3097413"/>
            <a:ext cx="9416585" cy="165618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i="1" cap="small" dirty="0" err="1">
                <a:effectLst/>
                <a:ea typeface="Times New Roman" panose="02020603050405020304" pitchFamily="18" charset="0"/>
                <a:cs typeface="Times New Roman" panose="02020603050405020304" pitchFamily="18" charset="0"/>
              </a:rPr>
              <a:t>Sassonko</a:t>
            </a:r>
            <a:r>
              <a:rPr lang="de-DE" sz="2400" i="1" dirty="0">
                <a:effectLst/>
                <a:ea typeface="Times New Roman" panose="02020603050405020304" pitchFamily="18" charset="0"/>
                <a:cs typeface="Times New Roman" panose="02020603050405020304" pitchFamily="18" charset="0"/>
              </a:rPr>
              <a:t> et al. </a:t>
            </a:r>
            <a:r>
              <a:rPr lang="de-DE" sz="2400" dirty="0">
                <a:effectLst/>
                <a:ea typeface="Times New Roman" panose="02020603050405020304" pitchFamily="18" charset="0"/>
                <a:cs typeface="Times New Roman" panose="02020603050405020304" pitchFamily="18" charset="0"/>
              </a:rPr>
              <a:t>zeigen auf, dass das gleichzeitige Vorliegen von </a:t>
            </a:r>
            <a:r>
              <a:rPr lang="de-DE" sz="2400" b="1" dirty="0">
                <a:effectLst/>
                <a:ea typeface="Times New Roman" panose="02020603050405020304" pitchFamily="18" charset="0"/>
                <a:cs typeface="Times New Roman" panose="02020603050405020304" pitchFamily="18" charset="0"/>
              </a:rPr>
              <a:t>betrieblichen und informationstechnischen Qualifikationen </a:t>
            </a:r>
            <a:r>
              <a:rPr lang="de-DE" sz="2400" dirty="0">
                <a:effectLst/>
                <a:ea typeface="Times New Roman" panose="02020603050405020304" pitchFamily="18" charset="0"/>
                <a:cs typeface="Times New Roman" panose="02020603050405020304" pitchFamily="18" charset="0"/>
              </a:rPr>
              <a:t>den Erfolg von Unternehmensgründungen durch die erfolgreiche Einwerbung von Risikokapital begünstigt</a:t>
            </a:r>
            <a:r>
              <a:rPr lang="de-DE" sz="2400" dirty="0">
                <a:effectLst/>
              </a:rPr>
              <a:t> </a:t>
            </a:r>
            <a:endParaRPr lang="de-DE" sz="2400" dirty="0">
              <a:cs typeface="Times New Roman" panose="02020603050405020304" pitchFamily="18" charset="0"/>
            </a:endParaRPr>
          </a:p>
        </p:txBody>
      </p:sp>
      <p:sp>
        <p:nvSpPr>
          <p:cNvPr id="6" name="Inhaltsplatzhalter 2">
            <a:extLst>
              <a:ext uri="{FF2B5EF4-FFF2-40B4-BE49-F238E27FC236}">
                <a16:creationId xmlns:a16="http://schemas.microsoft.com/office/drawing/2014/main" id="{C1526EBB-D8E8-D841-88D9-DA28E75E8E86}"/>
              </a:ext>
            </a:extLst>
          </p:cNvPr>
          <p:cNvSpPr txBox="1">
            <a:spLocks/>
          </p:cNvSpPr>
          <p:nvPr/>
        </p:nvSpPr>
        <p:spPr>
          <a:xfrm>
            <a:off x="1382177" y="4914303"/>
            <a:ext cx="9432000" cy="1580139"/>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Dies deutet darauf hin, dass wirtschaftsinformatiknahe Qualifikationen nicht nur den etablierten Organisationen zugutekommen, sondern eine zentrale Rolle bei der erfolgreichen Gründung und Weiterentwicklung junger Firmen einnimmt </a:t>
            </a:r>
          </a:p>
        </p:txBody>
      </p:sp>
    </p:spTree>
    <p:extLst>
      <p:ext uri="{BB962C8B-B14F-4D97-AF65-F5344CB8AC3E}">
        <p14:creationId xmlns:p14="http://schemas.microsoft.com/office/powerpoint/2010/main" val="3686719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E9BA3-4CEA-234C-8303-BABADEE64EA2}"/>
              </a:ext>
            </a:extLst>
          </p:cNvPr>
          <p:cNvSpPr>
            <a:spLocks noGrp="1"/>
          </p:cNvSpPr>
          <p:nvPr>
            <p:ph type="title"/>
          </p:nvPr>
        </p:nvSpPr>
        <p:spPr/>
        <p:txBody>
          <a:bodyPr/>
          <a:lstStyle/>
          <a:p>
            <a:r>
              <a:rPr lang="de-DE" dirty="0"/>
              <a:t>Gründungsbeispiele</a:t>
            </a:r>
          </a:p>
        </p:txBody>
      </p:sp>
      <p:pic>
        <p:nvPicPr>
          <p:cNvPr id="6" name="Inhaltsplatzhalter 5" descr="Ein Bild, das Schrift, Grafiken, Logo, Text enthält.&#10;&#10;Automatisch generierte Beschreibung">
            <a:extLst>
              <a:ext uri="{FF2B5EF4-FFF2-40B4-BE49-F238E27FC236}">
                <a16:creationId xmlns:a16="http://schemas.microsoft.com/office/drawing/2014/main" id="{4CEFA0B4-2068-B649-868D-BC25778AC99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3097" b="22082"/>
          <a:stretch/>
        </p:blipFill>
        <p:spPr>
          <a:xfrm>
            <a:off x="1352861" y="1701602"/>
            <a:ext cx="3161318" cy="1080120"/>
          </a:xfrm>
        </p:spPr>
      </p:pic>
      <p:sp>
        <p:nvSpPr>
          <p:cNvPr id="4" name="Foliennummernplatzhalter 3">
            <a:extLst>
              <a:ext uri="{FF2B5EF4-FFF2-40B4-BE49-F238E27FC236}">
                <a16:creationId xmlns:a16="http://schemas.microsoft.com/office/drawing/2014/main" id="{CEAE5250-7D4B-6B47-BEDC-8B385EED871F}"/>
              </a:ext>
            </a:extLst>
          </p:cNvPr>
          <p:cNvSpPr>
            <a:spLocks noGrp="1"/>
          </p:cNvSpPr>
          <p:nvPr>
            <p:ph type="sldNum" sz="quarter" idx="12"/>
          </p:nvPr>
        </p:nvSpPr>
        <p:spPr/>
        <p:txBody>
          <a:bodyPr/>
          <a:lstStyle/>
          <a:p>
            <a:fld id="{FC0CC166-4E39-43B8-AB91-BDD1C4C9E224}" type="slidenum">
              <a:rPr lang="de-DE" smtClean="0"/>
              <a:t>44</a:t>
            </a:fld>
            <a:endParaRPr lang="de-DE" dirty="0"/>
          </a:p>
        </p:txBody>
      </p:sp>
      <p:sp>
        <p:nvSpPr>
          <p:cNvPr id="11" name="Inhaltsplatzhalter 2">
            <a:extLst>
              <a:ext uri="{FF2B5EF4-FFF2-40B4-BE49-F238E27FC236}">
                <a16:creationId xmlns:a16="http://schemas.microsoft.com/office/drawing/2014/main" id="{CB085744-73A7-5640-9373-A9736171F310}"/>
              </a:ext>
            </a:extLst>
          </p:cNvPr>
          <p:cNvSpPr txBox="1">
            <a:spLocks/>
          </p:cNvSpPr>
          <p:nvPr/>
        </p:nvSpPr>
        <p:spPr>
          <a:xfrm>
            <a:off x="1352861" y="3012417"/>
            <a:ext cx="9903363" cy="2505609"/>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Lösung individueller Herausforderungen bei der Digitalisierung von öffentlichen Flächen </a:t>
            </a:r>
          </a:p>
          <a:p>
            <a:r>
              <a:rPr lang="de-DE" dirty="0"/>
              <a:t>Speziell entwickelte </a:t>
            </a:r>
            <a:r>
              <a:rPr lang="de-DE" dirty="0" err="1"/>
              <a:t>Touchpoint</a:t>
            </a:r>
            <a:r>
              <a:rPr lang="de-DE" dirty="0"/>
              <a:t>-Lösungen motivieren zur Kundeninteraktion</a:t>
            </a:r>
          </a:p>
          <a:p>
            <a:pPr lvl="1"/>
            <a:r>
              <a:rPr lang="de-DE" sz="2200" dirty="0"/>
              <a:t>Neuentwicklung des Point </a:t>
            </a:r>
            <a:r>
              <a:rPr lang="de-DE" sz="2200" dirty="0" err="1"/>
              <a:t>of</a:t>
            </a:r>
            <a:r>
              <a:rPr lang="de-DE" sz="2200" dirty="0"/>
              <a:t> </a:t>
            </a:r>
            <a:r>
              <a:rPr lang="de-DE" sz="2200" dirty="0" err="1"/>
              <a:t>Sale</a:t>
            </a:r>
            <a:r>
              <a:rPr lang="de-DE" sz="2200" dirty="0"/>
              <a:t>  </a:t>
            </a:r>
          </a:p>
          <a:p>
            <a:r>
              <a:rPr lang="de-DE" dirty="0"/>
              <a:t>Ermöglicht Zugang zu Offline-Kundendaten </a:t>
            </a:r>
          </a:p>
          <a:p>
            <a:r>
              <a:rPr lang="de-DE" dirty="0">
                <a:hlinkClick r:id="rId3"/>
              </a:rPr>
              <a:t>https://</a:t>
            </a:r>
            <a:r>
              <a:rPr lang="de-DE" dirty="0" err="1">
                <a:hlinkClick r:id="rId3"/>
              </a:rPr>
              <a:t>www.ameria.de</a:t>
            </a:r>
            <a:endParaRPr lang="de-DE" dirty="0"/>
          </a:p>
          <a:p>
            <a:endParaRPr lang="de-DE" dirty="0"/>
          </a:p>
        </p:txBody>
      </p:sp>
    </p:spTree>
    <p:extLst>
      <p:ext uri="{BB962C8B-B14F-4D97-AF65-F5344CB8AC3E}">
        <p14:creationId xmlns:p14="http://schemas.microsoft.com/office/powerpoint/2010/main" val="2092208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E9BA3-4CEA-234C-8303-BABADEE64EA2}"/>
              </a:ext>
            </a:extLst>
          </p:cNvPr>
          <p:cNvSpPr>
            <a:spLocks noGrp="1"/>
          </p:cNvSpPr>
          <p:nvPr>
            <p:ph type="title"/>
          </p:nvPr>
        </p:nvSpPr>
        <p:spPr/>
        <p:txBody>
          <a:bodyPr/>
          <a:lstStyle/>
          <a:p>
            <a:r>
              <a:rPr lang="de-DE" dirty="0"/>
              <a:t>Gründungsbeispiele</a:t>
            </a:r>
          </a:p>
        </p:txBody>
      </p:sp>
      <p:sp>
        <p:nvSpPr>
          <p:cNvPr id="4" name="Foliennummernplatzhalter 3">
            <a:extLst>
              <a:ext uri="{FF2B5EF4-FFF2-40B4-BE49-F238E27FC236}">
                <a16:creationId xmlns:a16="http://schemas.microsoft.com/office/drawing/2014/main" id="{CEAE5250-7D4B-6B47-BEDC-8B385EED871F}"/>
              </a:ext>
            </a:extLst>
          </p:cNvPr>
          <p:cNvSpPr>
            <a:spLocks noGrp="1"/>
          </p:cNvSpPr>
          <p:nvPr>
            <p:ph type="sldNum" sz="quarter" idx="12"/>
          </p:nvPr>
        </p:nvSpPr>
        <p:spPr/>
        <p:txBody>
          <a:bodyPr/>
          <a:lstStyle/>
          <a:p>
            <a:fld id="{FC0CC166-4E39-43B8-AB91-BDD1C4C9E224}" type="slidenum">
              <a:rPr lang="de-DE" smtClean="0"/>
              <a:t>45</a:t>
            </a:fld>
            <a:endParaRPr lang="de-DE" dirty="0"/>
          </a:p>
        </p:txBody>
      </p:sp>
      <p:pic>
        <p:nvPicPr>
          <p:cNvPr id="8" name="Grafik 7" descr="Ein Bild, das Symbol, Logo, Schrift, Grafiken enthält.&#10;&#10;Automatisch generierte Beschreibung">
            <a:extLst>
              <a:ext uri="{FF2B5EF4-FFF2-40B4-BE49-F238E27FC236}">
                <a16:creationId xmlns:a16="http://schemas.microsoft.com/office/drawing/2014/main" id="{EE17B267-9B20-EB4B-BFE8-489ABA4D9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800" y="1629594"/>
            <a:ext cx="1584176" cy="1584176"/>
          </a:xfrm>
          <a:prstGeom prst="rect">
            <a:avLst/>
          </a:prstGeom>
        </p:spPr>
      </p:pic>
      <p:sp>
        <p:nvSpPr>
          <p:cNvPr id="6" name="Inhaltsplatzhalter 2">
            <a:extLst>
              <a:ext uri="{FF2B5EF4-FFF2-40B4-BE49-F238E27FC236}">
                <a16:creationId xmlns:a16="http://schemas.microsoft.com/office/drawing/2014/main" id="{0E1B6789-ACFC-F14C-AFAA-E5B361C83A13}"/>
              </a:ext>
            </a:extLst>
          </p:cNvPr>
          <p:cNvSpPr txBox="1">
            <a:spLocks/>
          </p:cNvSpPr>
          <p:nvPr/>
        </p:nvSpPr>
        <p:spPr>
          <a:xfrm>
            <a:off x="1352861" y="3444465"/>
            <a:ext cx="9903363" cy="2145569"/>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Treasury </a:t>
            </a:r>
            <a:r>
              <a:rPr lang="de-DE" dirty="0" err="1"/>
              <a:t>Intelligence</a:t>
            </a:r>
            <a:r>
              <a:rPr lang="de-DE" dirty="0"/>
              <a:t> GmbH </a:t>
            </a:r>
          </a:p>
          <a:p>
            <a:r>
              <a:rPr lang="de-DE" dirty="0"/>
              <a:t>Transformation von globalen Cashflow-, Liquiditäts- und Zahlungsprozessen</a:t>
            </a:r>
          </a:p>
          <a:p>
            <a:r>
              <a:rPr lang="de-DE" dirty="0"/>
              <a:t>Konnektivität zwischen Back-Office-Systemen und Banken, Lieferanten sowie Geschäftspartnern</a:t>
            </a:r>
          </a:p>
          <a:p>
            <a:r>
              <a:rPr lang="de-DE" dirty="0">
                <a:hlinkClick r:id="rId3"/>
              </a:rPr>
              <a:t>https://</a:t>
            </a:r>
            <a:r>
              <a:rPr lang="de-DE" dirty="0" err="1">
                <a:hlinkClick r:id="rId3"/>
              </a:rPr>
              <a:t>tispayments.com</a:t>
            </a:r>
            <a:r>
              <a:rPr lang="de-DE" dirty="0">
                <a:hlinkClick r:id="rId3"/>
              </a:rPr>
              <a:t>/de/</a:t>
            </a:r>
            <a:endParaRPr lang="de-DE" dirty="0"/>
          </a:p>
        </p:txBody>
      </p:sp>
    </p:spTree>
    <p:extLst>
      <p:ext uri="{BB962C8B-B14F-4D97-AF65-F5344CB8AC3E}">
        <p14:creationId xmlns:p14="http://schemas.microsoft.com/office/powerpoint/2010/main" val="23946854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E9BA3-4CEA-234C-8303-BABADEE64EA2}"/>
              </a:ext>
            </a:extLst>
          </p:cNvPr>
          <p:cNvSpPr>
            <a:spLocks noGrp="1"/>
          </p:cNvSpPr>
          <p:nvPr>
            <p:ph type="title"/>
          </p:nvPr>
        </p:nvSpPr>
        <p:spPr/>
        <p:txBody>
          <a:bodyPr/>
          <a:lstStyle/>
          <a:p>
            <a:r>
              <a:rPr lang="de-DE" dirty="0"/>
              <a:t>Gründungsbeispiele</a:t>
            </a:r>
          </a:p>
        </p:txBody>
      </p:sp>
      <p:sp>
        <p:nvSpPr>
          <p:cNvPr id="4" name="Foliennummernplatzhalter 3">
            <a:extLst>
              <a:ext uri="{FF2B5EF4-FFF2-40B4-BE49-F238E27FC236}">
                <a16:creationId xmlns:a16="http://schemas.microsoft.com/office/drawing/2014/main" id="{CEAE5250-7D4B-6B47-BEDC-8B385EED871F}"/>
              </a:ext>
            </a:extLst>
          </p:cNvPr>
          <p:cNvSpPr>
            <a:spLocks noGrp="1"/>
          </p:cNvSpPr>
          <p:nvPr>
            <p:ph type="sldNum" sz="quarter" idx="12"/>
          </p:nvPr>
        </p:nvSpPr>
        <p:spPr/>
        <p:txBody>
          <a:bodyPr/>
          <a:lstStyle/>
          <a:p>
            <a:fld id="{FC0CC166-4E39-43B8-AB91-BDD1C4C9E224}" type="slidenum">
              <a:rPr lang="de-DE" smtClean="0"/>
              <a:t>46</a:t>
            </a:fld>
            <a:endParaRPr lang="de-DE" dirty="0"/>
          </a:p>
        </p:txBody>
      </p:sp>
      <p:pic>
        <p:nvPicPr>
          <p:cNvPr id="10" name="Grafik 9" descr="Ein Bild, das Schrift, Grün, Grafiken, Grafikdesign enthält.&#10;&#10;Automatisch generierte Beschreibung">
            <a:extLst>
              <a:ext uri="{FF2B5EF4-FFF2-40B4-BE49-F238E27FC236}">
                <a16:creationId xmlns:a16="http://schemas.microsoft.com/office/drawing/2014/main" id="{E4A85A28-723C-D54C-B372-9C64748C4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800" y="2402480"/>
            <a:ext cx="4464496" cy="595266"/>
          </a:xfrm>
          <a:prstGeom prst="rect">
            <a:avLst/>
          </a:prstGeom>
        </p:spPr>
      </p:pic>
      <p:sp>
        <p:nvSpPr>
          <p:cNvPr id="9" name="Inhaltsplatzhalter 2">
            <a:extLst>
              <a:ext uri="{FF2B5EF4-FFF2-40B4-BE49-F238E27FC236}">
                <a16:creationId xmlns:a16="http://schemas.microsoft.com/office/drawing/2014/main" id="{A211D2C1-0145-5248-8186-09A3E6A121C2}"/>
              </a:ext>
            </a:extLst>
          </p:cNvPr>
          <p:cNvSpPr txBox="1">
            <a:spLocks/>
          </p:cNvSpPr>
          <p:nvPr/>
        </p:nvSpPr>
        <p:spPr>
          <a:xfrm>
            <a:off x="1352861" y="3444465"/>
            <a:ext cx="9903363" cy="1857537"/>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früher „</a:t>
            </a:r>
            <a:r>
              <a:rPr lang="de-DE" dirty="0" err="1"/>
              <a:t>ubivent</a:t>
            </a:r>
            <a:r>
              <a:rPr lang="de-DE" dirty="0"/>
              <a:t>“</a:t>
            </a:r>
          </a:p>
          <a:p>
            <a:r>
              <a:rPr lang="de-DE" dirty="0"/>
              <a:t>Anbieter von digitalen Kommunikationslösungen </a:t>
            </a:r>
          </a:p>
          <a:p>
            <a:r>
              <a:rPr lang="de-DE" dirty="0"/>
              <a:t>Organisation von digitalen und hybriden Events</a:t>
            </a:r>
          </a:p>
          <a:p>
            <a:r>
              <a:rPr lang="de-DE" dirty="0">
                <a:hlinkClick r:id="rId3"/>
              </a:rPr>
              <a:t>https://</a:t>
            </a:r>
            <a:r>
              <a:rPr lang="de-DE" dirty="0" err="1">
                <a:hlinkClick r:id="rId3"/>
              </a:rPr>
              <a:t>www.meetyoo.com</a:t>
            </a:r>
            <a:r>
              <a:rPr lang="de-DE" dirty="0">
                <a:hlinkClick r:id="rId3"/>
              </a:rPr>
              <a:t>/de </a:t>
            </a:r>
            <a:endParaRPr lang="de-DE" dirty="0"/>
          </a:p>
          <a:p>
            <a:endParaRPr lang="de-DE" dirty="0"/>
          </a:p>
        </p:txBody>
      </p:sp>
    </p:spTree>
    <p:extLst>
      <p:ext uri="{BB962C8B-B14F-4D97-AF65-F5344CB8AC3E}">
        <p14:creationId xmlns:p14="http://schemas.microsoft.com/office/powerpoint/2010/main" val="1522994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BE9FD-7040-F947-A6C5-CDBD25346B65}"/>
              </a:ext>
            </a:extLst>
          </p:cNvPr>
          <p:cNvSpPr>
            <a:spLocks noGrp="1"/>
          </p:cNvSpPr>
          <p:nvPr>
            <p:ph type="title"/>
          </p:nvPr>
        </p:nvSpPr>
        <p:spPr/>
        <p:txBody>
          <a:bodyPr/>
          <a:lstStyle/>
          <a:p>
            <a:r>
              <a:rPr lang="de-DE" dirty="0"/>
              <a:t>Literaturverzeichnis – Kapitel 6</a:t>
            </a:r>
          </a:p>
        </p:txBody>
      </p:sp>
      <p:sp>
        <p:nvSpPr>
          <p:cNvPr id="4" name="Foliennummernplatzhalter 3">
            <a:extLst>
              <a:ext uri="{FF2B5EF4-FFF2-40B4-BE49-F238E27FC236}">
                <a16:creationId xmlns:a16="http://schemas.microsoft.com/office/drawing/2014/main" id="{54107A1C-01DB-B242-9031-9104A72EB15D}"/>
              </a:ext>
            </a:extLst>
          </p:cNvPr>
          <p:cNvSpPr>
            <a:spLocks noGrp="1"/>
          </p:cNvSpPr>
          <p:nvPr>
            <p:ph type="sldNum" sz="quarter" idx="12"/>
          </p:nvPr>
        </p:nvSpPr>
        <p:spPr/>
        <p:txBody>
          <a:bodyPr/>
          <a:lstStyle/>
          <a:p>
            <a:fld id="{FC0CC166-4E39-43B8-AB91-BDD1C4C9E224}" type="slidenum">
              <a:rPr lang="de-DE" smtClean="0"/>
              <a:t>47</a:t>
            </a:fld>
            <a:endParaRPr lang="de-DE" dirty="0"/>
          </a:p>
        </p:txBody>
      </p:sp>
      <p:sp>
        <p:nvSpPr>
          <p:cNvPr id="6" name="Textfeld 5">
            <a:extLst>
              <a:ext uri="{FF2B5EF4-FFF2-40B4-BE49-F238E27FC236}">
                <a16:creationId xmlns:a16="http://schemas.microsoft.com/office/drawing/2014/main" id="{385D627B-1434-2D48-9D19-7D0B65DA5102}"/>
              </a:ext>
            </a:extLst>
          </p:cNvPr>
          <p:cNvSpPr txBox="1"/>
          <p:nvPr/>
        </p:nvSpPr>
        <p:spPr>
          <a:xfrm>
            <a:off x="1378800" y="1197546"/>
            <a:ext cx="9615331" cy="5355312"/>
          </a:xfrm>
          <a:prstGeom prst="rect">
            <a:avLst/>
          </a:prstGeom>
          <a:noFill/>
        </p:spPr>
        <p:txBody>
          <a:bodyPr wrap="square" rtlCol="0">
            <a:spAutoFit/>
          </a:bodyPr>
          <a:lstStyle/>
          <a:p>
            <a:r>
              <a:rPr lang="de-DE" dirty="0" err="1">
                <a:solidFill>
                  <a:srgbClr val="003056"/>
                </a:solidFill>
              </a:rPr>
              <a:t>AzubiYo</a:t>
            </a:r>
            <a:r>
              <a:rPr lang="de-DE" dirty="0">
                <a:solidFill>
                  <a:srgbClr val="003056"/>
                </a:solidFill>
              </a:rPr>
              <a:t> (2021). Berufe-Lexikon. Berufe von A-Z. https://</a:t>
            </a:r>
            <a:r>
              <a:rPr lang="de-DE" dirty="0" err="1">
                <a:solidFill>
                  <a:srgbClr val="003056"/>
                </a:solidFill>
              </a:rPr>
              <a:t>www.azubiyo.de</a:t>
            </a:r>
            <a:r>
              <a:rPr lang="de-DE" dirty="0">
                <a:solidFill>
                  <a:srgbClr val="003056"/>
                </a:solidFill>
              </a:rPr>
              <a:t>/berufe/a-</a:t>
            </a:r>
            <a:r>
              <a:rPr lang="de-DE" dirty="0" err="1">
                <a:solidFill>
                  <a:srgbClr val="003056"/>
                </a:solidFill>
              </a:rPr>
              <a:t>z</a:t>
            </a:r>
            <a:r>
              <a:rPr lang="de-DE" dirty="0">
                <a:solidFill>
                  <a:srgbClr val="003056"/>
                </a:solidFill>
              </a:rPr>
              <a:t>/.</a:t>
            </a:r>
          </a:p>
          <a:p>
            <a:endParaRPr lang="de-DE" dirty="0">
              <a:solidFill>
                <a:srgbClr val="003056"/>
              </a:solidFill>
            </a:endParaRPr>
          </a:p>
          <a:p>
            <a:r>
              <a:rPr lang="de-DE" dirty="0" err="1">
                <a:solidFill>
                  <a:srgbClr val="003056"/>
                </a:solidFill>
              </a:rPr>
              <a:t>Bedeian</a:t>
            </a:r>
            <a:r>
              <a:rPr lang="de-DE" dirty="0">
                <a:solidFill>
                  <a:srgbClr val="003056"/>
                </a:solidFill>
              </a:rPr>
              <a:t>, A. G. (2016). A </a:t>
            </a:r>
            <a:r>
              <a:rPr lang="de-DE" dirty="0" err="1">
                <a:solidFill>
                  <a:srgbClr val="003056"/>
                </a:solidFill>
              </a:rPr>
              <a:t>note</a:t>
            </a:r>
            <a:r>
              <a:rPr lang="de-DE" dirty="0">
                <a:solidFill>
                  <a:srgbClr val="003056"/>
                </a:solidFill>
              </a:rPr>
              <a:t> on the </a:t>
            </a:r>
            <a:r>
              <a:rPr lang="de-DE" dirty="0" err="1">
                <a:solidFill>
                  <a:srgbClr val="003056"/>
                </a:solidFill>
              </a:rPr>
              <a:t>aphorism</a:t>
            </a:r>
            <a:r>
              <a:rPr lang="de-DE" dirty="0">
                <a:solidFill>
                  <a:srgbClr val="003056"/>
                </a:solidFill>
              </a:rPr>
              <a:t> “there is </a:t>
            </a:r>
            <a:r>
              <a:rPr lang="de-DE" dirty="0" err="1">
                <a:solidFill>
                  <a:srgbClr val="003056"/>
                </a:solidFill>
              </a:rPr>
              <a:t>nothing</a:t>
            </a:r>
            <a:r>
              <a:rPr lang="de-DE" dirty="0">
                <a:solidFill>
                  <a:srgbClr val="003056"/>
                </a:solidFill>
              </a:rPr>
              <a:t> </a:t>
            </a:r>
            <a:r>
              <a:rPr lang="de-DE" dirty="0" err="1">
                <a:solidFill>
                  <a:srgbClr val="003056"/>
                </a:solidFill>
              </a:rPr>
              <a:t>as</a:t>
            </a:r>
            <a:r>
              <a:rPr lang="de-DE" dirty="0">
                <a:solidFill>
                  <a:srgbClr val="003056"/>
                </a:solidFill>
              </a:rPr>
              <a:t> </a:t>
            </a:r>
            <a:r>
              <a:rPr lang="de-DE" dirty="0" err="1">
                <a:solidFill>
                  <a:srgbClr val="003056"/>
                </a:solidFill>
              </a:rPr>
              <a:t>practical</a:t>
            </a:r>
            <a:r>
              <a:rPr lang="de-DE" dirty="0">
                <a:solidFill>
                  <a:srgbClr val="003056"/>
                </a:solidFill>
              </a:rPr>
              <a:t> </a:t>
            </a:r>
            <a:r>
              <a:rPr lang="de-DE" dirty="0" err="1">
                <a:solidFill>
                  <a:srgbClr val="003056"/>
                </a:solidFill>
              </a:rPr>
              <a:t>as</a:t>
            </a:r>
            <a:r>
              <a:rPr lang="de-DE" dirty="0">
                <a:solidFill>
                  <a:srgbClr val="003056"/>
                </a:solidFill>
              </a:rPr>
              <a:t> a </a:t>
            </a:r>
            <a:r>
              <a:rPr lang="de-DE" dirty="0" err="1">
                <a:solidFill>
                  <a:srgbClr val="003056"/>
                </a:solidFill>
              </a:rPr>
              <a:t>good</a:t>
            </a:r>
            <a:r>
              <a:rPr lang="de-DE" dirty="0">
                <a:solidFill>
                  <a:srgbClr val="003056"/>
                </a:solidFill>
              </a:rPr>
              <a:t> </a:t>
            </a:r>
            <a:r>
              <a:rPr lang="de-DE" dirty="0" err="1">
                <a:solidFill>
                  <a:srgbClr val="003056"/>
                </a:solidFill>
              </a:rPr>
              <a:t>theory</a:t>
            </a:r>
            <a:r>
              <a:rPr lang="de-DE" dirty="0">
                <a:solidFill>
                  <a:srgbClr val="003056"/>
                </a:solidFill>
              </a:rPr>
              <a:t>”. Journal </a:t>
            </a:r>
            <a:r>
              <a:rPr lang="de-DE" dirty="0" err="1">
                <a:solidFill>
                  <a:srgbClr val="003056"/>
                </a:solidFill>
              </a:rPr>
              <a:t>of</a:t>
            </a:r>
            <a:r>
              <a:rPr lang="de-DE" dirty="0">
                <a:solidFill>
                  <a:srgbClr val="003056"/>
                </a:solidFill>
              </a:rPr>
              <a:t> Management </a:t>
            </a:r>
            <a:r>
              <a:rPr lang="de-DE" dirty="0" err="1">
                <a:solidFill>
                  <a:srgbClr val="003056"/>
                </a:solidFill>
              </a:rPr>
              <a:t>History</a:t>
            </a:r>
            <a:r>
              <a:rPr lang="de-DE" dirty="0">
                <a:solidFill>
                  <a:srgbClr val="003056"/>
                </a:solidFill>
              </a:rPr>
              <a:t> 22(2), 236–242.</a:t>
            </a:r>
          </a:p>
          <a:p>
            <a:endParaRPr lang="de-DE" dirty="0">
              <a:solidFill>
                <a:srgbClr val="003056"/>
              </a:solidFill>
            </a:endParaRPr>
          </a:p>
          <a:p>
            <a:r>
              <a:rPr lang="de-DE" dirty="0" err="1">
                <a:solidFill>
                  <a:srgbClr val="003056"/>
                </a:solidFill>
              </a:rPr>
              <a:t>Bitkom</a:t>
            </a:r>
            <a:r>
              <a:rPr lang="de-DE" dirty="0">
                <a:solidFill>
                  <a:srgbClr val="003056"/>
                </a:solidFill>
              </a:rPr>
              <a:t> (2022). IT-Fachkräftelücke wird größer: 96.000 offene Jobs. Berlin 3.1.2022, https://</a:t>
            </a:r>
            <a:r>
              <a:rPr lang="de-DE" dirty="0" err="1">
                <a:solidFill>
                  <a:srgbClr val="003056"/>
                </a:solidFill>
              </a:rPr>
              <a:t>www.bitkom.org</a:t>
            </a:r>
            <a:r>
              <a:rPr lang="de-DE" dirty="0">
                <a:solidFill>
                  <a:srgbClr val="003056"/>
                </a:solidFill>
              </a:rPr>
              <a:t>/Presse/Presseinformation/IT-</a:t>
            </a:r>
            <a:r>
              <a:rPr lang="de-DE" dirty="0" err="1">
                <a:solidFill>
                  <a:srgbClr val="003056"/>
                </a:solidFill>
              </a:rPr>
              <a:t>Fachkraefteluecke</a:t>
            </a:r>
            <a:r>
              <a:rPr lang="de-DE" dirty="0">
                <a:solidFill>
                  <a:srgbClr val="003056"/>
                </a:solidFill>
              </a:rPr>
              <a:t>-wird-</a:t>
            </a:r>
            <a:r>
              <a:rPr lang="de-DE" dirty="0" err="1">
                <a:solidFill>
                  <a:srgbClr val="003056"/>
                </a:solidFill>
              </a:rPr>
              <a:t>groesser</a:t>
            </a:r>
            <a:r>
              <a:rPr lang="de-DE" dirty="0">
                <a:solidFill>
                  <a:srgbClr val="003056"/>
                </a:solidFill>
              </a:rPr>
              <a:t>.</a:t>
            </a:r>
          </a:p>
          <a:p>
            <a:endParaRPr lang="de-DE" dirty="0">
              <a:solidFill>
                <a:srgbClr val="003056"/>
              </a:solidFill>
            </a:endParaRPr>
          </a:p>
          <a:p>
            <a:r>
              <a:rPr lang="de-DE" dirty="0">
                <a:solidFill>
                  <a:srgbClr val="003056"/>
                </a:solidFill>
              </a:rPr>
              <a:t>D-</a:t>
            </a:r>
            <a:r>
              <a:rPr lang="de-DE" dirty="0" err="1">
                <a:solidFill>
                  <a:srgbClr val="003056"/>
                </a:solidFill>
              </a:rPr>
              <a:t>Statis</a:t>
            </a:r>
            <a:r>
              <a:rPr lang="de-DE" dirty="0">
                <a:solidFill>
                  <a:srgbClr val="003056"/>
                </a:solidFill>
              </a:rPr>
              <a:t>, Statistisches Bundesamt Deutschland (2021). Bildung und Kultur - Nichtmonetäre hochschulstatistische Kennzahlen – Fachserie 11 Reihe 4.3.1, 15.1 Bestandene Prüfungen nach Studiendauer in Semestern, ausgewählten Studienfächern und Prüfungsgruppen (ohne Promotionen) – 1980-2020. Wiesbaden. 15.12.2021.  https://</a:t>
            </a:r>
            <a:r>
              <a:rPr lang="de-DE" dirty="0" err="1">
                <a:solidFill>
                  <a:srgbClr val="003056"/>
                </a:solidFill>
              </a:rPr>
              <a:t>www.destatis.de</a:t>
            </a:r>
            <a:r>
              <a:rPr lang="de-DE" dirty="0">
                <a:solidFill>
                  <a:srgbClr val="003056"/>
                </a:solidFill>
              </a:rPr>
              <a:t>/DE/Themen/Gesellschaft-Umwelt/Bildung-Forschung-Kultur/Hochschulen/Publikationen/Downloads-Hochschulen/kennzahlen-nichtmonetaer-2110431207004.pdf;jsessionid=BDC9945E11A6829ACA68FD89943E4B77.live722?__blob=</a:t>
            </a:r>
            <a:r>
              <a:rPr lang="de-DE" dirty="0" err="1">
                <a:solidFill>
                  <a:srgbClr val="003056"/>
                </a:solidFill>
              </a:rPr>
              <a:t>publicationFile</a:t>
            </a:r>
            <a:r>
              <a:rPr lang="de-DE" dirty="0">
                <a:solidFill>
                  <a:srgbClr val="003056"/>
                </a:solidFill>
              </a:rPr>
              <a:t>.</a:t>
            </a:r>
          </a:p>
          <a:p>
            <a:endParaRPr lang="de-DE" dirty="0">
              <a:solidFill>
                <a:srgbClr val="003056"/>
              </a:solidFill>
            </a:endParaRPr>
          </a:p>
          <a:p>
            <a:r>
              <a:rPr lang="de-DE" dirty="0" err="1">
                <a:solidFill>
                  <a:srgbClr val="003056"/>
                </a:solidFill>
              </a:rPr>
              <a:t>dun</a:t>
            </a:r>
            <a:r>
              <a:rPr lang="de-DE" dirty="0">
                <a:solidFill>
                  <a:srgbClr val="003056"/>
                </a:solidFill>
              </a:rPr>
              <a:t> &amp; </a:t>
            </a:r>
            <a:r>
              <a:rPr lang="de-DE" dirty="0" err="1">
                <a:solidFill>
                  <a:srgbClr val="003056"/>
                </a:solidFill>
              </a:rPr>
              <a:t>bradstreet</a:t>
            </a:r>
            <a:r>
              <a:rPr lang="de-DE" dirty="0">
                <a:solidFill>
                  <a:srgbClr val="003056"/>
                </a:solidFill>
              </a:rPr>
              <a:t> (o.J.). D&amp;B Business Directory, https://</a:t>
            </a:r>
            <a:r>
              <a:rPr lang="de-DE" dirty="0" err="1">
                <a:solidFill>
                  <a:srgbClr val="003056"/>
                </a:solidFill>
              </a:rPr>
              <a:t>www.dnb.com</a:t>
            </a:r>
            <a:r>
              <a:rPr lang="de-DE" dirty="0">
                <a:solidFill>
                  <a:srgbClr val="003056"/>
                </a:solidFill>
              </a:rPr>
              <a:t>/business-directory/company-profiles.scheer_gmbh.098dc9f8502fb6956df82bf880e9a511.html.</a:t>
            </a:r>
          </a:p>
        </p:txBody>
      </p:sp>
    </p:spTree>
    <p:extLst>
      <p:ext uri="{BB962C8B-B14F-4D97-AF65-F5344CB8AC3E}">
        <p14:creationId xmlns:p14="http://schemas.microsoft.com/office/powerpoint/2010/main" val="1673733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BE9FD-7040-F947-A6C5-CDBD25346B65}"/>
              </a:ext>
            </a:extLst>
          </p:cNvPr>
          <p:cNvSpPr>
            <a:spLocks noGrp="1"/>
          </p:cNvSpPr>
          <p:nvPr>
            <p:ph type="title"/>
          </p:nvPr>
        </p:nvSpPr>
        <p:spPr/>
        <p:txBody>
          <a:bodyPr/>
          <a:lstStyle/>
          <a:p>
            <a:r>
              <a:rPr lang="de-DE" dirty="0"/>
              <a:t>Literaturverzeichnis – Kapitel 6</a:t>
            </a:r>
          </a:p>
        </p:txBody>
      </p:sp>
      <p:sp>
        <p:nvSpPr>
          <p:cNvPr id="4" name="Foliennummernplatzhalter 3">
            <a:extLst>
              <a:ext uri="{FF2B5EF4-FFF2-40B4-BE49-F238E27FC236}">
                <a16:creationId xmlns:a16="http://schemas.microsoft.com/office/drawing/2014/main" id="{54107A1C-01DB-B242-9031-9104A72EB15D}"/>
              </a:ext>
            </a:extLst>
          </p:cNvPr>
          <p:cNvSpPr>
            <a:spLocks noGrp="1"/>
          </p:cNvSpPr>
          <p:nvPr>
            <p:ph type="sldNum" sz="quarter" idx="12"/>
          </p:nvPr>
        </p:nvSpPr>
        <p:spPr/>
        <p:txBody>
          <a:bodyPr/>
          <a:lstStyle/>
          <a:p>
            <a:fld id="{FC0CC166-4E39-43B8-AB91-BDD1C4C9E224}" type="slidenum">
              <a:rPr lang="de-DE" smtClean="0"/>
              <a:t>48</a:t>
            </a:fld>
            <a:endParaRPr lang="de-DE" dirty="0"/>
          </a:p>
        </p:txBody>
      </p:sp>
      <p:sp>
        <p:nvSpPr>
          <p:cNvPr id="6" name="Textfeld 5">
            <a:extLst>
              <a:ext uri="{FF2B5EF4-FFF2-40B4-BE49-F238E27FC236}">
                <a16:creationId xmlns:a16="http://schemas.microsoft.com/office/drawing/2014/main" id="{385D627B-1434-2D48-9D19-7D0B65DA5102}"/>
              </a:ext>
            </a:extLst>
          </p:cNvPr>
          <p:cNvSpPr txBox="1"/>
          <p:nvPr/>
        </p:nvSpPr>
        <p:spPr>
          <a:xfrm>
            <a:off x="1378800" y="1413570"/>
            <a:ext cx="9615331" cy="5078313"/>
          </a:xfrm>
          <a:prstGeom prst="rect">
            <a:avLst/>
          </a:prstGeom>
          <a:noFill/>
        </p:spPr>
        <p:txBody>
          <a:bodyPr wrap="square" rtlCol="0">
            <a:spAutoFit/>
          </a:bodyPr>
          <a:lstStyle/>
          <a:p>
            <a:r>
              <a:rPr lang="de-DE" dirty="0">
                <a:solidFill>
                  <a:srgbClr val="003056"/>
                </a:solidFill>
              </a:rPr>
              <a:t>Gronau, N. (2021). ERP-Auswahl: Der Markt für ERP-Systeme. In: ERP-Management, 6. September 2021, https://</a:t>
            </a:r>
            <a:r>
              <a:rPr lang="de-DE" dirty="0" err="1">
                <a:solidFill>
                  <a:srgbClr val="003056"/>
                </a:solidFill>
              </a:rPr>
              <a:t>erp-management.de</a:t>
            </a:r>
            <a:r>
              <a:rPr lang="de-DE" dirty="0">
                <a:solidFill>
                  <a:srgbClr val="003056"/>
                </a:solidFill>
              </a:rPr>
              <a:t>/</a:t>
            </a:r>
            <a:r>
              <a:rPr lang="de-DE" dirty="0" err="1">
                <a:solidFill>
                  <a:srgbClr val="003056"/>
                </a:solidFill>
              </a:rPr>
              <a:t>themen</a:t>
            </a:r>
            <a:r>
              <a:rPr lang="de-DE" dirty="0">
                <a:solidFill>
                  <a:srgbClr val="003056"/>
                </a:solidFill>
              </a:rPr>
              <a:t>/</a:t>
            </a:r>
            <a:r>
              <a:rPr lang="de-DE" dirty="0" err="1">
                <a:solidFill>
                  <a:srgbClr val="003056"/>
                </a:solidFill>
              </a:rPr>
              <a:t>erp</a:t>
            </a:r>
            <a:r>
              <a:rPr lang="de-DE" dirty="0">
                <a:solidFill>
                  <a:srgbClr val="003056"/>
                </a:solidFill>
              </a:rPr>
              <a:t>-auswahl/</a:t>
            </a:r>
            <a:r>
              <a:rPr lang="de-DE" dirty="0" err="1">
                <a:solidFill>
                  <a:srgbClr val="003056"/>
                </a:solidFill>
              </a:rPr>
              <a:t>artikel</a:t>
            </a:r>
            <a:r>
              <a:rPr lang="de-DE" dirty="0">
                <a:solidFill>
                  <a:srgbClr val="003056"/>
                </a:solidFill>
              </a:rPr>
              <a:t>/der-markt-</a:t>
            </a:r>
            <a:r>
              <a:rPr lang="de-DE" dirty="0" err="1">
                <a:solidFill>
                  <a:srgbClr val="003056"/>
                </a:solidFill>
              </a:rPr>
              <a:t>fuer</a:t>
            </a:r>
            <a:r>
              <a:rPr lang="de-DE" dirty="0">
                <a:solidFill>
                  <a:srgbClr val="003056"/>
                </a:solidFill>
              </a:rPr>
              <a:t>-</a:t>
            </a:r>
            <a:r>
              <a:rPr lang="de-DE" dirty="0" err="1">
                <a:solidFill>
                  <a:srgbClr val="003056"/>
                </a:solidFill>
              </a:rPr>
              <a:t>erp</a:t>
            </a:r>
            <a:r>
              <a:rPr lang="de-DE" dirty="0">
                <a:solidFill>
                  <a:srgbClr val="003056"/>
                </a:solidFill>
              </a:rPr>
              <a:t>-systeme/.</a:t>
            </a:r>
          </a:p>
          <a:p>
            <a:endParaRPr lang="de-DE" dirty="0">
              <a:solidFill>
                <a:srgbClr val="003056"/>
              </a:solidFill>
            </a:endParaRPr>
          </a:p>
          <a:p>
            <a:r>
              <a:rPr lang="de-DE" dirty="0">
                <a:solidFill>
                  <a:srgbClr val="003056"/>
                </a:solidFill>
              </a:rPr>
              <a:t>Ministerium </a:t>
            </a:r>
            <a:r>
              <a:rPr lang="de-DE" dirty="0" err="1">
                <a:solidFill>
                  <a:srgbClr val="003056"/>
                </a:solidFill>
              </a:rPr>
              <a:t>für</a:t>
            </a:r>
            <a:r>
              <a:rPr lang="de-DE" dirty="0">
                <a:solidFill>
                  <a:srgbClr val="003056"/>
                </a:solidFill>
              </a:rPr>
              <a:t> Kultus, Jugend und Sport Baden-Württemberg (2009). Schulversuch 41-6623.27/27 vom 30. Juli 2009, </a:t>
            </a:r>
            <a:r>
              <a:rPr lang="de-DE" dirty="0" err="1">
                <a:solidFill>
                  <a:srgbClr val="003056"/>
                </a:solidFill>
              </a:rPr>
              <a:t>Lehrpläne</a:t>
            </a:r>
            <a:r>
              <a:rPr lang="de-DE" dirty="0">
                <a:solidFill>
                  <a:srgbClr val="003056"/>
                </a:solidFill>
              </a:rPr>
              <a:t> </a:t>
            </a:r>
            <a:r>
              <a:rPr lang="de-DE" dirty="0" err="1">
                <a:solidFill>
                  <a:srgbClr val="003056"/>
                </a:solidFill>
              </a:rPr>
              <a:t>für</a:t>
            </a:r>
            <a:r>
              <a:rPr lang="de-DE" dirty="0">
                <a:solidFill>
                  <a:srgbClr val="003056"/>
                </a:solidFill>
              </a:rPr>
              <a:t> das Berufskolleg, </a:t>
            </a:r>
            <a:r>
              <a:rPr lang="de-DE" dirty="0" err="1">
                <a:solidFill>
                  <a:srgbClr val="003056"/>
                </a:solidFill>
              </a:rPr>
              <a:t>Kaufmännisches</a:t>
            </a:r>
            <a:r>
              <a:rPr lang="de-DE" dirty="0">
                <a:solidFill>
                  <a:srgbClr val="003056"/>
                </a:solidFill>
              </a:rPr>
              <a:t> Berufskolleg Wirtschaftsinformatik, Wirtschaftsinformatik Schuljahr 1 und 2. http://</a:t>
            </a:r>
            <a:r>
              <a:rPr lang="de-DE" dirty="0" err="1">
                <a:solidFill>
                  <a:srgbClr val="003056"/>
                </a:solidFill>
              </a:rPr>
              <a:t>ls-bw.de</a:t>
            </a:r>
            <a:r>
              <a:rPr lang="de-DE" dirty="0">
                <a:solidFill>
                  <a:srgbClr val="003056"/>
                </a:solidFill>
              </a:rPr>
              <a:t>/</a:t>
            </a:r>
            <a:r>
              <a:rPr lang="de-DE" dirty="0" err="1">
                <a:solidFill>
                  <a:srgbClr val="003056"/>
                </a:solidFill>
              </a:rPr>
              <a:t>site</a:t>
            </a:r>
            <a:r>
              <a:rPr lang="de-DE" dirty="0">
                <a:solidFill>
                  <a:srgbClr val="003056"/>
                </a:solidFill>
              </a:rPr>
              <a:t>/</a:t>
            </a:r>
            <a:r>
              <a:rPr lang="de-DE" dirty="0" err="1">
                <a:solidFill>
                  <a:srgbClr val="003056"/>
                </a:solidFill>
              </a:rPr>
              <a:t>pbs-bw-new</a:t>
            </a:r>
            <a:r>
              <a:rPr lang="de-DE" dirty="0">
                <a:solidFill>
                  <a:srgbClr val="003056"/>
                </a:solidFill>
              </a:rPr>
              <a:t>/</a:t>
            </a:r>
            <a:r>
              <a:rPr lang="de-DE" dirty="0" err="1">
                <a:solidFill>
                  <a:srgbClr val="003056"/>
                </a:solidFill>
              </a:rPr>
              <a:t>get</a:t>
            </a:r>
            <a:r>
              <a:rPr lang="de-DE" dirty="0">
                <a:solidFill>
                  <a:srgbClr val="003056"/>
                </a:solidFill>
              </a:rPr>
              <a:t>/</a:t>
            </a:r>
            <a:r>
              <a:rPr lang="de-DE" dirty="0" err="1">
                <a:solidFill>
                  <a:srgbClr val="003056"/>
                </a:solidFill>
              </a:rPr>
              <a:t>documents</a:t>
            </a:r>
            <a:r>
              <a:rPr lang="de-DE" dirty="0">
                <a:solidFill>
                  <a:srgbClr val="003056"/>
                </a:solidFill>
              </a:rPr>
              <a:t>/</a:t>
            </a:r>
            <a:r>
              <a:rPr lang="de-DE" dirty="0" err="1">
                <a:solidFill>
                  <a:srgbClr val="003056"/>
                </a:solidFill>
              </a:rPr>
              <a:t>lsbw</a:t>
            </a:r>
            <a:r>
              <a:rPr lang="de-DE" dirty="0">
                <a:solidFill>
                  <a:srgbClr val="003056"/>
                </a:solidFill>
              </a:rPr>
              <a:t>/</a:t>
            </a:r>
            <a:r>
              <a:rPr lang="de-DE" dirty="0" err="1">
                <a:solidFill>
                  <a:srgbClr val="003056"/>
                </a:solidFill>
              </a:rPr>
              <a:t>Bildungsplaene</a:t>
            </a:r>
            <a:r>
              <a:rPr lang="de-DE" dirty="0">
                <a:solidFill>
                  <a:srgbClr val="003056"/>
                </a:solidFill>
              </a:rPr>
              <a:t>-BERS/</a:t>
            </a:r>
            <a:r>
              <a:rPr lang="de-DE" dirty="0" err="1">
                <a:solidFill>
                  <a:srgbClr val="003056"/>
                </a:solidFill>
              </a:rPr>
              <a:t>MediaCenter</a:t>
            </a:r>
            <a:r>
              <a:rPr lang="de-DE" dirty="0">
                <a:solidFill>
                  <a:srgbClr val="003056"/>
                </a:solidFill>
              </a:rPr>
              <a:t>/</a:t>
            </a:r>
            <a:r>
              <a:rPr lang="de-DE" dirty="0" err="1">
                <a:solidFill>
                  <a:srgbClr val="003056"/>
                </a:solidFill>
              </a:rPr>
              <a:t>bk</a:t>
            </a:r>
            <a:r>
              <a:rPr lang="de-DE" dirty="0">
                <a:solidFill>
                  <a:srgbClr val="003056"/>
                </a:solidFill>
              </a:rPr>
              <a:t>/</a:t>
            </a:r>
            <a:r>
              <a:rPr lang="de-DE" dirty="0" err="1">
                <a:solidFill>
                  <a:srgbClr val="003056"/>
                </a:solidFill>
              </a:rPr>
              <a:t>bk_I</a:t>
            </a:r>
            <a:r>
              <a:rPr lang="de-DE" dirty="0">
                <a:solidFill>
                  <a:srgbClr val="003056"/>
                </a:solidFill>
              </a:rPr>
              <a:t>-II/</a:t>
            </a:r>
            <a:r>
              <a:rPr lang="de-DE" dirty="0" err="1">
                <a:solidFill>
                  <a:srgbClr val="003056"/>
                </a:solidFill>
              </a:rPr>
              <a:t>bkkfmwi</a:t>
            </a:r>
            <a:r>
              <a:rPr lang="de-DE" dirty="0">
                <a:solidFill>
                  <a:srgbClr val="003056"/>
                </a:solidFill>
              </a:rPr>
              <a:t>/BK-BKWI_Wirtschaftsinformatik_09_3706_02.pdf.</a:t>
            </a:r>
          </a:p>
          <a:p>
            <a:endParaRPr lang="de-DE" dirty="0">
              <a:solidFill>
                <a:srgbClr val="003056"/>
              </a:solidFill>
            </a:endParaRPr>
          </a:p>
          <a:p>
            <a:r>
              <a:rPr lang="de-DE" dirty="0">
                <a:solidFill>
                  <a:srgbClr val="003056"/>
                </a:solidFill>
              </a:rPr>
              <a:t>North </a:t>
            </a:r>
            <a:r>
              <a:rPr lang="de-DE" dirty="0" err="1">
                <a:solidFill>
                  <a:srgbClr val="003056"/>
                </a:solidFill>
              </a:rPr>
              <a:t>Rizza</a:t>
            </a:r>
            <a:r>
              <a:rPr lang="de-DE" dirty="0">
                <a:solidFill>
                  <a:srgbClr val="003056"/>
                </a:solidFill>
              </a:rPr>
              <a:t>, M., Jewell, J., </a:t>
            </a:r>
            <a:r>
              <a:rPr lang="de-DE" dirty="0" err="1">
                <a:solidFill>
                  <a:srgbClr val="003056"/>
                </a:solidFill>
              </a:rPr>
              <a:t>Beauvais</a:t>
            </a:r>
            <a:r>
              <a:rPr lang="de-DE" dirty="0">
                <a:solidFill>
                  <a:srgbClr val="003056"/>
                </a:solidFill>
              </a:rPr>
              <a:t>, J. &amp; </a:t>
            </a:r>
            <a:r>
              <a:rPr lang="de-DE" dirty="0" err="1">
                <a:solidFill>
                  <a:srgbClr val="003056"/>
                </a:solidFill>
              </a:rPr>
              <a:t>Permenter</a:t>
            </a:r>
            <a:r>
              <a:rPr lang="de-DE" dirty="0">
                <a:solidFill>
                  <a:srgbClr val="003056"/>
                </a:solidFill>
              </a:rPr>
              <a:t>, K. (2021). Worldwide Enterprise </a:t>
            </a:r>
            <a:r>
              <a:rPr lang="de-DE" dirty="0" err="1">
                <a:solidFill>
                  <a:srgbClr val="003056"/>
                </a:solidFill>
              </a:rPr>
              <a:t>Applications</a:t>
            </a:r>
            <a:r>
              <a:rPr lang="de-DE" dirty="0">
                <a:solidFill>
                  <a:srgbClr val="003056"/>
                </a:solidFill>
              </a:rPr>
              <a:t> Software Forecast, 2021-2025: A Digital-First World </a:t>
            </a:r>
            <a:r>
              <a:rPr lang="de-DE" dirty="0" err="1">
                <a:solidFill>
                  <a:srgbClr val="003056"/>
                </a:solidFill>
              </a:rPr>
              <a:t>Requires</a:t>
            </a:r>
            <a:r>
              <a:rPr lang="de-DE" dirty="0">
                <a:solidFill>
                  <a:srgbClr val="003056"/>
                </a:solidFill>
              </a:rPr>
              <a:t> Next-Generation </a:t>
            </a:r>
            <a:r>
              <a:rPr lang="de-DE" dirty="0" err="1">
                <a:solidFill>
                  <a:srgbClr val="003056"/>
                </a:solidFill>
              </a:rPr>
              <a:t>Applications</a:t>
            </a:r>
            <a:r>
              <a:rPr lang="de-DE" dirty="0">
                <a:solidFill>
                  <a:srgbClr val="003056"/>
                </a:solidFill>
              </a:rPr>
              <a:t>, August 2021, IDC Market Forecast #US47983921. </a:t>
            </a:r>
          </a:p>
          <a:p>
            <a:endParaRPr lang="de-DE" dirty="0">
              <a:solidFill>
                <a:srgbClr val="003056"/>
              </a:solidFill>
            </a:endParaRPr>
          </a:p>
          <a:p>
            <a:r>
              <a:rPr lang="de-DE" dirty="0" err="1">
                <a:solidFill>
                  <a:srgbClr val="003056"/>
                </a:solidFill>
              </a:rPr>
              <a:t>Pang</a:t>
            </a:r>
            <a:r>
              <a:rPr lang="de-DE" dirty="0">
                <a:solidFill>
                  <a:srgbClr val="003056"/>
                </a:solidFill>
              </a:rPr>
              <a:t>, A., </a:t>
            </a:r>
            <a:r>
              <a:rPr lang="de-DE" dirty="0" err="1">
                <a:solidFill>
                  <a:srgbClr val="003056"/>
                </a:solidFill>
              </a:rPr>
              <a:t>Markovski</a:t>
            </a:r>
            <a:r>
              <a:rPr lang="de-DE" dirty="0">
                <a:solidFill>
                  <a:srgbClr val="003056"/>
                </a:solidFill>
              </a:rPr>
              <a:t>, M. &amp; </a:t>
            </a:r>
            <a:r>
              <a:rPr lang="de-DE" dirty="0" err="1">
                <a:solidFill>
                  <a:srgbClr val="003056"/>
                </a:solidFill>
              </a:rPr>
              <a:t>Zdravkovski</a:t>
            </a:r>
            <a:r>
              <a:rPr lang="de-DE" dirty="0">
                <a:solidFill>
                  <a:srgbClr val="003056"/>
                </a:solidFill>
              </a:rPr>
              <a:t>, M. (2021). Apps Run The World. Apps Research &amp; </a:t>
            </a:r>
            <a:r>
              <a:rPr lang="de-DE" dirty="0" err="1">
                <a:solidFill>
                  <a:srgbClr val="003056"/>
                </a:solidFill>
              </a:rPr>
              <a:t>Buyer</a:t>
            </a:r>
            <a:r>
              <a:rPr lang="de-DE" dirty="0">
                <a:solidFill>
                  <a:srgbClr val="003056"/>
                </a:solidFill>
              </a:rPr>
              <a:t> Insight. 2020 </a:t>
            </a:r>
            <a:r>
              <a:rPr lang="de-DE" dirty="0" err="1">
                <a:solidFill>
                  <a:srgbClr val="003056"/>
                </a:solidFill>
              </a:rPr>
              <a:t>Hindsight</a:t>
            </a:r>
            <a:r>
              <a:rPr lang="de-DE" dirty="0">
                <a:solidFill>
                  <a:srgbClr val="003056"/>
                </a:solidFill>
              </a:rPr>
              <a:t> </a:t>
            </a:r>
            <a:r>
              <a:rPr lang="de-DE" dirty="0" err="1">
                <a:solidFill>
                  <a:srgbClr val="003056"/>
                </a:solidFill>
              </a:rPr>
              <a:t>Finds</a:t>
            </a:r>
            <a:r>
              <a:rPr lang="de-DE" dirty="0">
                <a:solidFill>
                  <a:srgbClr val="003056"/>
                </a:solidFill>
              </a:rPr>
              <a:t> </a:t>
            </a:r>
            <a:r>
              <a:rPr lang="de-DE" dirty="0" err="1">
                <a:solidFill>
                  <a:srgbClr val="003056"/>
                </a:solidFill>
              </a:rPr>
              <a:t>Deceleration</a:t>
            </a:r>
            <a:r>
              <a:rPr lang="de-DE" dirty="0">
                <a:solidFill>
                  <a:srgbClr val="003056"/>
                </a:solidFill>
              </a:rPr>
              <a:t> </a:t>
            </a:r>
            <a:r>
              <a:rPr lang="de-DE" dirty="0" err="1">
                <a:solidFill>
                  <a:srgbClr val="003056"/>
                </a:solidFill>
              </a:rPr>
              <a:t>Among</a:t>
            </a:r>
            <a:r>
              <a:rPr lang="de-DE" dirty="0">
                <a:solidFill>
                  <a:srgbClr val="003056"/>
                </a:solidFill>
              </a:rPr>
              <a:t> Top 10 </a:t>
            </a:r>
            <a:r>
              <a:rPr lang="de-DE" dirty="0" err="1">
                <a:solidFill>
                  <a:srgbClr val="003056"/>
                </a:solidFill>
              </a:rPr>
              <a:t>Vendors</a:t>
            </a:r>
            <a:r>
              <a:rPr lang="de-DE" dirty="0">
                <a:solidFill>
                  <a:srgbClr val="003056"/>
                </a:solidFill>
              </a:rPr>
              <a:t> in </a:t>
            </a:r>
            <a:r>
              <a:rPr lang="de-DE" dirty="0" err="1">
                <a:solidFill>
                  <a:srgbClr val="003056"/>
                </a:solidFill>
              </a:rPr>
              <a:t>IaaS</a:t>
            </a:r>
            <a:r>
              <a:rPr lang="de-DE" dirty="0">
                <a:solidFill>
                  <a:srgbClr val="003056"/>
                </a:solidFill>
              </a:rPr>
              <a:t>, Cloud, Enterprise </a:t>
            </a:r>
            <a:r>
              <a:rPr lang="de-DE" dirty="0" err="1">
                <a:solidFill>
                  <a:srgbClr val="003056"/>
                </a:solidFill>
              </a:rPr>
              <a:t>Applications</a:t>
            </a:r>
            <a:r>
              <a:rPr lang="de-DE" dirty="0">
                <a:solidFill>
                  <a:srgbClr val="003056"/>
                </a:solidFill>
              </a:rPr>
              <a:t> Amid </a:t>
            </a:r>
            <a:r>
              <a:rPr lang="de-DE" dirty="0" err="1">
                <a:solidFill>
                  <a:srgbClr val="003056"/>
                </a:solidFill>
              </a:rPr>
              <a:t>Cloudy</a:t>
            </a:r>
            <a:r>
              <a:rPr lang="de-DE" dirty="0">
                <a:solidFill>
                  <a:srgbClr val="003056"/>
                </a:solidFill>
              </a:rPr>
              <a:t> Outlook, April 28, 2021. https://</a:t>
            </a:r>
            <a:r>
              <a:rPr lang="de-DE" dirty="0" err="1">
                <a:solidFill>
                  <a:srgbClr val="003056"/>
                </a:solidFill>
              </a:rPr>
              <a:t>www.appsruntheworld.com</a:t>
            </a:r>
            <a:r>
              <a:rPr lang="de-DE" dirty="0">
                <a:solidFill>
                  <a:srgbClr val="003056"/>
                </a:solidFill>
              </a:rPr>
              <a:t>/2020-hindsight-finds-deceleration-among-top-10-vendors-in-iaas-cloud-enterprise-applications-amid-cloudy-outlook/.</a:t>
            </a:r>
          </a:p>
        </p:txBody>
      </p:sp>
    </p:spTree>
    <p:extLst>
      <p:ext uri="{BB962C8B-B14F-4D97-AF65-F5344CB8AC3E}">
        <p14:creationId xmlns:p14="http://schemas.microsoft.com/office/powerpoint/2010/main" val="2934363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BE9FD-7040-F947-A6C5-CDBD25346B65}"/>
              </a:ext>
            </a:extLst>
          </p:cNvPr>
          <p:cNvSpPr>
            <a:spLocks noGrp="1"/>
          </p:cNvSpPr>
          <p:nvPr>
            <p:ph type="title"/>
          </p:nvPr>
        </p:nvSpPr>
        <p:spPr/>
        <p:txBody>
          <a:bodyPr/>
          <a:lstStyle/>
          <a:p>
            <a:r>
              <a:rPr lang="de-DE" dirty="0"/>
              <a:t>Literaturverzeichnis – Kapitel 6</a:t>
            </a:r>
          </a:p>
        </p:txBody>
      </p:sp>
      <p:sp>
        <p:nvSpPr>
          <p:cNvPr id="4" name="Foliennummernplatzhalter 3">
            <a:extLst>
              <a:ext uri="{FF2B5EF4-FFF2-40B4-BE49-F238E27FC236}">
                <a16:creationId xmlns:a16="http://schemas.microsoft.com/office/drawing/2014/main" id="{54107A1C-01DB-B242-9031-9104A72EB15D}"/>
              </a:ext>
            </a:extLst>
          </p:cNvPr>
          <p:cNvSpPr>
            <a:spLocks noGrp="1"/>
          </p:cNvSpPr>
          <p:nvPr>
            <p:ph type="sldNum" sz="quarter" idx="12"/>
          </p:nvPr>
        </p:nvSpPr>
        <p:spPr/>
        <p:txBody>
          <a:bodyPr/>
          <a:lstStyle/>
          <a:p>
            <a:fld id="{FC0CC166-4E39-43B8-AB91-BDD1C4C9E224}" type="slidenum">
              <a:rPr lang="de-DE" smtClean="0"/>
              <a:t>49</a:t>
            </a:fld>
            <a:endParaRPr lang="de-DE" dirty="0"/>
          </a:p>
        </p:txBody>
      </p:sp>
      <p:sp>
        <p:nvSpPr>
          <p:cNvPr id="6" name="Textfeld 5">
            <a:extLst>
              <a:ext uri="{FF2B5EF4-FFF2-40B4-BE49-F238E27FC236}">
                <a16:creationId xmlns:a16="http://schemas.microsoft.com/office/drawing/2014/main" id="{385D627B-1434-2D48-9D19-7D0B65DA5102}"/>
              </a:ext>
            </a:extLst>
          </p:cNvPr>
          <p:cNvSpPr txBox="1"/>
          <p:nvPr/>
        </p:nvSpPr>
        <p:spPr>
          <a:xfrm>
            <a:off x="1378800" y="1197546"/>
            <a:ext cx="9615331" cy="5355312"/>
          </a:xfrm>
          <a:prstGeom prst="rect">
            <a:avLst/>
          </a:prstGeom>
          <a:noFill/>
        </p:spPr>
        <p:txBody>
          <a:bodyPr wrap="square" rtlCol="0">
            <a:spAutoFit/>
          </a:bodyPr>
          <a:lstStyle/>
          <a:p>
            <a:r>
              <a:rPr lang="de-DE" dirty="0" err="1">
                <a:solidFill>
                  <a:srgbClr val="003056"/>
                </a:solidFill>
              </a:rPr>
              <a:t>Pang</a:t>
            </a:r>
            <a:r>
              <a:rPr lang="de-DE" dirty="0">
                <a:solidFill>
                  <a:srgbClr val="003056"/>
                </a:solidFill>
              </a:rPr>
              <a:t>, A.,</a:t>
            </a:r>
            <a:r>
              <a:rPr lang="de-DE" dirty="0" err="1">
                <a:solidFill>
                  <a:srgbClr val="003056"/>
                </a:solidFill>
              </a:rPr>
              <a:t>Markovski</a:t>
            </a:r>
            <a:r>
              <a:rPr lang="de-DE" dirty="0">
                <a:solidFill>
                  <a:srgbClr val="003056"/>
                </a:solidFill>
              </a:rPr>
              <a:t>, M. &amp; </a:t>
            </a:r>
            <a:r>
              <a:rPr lang="de-DE" dirty="0" err="1">
                <a:solidFill>
                  <a:srgbClr val="003056"/>
                </a:solidFill>
              </a:rPr>
              <a:t>Markovska</a:t>
            </a:r>
            <a:r>
              <a:rPr lang="de-DE" dirty="0">
                <a:solidFill>
                  <a:srgbClr val="003056"/>
                </a:solidFill>
              </a:rPr>
              <a:t>, A. (2022a). Apps Run The World. Apps Research &amp; </a:t>
            </a:r>
            <a:r>
              <a:rPr lang="de-DE" dirty="0" err="1">
                <a:solidFill>
                  <a:srgbClr val="003056"/>
                </a:solidFill>
              </a:rPr>
              <a:t>Buyer</a:t>
            </a:r>
            <a:r>
              <a:rPr lang="de-DE" dirty="0">
                <a:solidFill>
                  <a:srgbClr val="003056"/>
                </a:solidFill>
              </a:rPr>
              <a:t> Insight. Top 10 CRM Software </a:t>
            </a:r>
            <a:r>
              <a:rPr lang="de-DE" dirty="0" err="1">
                <a:solidFill>
                  <a:srgbClr val="003056"/>
                </a:solidFill>
              </a:rPr>
              <a:t>Vendors</a:t>
            </a:r>
            <a:r>
              <a:rPr lang="de-DE" dirty="0">
                <a:solidFill>
                  <a:srgbClr val="003056"/>
                </a:solidFill>
              </a:rPr>
              <a:t>, Market Size and Market Forecast 2021-2026, September 23, 2022. https://</a:t>
            </a:r>
            <a:r>
              <a:rPr lang="de-DE" dirty="0" err="1">
                <a:solidFill>
                  <a:srgbClr val="003056"/>
                </a:solidFill>
              </a:rPr>
              <a:t>www.appsruntheworld.com</a:t>
            </a:r>
            <a:r>
              <a:rPr lang="de-DE" dirty="0">
                <a:solidFill>
                  <a:srgbClr val="003056"/>
                </a:solidFill>
              </a:rPr>
              <a:t>/top-10-crm-software-vendors-and-market-forecast/.</a:t>
            </a:r>
          </a:p>
          <a:p>
            <a:endParaRPr lang="de-DE" dirty="0">
              <a:solidFill>
                <a:srgbClr val="003056"/>
              </a:solidFill>
            </a:endParaRPr>
          </a:p>
          <a:p>
            <a:r>
              <a:rPr lang="de-DE" dirty="0" err="1">
                <a:solidFill>
                  <a:srgbClr val="003056"/>
                </a:solidFill>
              </a:rPr>
              <a:t>Pang</a:t>
            </a:r>
            <a:r>
              <a:rPr lang="de-DE" dirty="0">
                <a:solidFill>
                  <a:srgbClr val="003056"/>
                </a:solidFill>
              </a:rPr>
              <a:t>, A.,</a:t>
            </a:r>
            <a:r>
              <a:rPr lang="de-DE" dirty="0" err="1">
                <a:solidFill>
                  <a:srgbClr val="003056"/>
                </a:solidFill>
              </a:rPr>
              <a:t>Markovski</a:t>
            </a:r>
            <a:r>
              <a:rPr lang="de-DE" dirty="0">
                <a:solidFill>
                  <a:srgbClr val="003056"/>
                </a:solidFill>
              </a:rPr>
              <a:t>, M. &amp; </a:t>
            </a:r>
            <a:r>
              <a:rPr lang="de-DE" dirty="0" err="1">
                <a:solidFill>
                  <a:srgbClr val="003056"/>
                </a:solidFill>
              </a:rPr>
              <a:t>Micik</a:t>
            </a:r>
            <a:r>
              <a:rPr lang="de-DE" dirty="0">
                <a:solidFill>
                  <a:srgbClr val="003056"/>
                </a:solidFill>
              </a:rPr>
              <a:t>, A. (2022b). Apps Run The World. Apps Research &amp; </a:t>
            </a:r>
            <a:r>
              <a:rPr lang="de-DE" dirty="0" err="1">
                <a:solidFill>
                  <a:srgbClr val="003056"/>
                </a:solidFill>
              </a:rPr>
              <a:t>Buyer</a:t>
            </a:r>
            <a:r>
              <a:rPr lang="de-DE" dirty="0">
                <a:solidFill>
                  <a:srgbClr val="003056"/>
                </a:solidFill>
              </a:rPr>
              <a:t> Insight. Top 10 ERP Software </a:t>
            </a:r>
            <a:r>
              <a:rPr lang="de-DE" dirty="0" err="1">
                <a:solidFill>
                  <a:srgbClr val="003056"/>
                </a:solidFill>
              </a:rPr>
              <a:t>Vendors</a:t>
            </a:r>
            <a:r>
              <a:rPr lang="de-DE" dirty="0">
                <a:solidFill>
                  <a:srgbClr val="003056"/>
                </a:solidFill>
              </a:rPr>
              <a:t>, Market Size and Market Forecast 2021-2026, September 26, 2022. https://</a:t>
            </a:r>
            <a:r>
              <a:rPr lang="de-DE" dirty="0" err="1">
                <a:solidFill>
                  <a:srgbClr val="003056"/>
                </a:solidFill>
              </a:rPr>
              <a:t>www.appsruntheworld.com</a:t>
            </a:r>
            <a:r>
              <a:rPr lang="de-DE" dirty="0">
                <a:solidFill>
                  <a:srgbClr val="003056"/>
                </a:solidFill>
              </a:rPr>
              <a:t>/top-10-erp-software-vendors-and-market-forecast/.</a:t>
            </a:r>
          </a:p>
          <a:p>
            <a:endParaRPr lang="de-DE" dirty="0">
              <a:solidFill>
                <a:srgbClr val="003056"/>
              </a:solidFill>
            </a:endParaRPr>
          </a:p>
          <a:p>
            <a:r>
              <a:rPr lang="de-DE" dirty="0" err="1">
                <a:solidFill>
                  <a:srgbClr val="003056"/>
                </a:solidFill>
              </a:rPr>
              <a:t>Pang</a:t>
            </a:r>
            <a:r>
              <a:rPr lang="de-DE" dirty="0">
                <a:solidFill>
                  <a:srgbClr val="003056"/>
                </a:solidFill>
              </a:rPr>
              <a:t>, A.,</a:t>
            </a:r>
            <a:r>
              <a:rPr lang="de-DE" dirty="0" err="1">
                <a:solidFill>
                  <a:srgbClr val="003056"/>
                </a:solidFill>
              </a:rPr>
              <a:t>Markovski</a:t>
            </a:r>
            <a:r>
              <a:rPr lang="de-DE" dirty="0">
                <a:solidFill>
                  <a:srgbClr val="003056"/>
                </a:solidFill>
              </a:rPr>
              <a:t>, M. &amp; </a:t>
            </a:r>
            <a:r>
              <a:rPr lang="de-DE" dirty="0" err="1">
                <a:solidFill>
                  <a:srgbClr val="003056"/>
                </a:solidFill>
              </a:rPr>
              <a:t>Ristik</a:t>
            </a:r>
            <a:r>
              <a:rPr lang="de-DE" dirty="0">
                <a:solidFill>
                  <a:srgbClr val="003056"/>
                </a:solidFill>
              </a:rPr>
              <a:t>, M. (2022c). Apps Run The World. Apps Research &amp; </a:t>
            </a:r>
            <a:r>
              <a:rPr lang="de-DE" dirty="0" err="1">
                <a:solidFill>
                  <a:srgbClr val="003056"/>
                </a:solidFill>
              </a:rPr>
              <a:t>Buyer</a:t>
            </a:r>
            <a:r>
              <a:rPr lang="de-DE" dirty="0">
                <a:solidFill>
                  <a:srgbClr val="003056"/>
                </a:solidFill>
              </a:rPr>
              <a:t> Insight. Top 10 </a:t>
            </a:r>
            <a:r>
              <a:rPr lang="de-DE" dirty="0" err="1">
                <a:solidFill>
                  <a:srgbClr val="003056"/>
                </a:solidFill>
              </a:rPr>
              <a:t>Procuement</a:t>
            </a:r>
            <a:r>
              <a:rPr lang="de-DE" dirty="0">
                <a:solidFill>
                  <a:srgbClr val="003056"/>
                </a:solidFill>
              </a:rPr>
              <a:t> Software </a:t>
            </a:r>
            <a:r>
              <a:rPr lang="de-DE" dirty="0" err="1">
                <a:solidFill>
                  <a:srgbClr val="003056"/>
                </a:solidFill>
              </a:rPr>
              <a:t>Vendors</a:t>
            </a:r>
            <a:r>
              <a:rPr lang="de-DE" dirty="0">
                <a:solidFill>
                  <a:srgbClr val="003056"/>
                </a:solidFill>
              </a:rPr>
              <a:t>, Market Size and Market Forecast 2021-2026, September 26, 2022. https://</a:t>
            </a:r>
            <a:r>
              <a:rPr lang="de-DE" dirty="0" err="1">
                <a:solidFill>
                  <a:srgbClr val="003056"/>
                </a:solidFill>
              </a:rPr>
              <a:t>www.appsruntheworld.com</a:t>
            </a:r>
            <a:r>
              <a:rPr lang="de-DE" dirty="0">
                <a:solidFill>
                  <a:srgbClr val="003056"/>
                </a:solidFill>
              </a:rPr>
              <a:t>/top-10-procurement-software-vendors-and-market-forecast/.</a:t>
            </a:r>
          </a:p>
          <a:p>
            <a:endParaRPr lang="de-DE" dirty="0">
              <a:solidFill>
                <a:srgbClr val="003056"/>
              </a:solidFill>
            </a:endParaRPr>
          </a:p>
          <a:p>
            <a:r>
              <a:rPr lang="de-DE" dirty="0" err="1">
                <a:solidFill>
                  <a:srgbClr val="003056"/>
                </a:solidFill>
              </a:rPr>
              <a:t>Pang</a:t>
            </a:r>
            <a:r>
              <a:rPr lang="de-DE" dirty="0">
                <a:solidFill>
                  <a:srgbClr val="003056"/>
                </a:solidFill>
              </a:rPr>
              <a:t>, A.,</a:t>
            </a:r>
            <a:r>
              <a:rPr lang="de-DE" dirty="0" err="1">
                <a:solidFill>
                  <a:srgbClr val="003056"/>
                </a:solidFill>
              </a:rPr>
              <a:t>Markovski</a:t>
            </a:r>
            <a:r>
              <a:rPr lang="de-DE" dirty="0">
                <a:solidFill>
                  <a:srgbClr val="003056"/>
                </a:solidFill>
              </a:rPr>
              <a:t>, M. &amp; </a:t>
            </a:r>
            <a:r>
              <a:rPr lang="de-DE" dirty="0" err="1">
                <a:solidFill>
                  <a:srgbClr val="003056"/>
                </a:solidFill>
              </a:rPr>
              <a:t>Ristovska</a:t>
            </a:r>
            <a:r>
              <a:rPr lang="de-DE" dirty="0">
                <a:solidFill>
                  <a:srgbClr val="003056"/>
                </a:solidFill>
              </a:rPr>
              <a:t> </a:t>
            </a:r>
            <a:r>
              <a:rPr lang="de-DE" dirty="0" err="1">
                <a:solidFill>
                  <a:srgbClr val="003056"/>
                </a:solidFill>
              </a:rPr>
              <a:t>Janevska</a:t>
            </a:r>
            <a:r>
              <a:rPr lang="de-DE" dirty="0">
                <a:solidFill>
                  <a:srgbClr val="003056"/>
                </a:solidFill>
              </a:rPr>
              <a:t>, J. (2022d). Apps Run The World. Apps Research &amp; </a:t>
            </a:r>
            <a:r>
              <a:rPr lang="de-DE" dirty="0" err="1">
                <a:solidFill>
                  <a:srgbClr val="003056"/>
                </a:solidFill>
              </a:rPr>
              <a:t>Buyer</a:t>
            </a:r>
            <a:r>
              <a:rPr lang="de-DE" dirty="0">
                <a:solidFill>
                  <a:srgbClr val="003056"/>
                </a:solidFill>
              </a:rPr>
              <a:t> Insight. Top 10 SCM Software </a:t>
            </a:r>
            <a:r>
              <a:rPr lang="de-DE" dirty="0" err="1">
                <a:solidFill>
                  <a:srgbClr val="003056"/>
                </a:solidFill>
              </a:rPr>
              <a:t>Vendors</a:t>
            </a:r>
            <a:r>
              <a:rPr lang="de-DE" dirty="0">
                <a:solidFill>
                  <a:srgbClr val="003056"/>
                </a:solidFill>
              </a:rPr>
              <a:t>, Market Size and Market Forecast 2021-2026, September 26, 2022. https://</a:t>
            </a:r>
            <a:r>
              <a:rPr lang="de-DE" dirty="0" err="1">
                <a:solidFill>
                  <a:srgbClr val="003056"/>
                </a:solidFill>
              </a:rPr>
              <a:t>www.appsruntheworld.com</a:t>
            </a:r>
            <a:r>
              <a:rPr lang="de-DE" dirty="0">
                <a:solidFill>
                  <a:srgbClr val="003056"/>
                </a:solidFill>
              </a:rPr>
              <a:t>/top-10-scm-software-vendors-and-market-forecast/.</a:t>
            </a:r>
          </a:p>
          <a:p>
            <a:endParaRPr lang="de-DE" dirty="0">
              <a:solidFill>
                <a:srgbClr val="003056"/>
              </a:solidFill>
            </a:endParaRPr>
          </a:p>
          <a:p>
            <a:r>
              <a:rPr lang="de-DE" dirty="0" err="1">
                <a:solidFill>
                  <a:srgbClr val="003056"/>
                </a:solidFill>
              </a:rPr>
              <a:t>Sassonko</a:t>
            </a:r>
            <a:r>
              <a:rPr lang="de-DE" dirty="0">
                <a:solidFill>
                  <a:srgbClr val="003056"/>
                </a:solidFill>
              </a:rPr>
              <a:t>, B., Steininger, D.M. &amp; Veit, D. (2021). </a:t>
            </a:r>
            <a:r>
              <a:rPr lang="de-DE" dirty="0" err="1">
                <a:solidFill>
                  <a:srgbClr val="003056"/>
                </a:solidFill>
              </a:rPr>
              <a:t>Does</a:t>
            </a:r>
            <a:r>
              <a:rPr lang="de-DE" dirty="0">
                <a:solidFill>
                  <a:srgbClr val="003056"/>
                </a:solidFill>
              </a:rPr>
              <a:t> IT Education Matter? An Investigation </a:t>
            </a:r>
            <a:r>
              <a:rPr lang="de-DE" dirty="0" err="1">
                <a:solidFill>
                  <a:srgbClr val="003056"/>
                </a:solidFill>
              </a:rPr>
              <a:t>of</a:t>
            </a:r>
            <a:r>
              <a:rPr lang="de-DE" dirty="0">
                <a:solidFill>
                  <a:srgbClr val="003056"/>
                </a:solidFill>
              </a:rPr>
              <a:t> </a:t>
            </a:r>
            <a:r>
              <a:rPr lang="de-DE" dirty="0" err="1">
                <a:solidFill>
                  <a:srgbClr val="003056"/>
                </a:solidFill>
              </a:rPr>
              <a:t>Founder</a:t>
            </a:r>
            <a:r>
              <a:rPr lang="de-DE" dirty="0">
                <a:solidFill>
                  <a:srgbClr val="003056"/>
                </a:solidFill>
              </a:rPr>
              <a:t> Team </a:t>
            </a:r>
            <a:r>
              <a:rPr lang="de-DE" dirty="0" err="1">
                <a:solidFill>
                  <a:srgbClr val="003056"/>
                </a:solidFill>
              </a:rPr>
              <a:t>Characteristics</a:t>
            </a:r>
            <a:r>
              <a:rPr lang="de-DE" dirty="0">
                <a:solidFill>
                  <a:srgbClr val="003056"/>
                </a:solidFill>
              </a:rPr>
              <a:t> and </a:t>
            </a:r>
            <a:r>
              <a:rPr lang="de-DE" dirty="0" err="1">
                <a:solidFill>
                  <a:srgbClr val="003056"/>
                </a:solidFill>
              </a:rPr>
              <a:t>Entrepreneurial</a:t>
            </a:r>
            <a:r>
              <a:rPr lang="de-DE" dirty="0">
                <a:solidFill>
                  <a:srgbClr val="003056"/>
                </a:solidFill>
              </a:rPr>
              <a:t> </a:t>
            </a:r>
            <a:r>
              <a:rPr lang="de-DE" dirty="0" err="1">
                <a:solidFill>
                  <a:srgbClr val="003056"/>
                </a:solidFill>
              </a:rPr>
              <a:t>Success</a:t>
            </a:r>
            <a:r>
              <a:rPr lang="de-DE" dirty="0">
                <a:solidFill>
                  <a:srgbClr val="003056"/>
                </a:solidFill>
              </a:rPr>
              <a:t>. Working Paper. Augsburg, Kaiserslautern.</a:t>
            </a:r>
          </a:p>
          <a:p>
            <a:endParaRPr lang="de-DE" dirty="0">
              <a:solidFill>
                <a:srgbClr val="003056"/>
              </a:solidFill>
            </a:endParaRPr>
          </a:p>
        </p:txBody>
      </p:sp>
    </p:spTree>
    <p:extLst>
      <p:ext uri="{BB962C8B-B14F-4D97-AF65-F5344CB8AC3E}">
        <p14:creationId xmlns:p14="http://schemas.microsoft.com/office/powerpoint/2010/main" val="3008835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CF09EF-6DAD-6E4B-931B-313A265CDE1A}"/>
              </a:ext>
            </a:extLst>
          </p:cNvPr>
          <p:cNvSpPr>
            <a:spLocks noGrp="1"/>
          </p:cNvSpPr>
          <p:nvPr>
            <p:ph type="title"/>
          </p:nvPr>
        </p:nvSpPr>
        <p:spPr/>
        <p:txBody>
          <a:bodyPr/>
          <a:lstStyle/>
          <a:p>
            <a:r>
              <a:rPr lang="de-DE" dirty="0"/>
              <a:t>Beispiel praktische Bedeutung von Theorien</a:t>
            </a:r>
          </a:p>
        </p:txBody>
      </p:sp>
      <p:sp>
        <p:nvSpPr>
          <p:cNvPr id="3" name="Inhaltsplatzhalter 2">
            <a:extLst>
              <a:ext uri="{FF2B5EF4-FFF2-40B4-BE49-F238E27FC236}">
                <a16:creationId xmlns:a16="http://schemas.microsoft.com/office/drawing/2014/main" id="{EAAE41EE-DD8D-3949-92B5-BE15321F7E35}"/>
              </a:ext>
            </a:extLst>
          </p:cNvPr>
          <p:cNvSpPr>
            <a:spLocks noGrp="1"/>
          </p:cNvSpPr>
          <p:nvPr>
            <p:ph idx="1"/>
          </p:nvPr>
        </p:nvSpPr>
        <p:spPr>
          <a:xfrm>
            <a:off x="1378800" y="1629594"/>
            <a:ext cx="9432000" cy="4257953"/>
          </a:xfrm>
        </p:spPr>
        <p:txBody>
          <a:bodyPr/>
          <a:lstStyle/>
          <a:p>
            <a:r>
              <a:rPr lang="de-DE" dirty="0"/>
              <a:t>Das Newtonsche Gravitationsgesetz zur gegenseitigen Anziehung von Massen wurde nicht nur vor dem Hintergrund der Newtonschen Theoreme gedanklich bewiesen, sondern ist auch in der Wirklichkeit beobachtbar </a:t>
            </a:r>
          </a:p>
          <a:p>
            <a:endParaRPr lang="de-DE" dirty="0"/>
          </a:p>
          <a:p>
            <a:endParaRPr lang="de-DE" dirty="0"/>
          </a:p>
          <a:p>
            <a:pPr marL="0" indent="0">
              <a:buNone/>
            </a:pPr>
            <a:endParaRPr lang="de-DE" dirty="0"/>
          </a:p>
          <a:p>
            <a:endParaRPr lang="de-DE" dirty="0"/>
          </a:p>
          <a:p>
            <a:endParaRPr lang="de-DE" dirty="0"/>
          </a:p>
          <a:p>
            <a:r>
              <a:rPr lang="de-DE" dirty="0"/>
              <a:t>Damit gelang </a:t>
            </a:r>
            <a:r>
              <a:rPr lang="de-DE" i="1" dirty="0"/>
              <a:t>Newton</a:t>
            </a:r>
            <a:r>
              <a:rPr lang="de-DE" dirty="0"/>
              <a:t> die erste Erklärung für die Schwerkraft auf der Erde, für den Mondumlauf um die Erde und für die Planetenbewegung um die Sonne, die für die Raumfahrt von großer Bedeutung waren </a:t>
            </a:r>
          </a:p>
          <a:p>
            <a:endParaRPr lang="de-DE" dirty="0"/>
          </a:p>
          <a:p>
            <a:endParaRPr lang="de-DE" dirty="0"/>
          </a:p>
        </p:txBody>
      </p:sp>
      <p:sp>
        <p:nvSpPr>
          <p:cNvPr id="4" name="Foliennummernplatzhalter 3">
            <a:extLst>
              <a:ext uri="{FF2B5EF4-FFF2-40B4-BE49-F238E27FC236}">
                <a16:creationId xmlns:a16="http://schemas.microsoft.com/office/drawing/2014/main" id="{B418B99E-8EB4-FA4E-BFA9-D5B47B65A0F0}"/>
              </a:ext>
            </a:extLst>
          </p:cNvPr>
          <p:cNvSpPr>
            <a:spLocks noGrp="1"/>
          </p:cNvSpPr>
          <p:nvPr>
            <p:ph type="sldNum" sz="quarter" idx="12"/>
          </p:nvPr>
        </p:nvSpPr>
        <p:spPr/>
        <p:txBody>
          <a:bodyPr/>
          <a:lstStyle/>
          <a:p>
            <a:fld id="{FC0CC166-4E39-43B8-AB91-BDD1C4C9E224}" type="slidenum">
              <a:rPr lang="de-DE" smtClean="0"/>
              <a:t>5</a:t>
            </a:fld>
            <a:endParaRPr lang="de-DE" dirty="0"/>
          </a:p>
        </p:txBody>
      </p:sp>
      <p:pic>
        <p:nvPicPr>
          <p:cNvPr id="6" name="Grafik 5" descr="https://www.sofatutor.com/physik/videos/gravitationsgesetz-fallender-apfel-und-planetenbahnen">
            <a:extLst>
              <a:ext uri="{FF2B5EF4-FFF2-40B4-BE49-F238E27FC236}">
                <a16:creationId xmlns:a16="http://schemas.microsoft.com/office/drawing/2014/main" id="{35A79589-1E0B-D048-9D9F-E0479F157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041" y="3069754"/>
            <a:ext cx="3960440" cy="2018058"/>
          </a:xfrm>
          <a:prstGeom prst="rect">
            <a:avLst/>
          </a:prstGeom>
        </p:spPr>
      </p:pic>
    </p:spTree>
    <p:extLst>
      <p:ext uri="{BB962C8B-B14F-4D97-AF65-F5344CB8AC3E}">
        <p14:creationId xmlns:p14="http://schemas.microsoft.com/office/powerpoint/2010/main" val="31783103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BE9FD-7040-F947-A6C5-CDBD25346B65}"/>
              </a:ext>
            </a:extLst>
          </p:cNvPr>
          <p:cNvSpPr>
            <a:spLocks noGrp="1"/>
          </p:cNvSpPr>
          <p:nvPr>
            <p:ph type="title"/>
          </p:nvPr>
        </p:nvSpPr>
        <p:spPr/>
        <p:txBody>
          <a:bodyPr/>
          <a:lstStyle/>
          <a:p>
            <a:r>
              <a:rPr lang="de-DE" dirty="0"/>
              <a:t>Literaturverzeichnis – Kapitel 6</a:t>
            </a:r>
          </a:p>
        </p:txBody>
      </p:sp>
      <p:sp>
        <p:nvSpPr>
          <p:cNvPr id="4" name="Foliennummernplatzhalter 3">
            <a:extLst>
              <a:ext uri="{FF2B5EF4-FFF2-40B4-BE49-F238E27FC236}">
                <a16:creationId xmlns:a16="http://schemas.microsoft.com/office/drawing/2014/main" id="{54107A1C-01DB-B242-9031-9104A72EB15D}"/>
              </a:ext>
            </a:extLst>
          </p:cNvPr>
          <p:cNvSpPr>
            <a:spLocks noGrp="1"/>
          </p:cNvSpPr>
          <p:nvPr>
            <p:ph type="sldNum" sz="quarter" idx="12"/>
          </p:nvPr>
        </p:nvSpPr>
        <p:spPr/>
        <p:txBody>
          <a:bodyPr/>
          <a:lstStyle/>
          <a:p>
            <a:fld id="{FC0CC166-4E39-43B8-AB91-BDD1C4C9E224}" type="slidenum">
              <a:rPr lang="de-DE" smtClean="0"/>
              <a:t>50</a:t>
            </a:fld>
            <a:endParaRPr lang="de-DE" dirty="0"/>
          </a:p>
        </p:txBody>
      </p:sp>
      <p:sp>
        <p:nvSpPr>
          <p:cNvPr id="6" name="Textfeld 5">
            <a:extLst>
              <a:ext uri="{FF2B5EF4-FFF2-40B4-BE49-F238E27FC236}">
                <a16:creationId xmlns:a16="http://schemas.microsoft.com/office/drawing/2014/main" id="{385D627B-1434-2D48-9D19-7D0B65DA5102}"/>
              </a:ext>
            </a:extLst>
          </p:cNvPr>
          <p:cNvSpPr txBox="1"/>
          <p:nvPr/>
        </p:nvSpPr>
        <p:spPr>
          <a:xfrm>
            <a:off x="1378800" y="2018665"/>
            <a:ext cx="9615331" cy="3139321"/>
          </a:xfrm>
          <a:prstGeom prst="rect">
            <a:avLst/>
          </a:prstGeom>
          <a:noFill/>
        </p:spPr>
        <p:txBody>
          <a:bodyPr wrap="square" rtlCol="0">
            <a:spAutoFit/>
          </a:bodyPr>
          <a:lstStyle/>
          <a:p>
            <a:r>
              <a:rPr lang="de-DE" dirty="0">
                <a:solidFill>
                  <a:srgbClr val="003056"/>
                </a:solidFill>
              </a:rPr>
              <a:t>Schauer, C. (2021). Wirtschaftsinformatik-Studiengänge an Universitäten in Deutschland – Analyse der Studienanfängerzahlen und Frauenanteile im Vergleich zur Informatik und zu Fachhochschulen. ICB-Research Report 69, Juni 2021. Universität Duisburg-Essen.</a:t>
            </a:r>
          </a:p>
          <a:p>
            <a:endParaRPr lang="de-DE" dirty="0">
              <a:solidFill>
                <a:srgbClr val="003056"/>
              </a:solidFill>
            </a:endParaRPr>
          </a:p>
          <a:p>
            <a:r>
              <a:rPr lang="de-DE" dirty="0">
                <a:solidFill>
                  <a:srgbClr val="003056"/>
                </a:solidFill>
              </a:rPr>
              <a:t>Staatsinstitut für Schulqualität und Bildungsforschung München (2020). Wirtschaftsinformatik. https://www.gym8-lehrplan.bayern.de/</a:t>
            </a:r>
            <a:r>
              <a:rPr lang="de-DE" dirty="0" err="1">
                <a:solidFill>
                  <a:srgbClr val="003056"/>
                </a:solidFill>
              </a:rPr>
              <a:t>contentserv</a:t>
            </a:r>
            <a:r>
              <a:rPr lang="de-DE" dirty="0">
                <a:solidFill>
                  <a:srgbClr val="003056"/>
                </a:solidFill>
              </a:rPr>
              <a:t>/3.1.neu/g8.de/id_26400.html.</a:t>
            </a:r>
          </a:p>
          <a:p>
            <a:endParaRPr lang="de-DE" dirty="0">
              <a:solidFill>
                <a:srgbClr val="003056"/>
              </a:solidFill>
            </a:endParaRPr>
          </a:p>
          <a:p>
            <a:r>
              <a:rPr lang="de-DE" dirty="0">
                <a:solidFill>
                  <a:srgbClr val="003056"/>
                </a:solidFill>
              </a:rPr>
              <a:t>Scheer, A.-W. (1999). EDV-orientierte Betriebswirtschaftslehre, 4. Aufl. Berlin et al.: Springer.</a:t>
            </a:r>
          </a:p>
          <a:p>
            <a:endParaRPr lang="de-DE" dirty="0">
              <a:solidFill>
                <a:srgbClr val="003056"/>
              </a:solidFill>
            </a:endParaRPr>
          </a:p>
          <a:p>
            <a:r>
              <a:rPr lang="de-DE" dirty="0">
                <a:solidFill>
                  <a:srgbClr val="003056"/>
                </a:solidFill>
              </a:rPr>
              <a:t>Swanson, E. B. (1994). Information Systems Innovation </a:t>
            </a:r>
            <a:r>
              <a:rPr lang="de-DE" dirty="0" err="1">
                <a:solidFill>
                  <a:srgbClr val="003056"/>
                </a:solidFill>
              </a:rPr>
              <a:t>among</a:t>
            </a:r>
            <a:r>
              <a:rPr lang="de-DE" dirty="0">
                <a:solidFill>
                  <a:srgbClr val="003056"/>
                </a:solidFill>
              </a:rPr>
              <a:t> </a:t>
            </a:r>
            <a:r>
              <a:rPr lang="de-DE" dirty="0" err="1">
                <a:solidFill>
                  <a:srgbClr val="003056"/>
                </a:solidFill>
              </a:rPr>
              <a:t>Organizations</a:t>
            </a:r>
            <a:r>
              <a:rPr lang="de-DE" dirty="0">
                <a:solidFill>
                  <a:srgbClr val="003056"/>
                </a:solidFill>
              </a:rPr>
              <a:t>. Management Science, 1069-1092.</a:t>
            </a:r>
          </a:p>
        </p:txBody>
      </p:sp>
    </p:spTree>
    <p:extLst>
      <p:ext uri="{BB962C8B-B14F-4D97-AF65-F5344CB8AC3E}">
        <p14:creationId xmlns:p14="http://schemas.microsoft.com/office/powerpoint/2010/main" val="3244744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CF09EF-6DAD-6E4B-931B-313A265CDE1A}"/>
              </a:ext>
            </a:extLst>
          </p:cNvPr>
          <p:cNvSpPr>
            <a:spLocks noGrp="1"/>
          </p:cNvSpPr>
          <p:nvPr>
            <p:ph type="title"/>
          </p:nvPr>
        </p:nvSpPr>
        <p:spPr/>
        <p:txBody>
          <a:bodyPr/>
          <a:lstStyle/>
          <a:p>
            <a:r>
              <a:rPr lang="de-DE" dirty="0"/>
              <a:t>Beispiel praktische Bedeutung von Theorien</a:t>
            </a:r>
          </a:p>
        </p:txBody>
      </p:sp>
      <p:sp>
        <p:nvSpPr>
          <p:cNvPr id="3" name="Inhaltsplatzhalter 2">
            <a:extLst>
              <a:ext uri="{FF2B5EF4-FFF2-40B4-BE49-F238E27FC236}">
                <a16:creationId xmlns:a16="http://schemas.microsoft.com/office/drawing/2014/main" id="{EAAE41EE-DD8D-3949-92B5-BE15321F7E35}"/>
              </a:ext>
            </a:extLst>
          </p:cNvPr>
          <p:cNvSpPr>
            <a:spLocks noGrp="1"/>
          </p:cNvSpPr>
          <p:nvPr>
            <p:ph idx="1"/>
          </p:nvPr>
        </p:nvSpPr>
        <p:spPr>
          <a:xfrm>
            <a:off x="1378800" y="2556217"/>
            <a:ext cx="9432000" cy="2457753"/>
          </a:xfrm>
        </p:spPr>
        <p:txBody>
          <a:bodyPr/>
          <a:lstStyle/>
          <a:p>
            <a:r>
              <a:rPr lang="de-DE" dirty="0"/>
              <a:t>Die </a:t>
            </a:r>
            <a:r>
              <a:rPr lang="de-DE" dirty="0" err="1"/>
              <a:t>Newtonsche</a:t>
            </a:r>
            <a:r>
              <a:rPr lang="de-DE" dirty="0"/>
              <a:t> Gravitationstheorie erklärt weitere Phänomene </a:t>
            </a:r>
          </a:p>
          <a:p>
            <a:pPr lvl="1"/>
            <a:r>
              <a:rPr lang="de-DE" sz="2200" dirty="0"/>
              <a:t>z.B. die Gezeiten der Erde</a:t>
            </a:r>
          </a:p>
          <a:p>
            <a:r>
              <a:rPr lang="de-DE" dirty="0"/>
              <a:t>Verbleibende Unstimmigkeiten wurden Anfang des 20. Jahrhunderts durch die von </a:t>
            </a:r>
            <a:r>
              <a:rPr lang="de-DE" i="1" dirty="0"/>
              <a:t>Albert Einstein </a:t>
            </a:r>
            <a:r>
              <a:rPr lang="de-DE" dirty="0"/>
              <a:t>entwickelte </a:t>
            </a:r>
            <a:r>
              <a:rPr lang="de-DE" i="1" dirty="0"/>
              <a:t>allgemeine Relativitätstheorie </a:t>
            </a:r>
            <a:r>
              <a:rPr lang="de-DE" dirty="0"/>
              <a:t>erfasst und erklärt</a:t>
            </a:r>
          </a:p>
          <a:p>
            <a:endParaRPr lang="de-DE" dirty="0"/>
          </a:p>
        </p:txBody>
      </p:sp>
      <p:sp>
        <p:nvSpPr>
          <p:cNvPr id="4" name="Foliennummernplatzhalter 3">
            <a:extLst>
              <a:ext uri="{FF2B5EF4-FFF2-40B4-BE49-F238E27FC236}">
                <a16:creationId xmlns:a16="http://schemas.microsoft.com/office/drawing/2014/main" id="{B418B99E-8EB4-FA4E-BFA9-D5B47B65A0F0}"/>
              </a:ext>
            </a:extLst>
          </p:cNvPr>
          <p:cNvSpPr>
            <a:spLocks noGrp="1"/>
          </p:cNvSpPr>
          <p:nvPr>
            <p:ph type="sldNum" sz="quarter" idx="12"/>
          </p:nvPr>
        </p:nvSpPr>
        <p:spPr/>
        <p:txBody>
          <a:bodyPr/>
          <a:lstStyle/>
          <a:p>
            <a:fld id="{FC0CC166-4E39-43B8-AB91-BDD1C4C9E224}" type="slidenum">
              <a:rPr lang="de-DE" smtClean="0"/>
              <a:t>6</a:t>
            </a:fld>
            <a:endParaRPr lang="de-DE" dirty="0"/>
          </a:p>
        </p:txBody>
      </p:sp>
    </p:spTree>
    <p:extLst>
      <p:ext uri="{BB962C8B-B14F-4D97-AF65-F5344CB8AC3E}">
        <p14:creationId xmlns:p14="http://schemas.microsoft.com/office/powerpoint/2010/main" val="68797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A1C33-07B0-8F40-9AEB-DD7CF2CA4EF3}"/>
              </a:ext>
            </a:extLst>
          </p:cNvPr>
          <p:cNvSpPr>
            <a:spLocks noGrp="1"/>
          </p:cNvSpPr>
          <p:nvPr>
            <p:ph type="title"/>
          </p:nvPr>
        </p:nvSpPr>
        <p:spPr/>
        <p:txBody>
          <a:bodyPr/>
          <a:lstStyle/>
          <a:p>
            <a:r>
              <a:rPr lang="de-DE" dirty="0"/>
              <a:t>Praxis versus Theorie</a:t>
            </a:r>
          </a:p>
        </p:txBody>
      </p:sp>
      <p:sp>
        <p:nvSpPr>
          <p:cNvPr id="3" name="Inhaltsplatzhalter 2">
            <a:extLst>
              <a:ext uri="{FF2B5EF4-FFF2-40B4-BE49-F238E27FC236}">
                <a16:creationId xmlns:a16="http://schemas.microsoft.com/office/drawing/2014/main" id="{00BC7686-EB8D-9046-8DE4-7D4822108EB2}"/>
              </a:ext>
            </a:extLst>
          </p:cNvPr>
          <p:cNvSpPr>
            <a:spLocks noGrp="1"/>
          </p:cNvSpPr>
          <p:nvPr>
            <p:ph idx="1"/>
          </p:nvPr>
        </p:nvSpPr>
        <p:spPr>
          <a:xfrm>
            <a:off x="1378800" y="2565698"/>
            <a:ext cx="9432000" cy="2465864"/>
          </a:xfrm>
        </p:spPr>
        <p:txBody>
          <a:bodyPr/>
          <a:lstStyle/>
          <a:p>
            <a:r>
              <a:rPr lang="de-DE" dirty="0"/>
              <a:t>Erinnerung: Eine oder mehrere Theorien bilden das Fundament von Technologien, um diese zielgerichteter gestalten zu können </a:t>
            </a:r>
          </a:p>
          <a:p>
            <a:r>
              <a:rPr lang="de-DE" dirty="0"/>
              <a:t>Somit sind Technologien anwendungsbezogene Umformungen von Theorien und somit per se realitätsbezogen und praxisorientiert</a:t>
            </a:r>
          </a:p>
          <a:p>
            <a:r>
              <a:rPr lang="de-DE" dirty="0"/>
              <a:t>Es scheint zweckmäßig Theorie und Technologie enger als bisher zu verknüpfen:</a:t>
            </a:r>
          </a:p>
          <a:p>
            <a:pPr marL="0" indent="0">
              <a:buNone/>
            </a:pPr>
            <a:endParaRPr lang="de-DE" dirty="0"/>
          </a:p>
        </p:txBody>
      </p:sp>
      <p:sp>
        <p:nvSpPr>
          <p:cNvPr id="4" name="Foliennummernplatzhalter 3">
            <a:extLst>
              <a:ext uri="{FF2B5EF4-FFF2-40B4-BE49-F238E27FC236}">
                <a16:creationId xmlns:a16="http://schemas.microsoft.com/office/drawing/2014/main" id="{8594FE41-B269-DB4F-9BF9-67ED5514D516}"/>
              </a:ext>
            </a:extLst>
          </p:cNvPr>
          <p:cNvSpPr>
            <a:spLocks noGrp="1"/>
          </p:cNvSpPr>
          <p:nvPr>
            <p:ph type="sldNum" sz="quarter" idx="12"/>
          </p:nvPr>
        </p:nvSpPr>
        <p:spPr/>
        <p:txBody>
          <a:bodyPr/>
          <a:lstStyle/>
          <a:p>
            <a:fld id="{FC0CC166-4E39-43B8-AB91-BDD1C4C9E224}" type="slidenum">
              <a:rPr lang="de-DE" smtClean="0"/>
              <a:t>7</a:t>
            </a:fld>
            <a:endParaRPr lang="de-DE" dirty="0"/>
          </a:p>
        </p:txBody>
      </p:sp>
      <p:sp>
        <p:nvSpPr>
          <p:cNvPr id="5" name="Rechteck: abgerundete Ecken 4">
            <a:extLst>
              <a:ext uri="{FF2B5EF4-FFF2-40B4-BE49-F238E27FC236}">
                <a16:creationId xmlns:a16="http://schemas.microsoft.com/office/drawing/2014/main" id="{E691A800-CA80-734D-A2E9-C80ACA2E1AC0}"/>
              </a:ext>
            </a:extLst>
          </p:cNvPr>
          <p:cNvSpPr/>
          <p:nvPr/>
        </p:nvSpPr>
        <p:spPr>
          <a:xfrm>
            <a:off x="1394215" y="1269554"/>
            <a:ext cx="9615332" cy="124828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effectLst/>
                <a:ea typeface="Times New Roman" panose="02020603050405020304" pitchFamily="18" charset="0"/>
                <a:cs typeface="Times New Roman" panose="02020603050405020304" pitchFamily="18" charset="0"/>
              </a:rPr>
              <a:t>Technologie ist die Gesamtheit </a:t>
            </a:r>
            <a:r>
              <a:rPr lang="de-DE" sz="2400" dirty="0">
                <a:cs typeface="Times New Roman" panose="02020603050405020304" pitchFamily="18" charset="0"/>
              </a:rPr>
              <a:t>der anwendbaren und tatsächlich angewendeten Arbeits-, Entwicklungs-, Produktions- und Implementierungsverfahren der Technik. </a:t>
            </a:r>
            <a:r>
              <a:rPr lang="de-DE" sz="1200" dirty="0">
                <a:cs typeface="Times New Roman" panose="02020603050405020304" pitchFamily="18" charset="0"/>
              </a:rPr>
              <a:t>(Vgl. Theorie </a:t>
            </a:r>
            <a:r>
              <a:rPr lang="de-DE" sz="1200" dirty="0" err="1">
                <a:cs typeface="Times New Roman" panose="02020603050405020304" pitchFamily="18" charset="0"/>
              </a:rPr>
              <a:t>vs</a:t>
            </a:r>
            <a:r>
              <a:rPr lang="de-DE" sz="1200" dirty="0">
                <a:cs typeface="Times New Roman" panose="02020603050405020304" pitchFamily="18" charset="0"/>
              </a:rPr>
              <a:t> Technologie)</a:t>
            </a:r>
          </a:p>
        </p:txBody>
      </p:sp>
      <p:graphicFrame>
        <p:nvGraphicFramePr>
          <p:cNvPr id="6" name="Tabelle 6">
            <a:extLst>
              <a:ext uri="{FF2B5EF4-FFF2-40B4-BE49-F238E27FC236}">
                <a16:creationId xmlns:a16="http://schemas.microsoft.com/office/drawing/2014/main" id="{5481F83C-57B4-8D46-9ED0-FE61276C8DB4}"/>
              </a:ext>
            </a:extLst>
          </p:cNvPr>
          <p:cNvGraphicFramePr>
            <a:graphicFrameLocks noGrp="1"/>
          </p:cNvGraphicFramePr>
          <p:nvPr/>
        </p:nvGraphicFramePr>
        <p:xfrm>
          <a:off x="1394215" y="4941962"/>
          <a:ext cx="9167868" cy="1554480"/>
        </p:xfrm>
        <a:graphic>
          <a:graphicData uri="http://schemas.openxmlformats.org/drawingml/2006/table">
            <a:tbl>
              <a:tblPr firstRow="1" bandRow="1">
                <a:tableStyleId>{21E4AEA4-8DFA-4A89-87EB-49C32662AFE0}</a:tableStyleId>
              </a:tblPr>
              <a:tblGrid>
                <a:gridCol w="5423452">
                  <a:extLst>
                    <a:ext uri="{9D8B030D-6E8A-4147-A177-3AD203B41FA5}">
                      <a16:colId xmlns:a16="http://schemas.microsoft.com/office/drawing/2014/main" val="1443085523"/>
                    </a:ext>
                  </a:extLst>
                </a:gridCol>
                <a:gridCol w="3744416">
                  <a:extLst>
                    <a:ext uri="{9D8B030D-6E8A-4147-A177-3AD203B41FA5}">
                      <a16:colId xmlns:a16="http://schemas.microsoft.com/office/drawing/2014/main" val="276845308"/>
                    </a:ext>
                  </a:extLst>
                </a:gridCol>
              </a:tblGrid>
              <a:tr h="287463">
                <a:tc>
                  <a:txBody>
                    <a:bodyPr/>
                    <a:lstStyle/>
                    <a:p>
                      <a:r>
                        <a:rPr lang="de-DE" dirty="0"/>
                        <a:t>Theoretikerinnen</a:t>
                      </a:r>
                    </a:p>
                  </a:txBody>
                  <a:tcPr/>
                </a:tc>
                <a:tc>
                  <a:txBody>
                    <a:bodyPr/>
                    <a:lstStyle/>
                    <a:p>
                      <a:r>
                        <a:rPr lang="de-DE" dirty="0"/>
                        <a:t>Technologiezentrierte Forschende</a:t>
                      </a:r>
                    </a:p>
                  </a:txBody>
                  <a:tcPr/>
                </a:tc>
                <a:extLst>
                  <a:ext uri="{0D108BD9-81ED-4DB2-BD59-A6C34878D82A}">
                    <a16:rowId xmlns:a16="http://schemas.microsoft.com/office/drawing/2014/main" val="1816000181"/>
                  </a:ext>
                </a:extLst>
              </a:tr>
              <a:tr h="1134102">
                <a:tc>
                  <a:txBody>
                    <a:bodyPr/>
                    <a:lstStyle/>
                    <a:p>
                      <a:r>
                        <a:rPr lang="de-DE" sz="1800" kern="1200" dirty="0">
                          <a:solidFill>
                            <a:schemeClr val="dk1"/>
                          </a:solidFill>
                          <a:effectLst/>
                          <a:latin typeface="+mn-lt"/>
                          <a:ea typeface="+mn-ea"/>
                          <a:cs typeface="+mn-cs"/>
                        </a:rPr>
                        <a:t>können durch eine tiefergehende Beschäftigung mit Technologien bzw. durch eine enge Zusammenarbeit mit Praktikerinnen ihre Arbeit näher an den Gegebenheiten der Realität ausrichten</a:t>
                      </a:r>
                      <a:r>
                        <a:rPr lang="de-DE" dirty="0">
                          <a:effectLst/>
                        </a:rPr>
                        <a:t> </a:t>
                      </a:r>
                      <a:endParaRPr lang="de-DE" dirty="0"/>
                    </a:p>
                  </a:txBody>
                  <a:tcPr/>
                </a:tc>
                <a:tc>
                  <a:txBody>
                    <a:bodyPr/>
                    <a:lstStyle/>
                    <a:p>
                      <a:r>
                        <a:rPr lang="de-DE" sz="1800" kern="1200" dirty="0">
                          <a:solidFill>
                            <a:schemeClr val="dk1"/>
                          </a:solidFill>
                          <a:effectLst/>
                          <a:latin typeface="+mn-lt"/>
                          <a:ea typeface="+mn-ea"/>
                          <a:cs typeface="+mn-cs"/>
                        </a:rPr>
                        <a:t>können durch diese Zusammenarbeit die Mittel zur Erreichung der angestrebten Forschungsziele systematischer wählen</a:t>
                      </a:r>
                      <a:r>
                        <a:rPr lang="de-DE" dirty="0">
                          <a:effectLst/>
                        </a:rPr>
                        <a:t> </a:t>
                      </a:r>
                      <a:endParaRPr lang="de-DE" dirty="0"/>
                    </a:p>
                  </a:txBody>
                  <a:tcPr/>
                </a:tc>
                <a:extLst>
                  <a:ext uri="{0D108BD9-81ED-4DB2-BD59-A6C34878D82A}">
                    <a16:rowId xmlns:a16="http://schemas.microsoft.com/office/drawing/2014/main" val="2121720041"/>
                  </a:ext>
                </a:extLst>
              </a:tr>
            </a:tbl>
          </a:graphicData>
        </a:graphic>
      </p:graphicFrame>
    </p:spTree>
    <p:extLst>
      <p:ext uri="{BB962C8B-B14F-4D97-AF65-F5344CB8AC3E}">
        <p14:creationId xmlns:p14="http://schemas.microsoft.com/office/powerpoint/2010/main" val="165232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4379D-88F4-7F40-8C4D-A9B73273153C}"/>
              </a:ext>
            </a:extLst>
          </p:cNvPr>
          <p:cNvSpPr>
            <a:spLocks noGrp="1"/>
          </p:cNvSpPr>
          <p:nvPr>
            <p:ph type="title"/>
          </p:nvPr>
        </p:nvSpPr>
        <p:spPr/>
        <p:txBody>
          <a:bodyPr/>
          <a:lstStyle/>
          <a:p>
            <a:r>
              <a:rPr lang="de-DE" dirty="0"/>
              <a:t>Relevanz versus Stringenz</a:t>
            </a:r>
          </a:p>
        </p:txBody>
      </p:sp>
      <p:sp>
        <p:nvSpPr>
          <p:cNvPr id="3" name="Inhaltsplatzhalter 2">
            <a:extLst>
              <a:ext uri="{FF2B5EF4-FFF2-40B4-BE49-F238E27FC236}">
                <a16:creationId xmlns:a16="http://schemas.microsoft.com/office/drawing/2014/main" id="{F43B42A3-329E-3C42-8D8D-218DCFAA4F45}"/>
              </a:ext>
            </a:extLst>
          </p:cNvPr>
          <p:cNvSpPr>
            <a:spLocks noGrp="1"/>
          </p:cNvSpPr>
          <p:nvPr>
            <p:ph idx="1"/>
          </p:nvPr>
        </p:nvSpPr>
        <p:spPr>
          <a:xfrm>
            <a:off x="1378800" y="1313904"/>
            <a:ext cx="9432000" cy="891754"/>
          </a:xfrm>
        </p:spPr>
        <p:txBody>
          <a:bodyPr/>
          <a:lstStyle/>
          <a:p>
            <a:r>
              <a:rPr lang="de-DE" dirty="0"/>
              <a:t>Der Unterschied zwischen Praxis und Theorie wird unter anderem durch die Kriterien </a:t>
            </a:r>
            <a:r>
              <a:rPr lang="de-DE" dirty="0">
                <a:solidFill>
                  <a:srgbClr val="C00000"/>
                </a:solidFill>
              </a:rPr>
              <a:t>Relevanz</a:t>
            </a:r>
            <a:r>
              <a:rPr lang="de-DE" dirty="0"/>
              <a:t> und </a:t>
            </a:r>
            <a:r>
              <a:rPr lang="de-DE" dirty="0">
                <a:solidFill>
                  <a:srgbClr val="C00000"/>
                </a:solidFill>
              </a:rPr>
              <a:t>Stringenz</a:t>
            </a:r>
            <a:r>
              <a:rPr lang="de-DE" dirty="0"/>
              <a:t> zum Ausdruck gebracht</a:t>
            </a:r>
          </a:p>
        </p:txBody>
      </p:sp>
      <p:sp>
        <p:nvSpPr>
          <p:cNvPr id="4" name="Foliennummernplatzhalter 3">
            <a:extLst>
              <a:ext uri="{FF2B5EF4-FFF2-40B4-BE49-F238E27FC236}">
                <a16:creationId xmlns:a16="http://schemas.microsoft.com/office/drawing/2014/main" id="{8E9FE4E4-079B-5244-B0F6-E87CBE169BD2}"/>
              </a:ext>
            </a:extLst>
          </p:cNvPr>
          <p:cNvSpPr>
            <a:spLocks noGrp="1"/>
          </p:cNvSpPr>
          <p:nvPr>
            <p:ph type="sldNum" sz="quarter" idx="12"/>
          </p:nvPr>
        </p:nvSpPr>
        <p:spPr/>
        <p:txBody>
          <a:bodyPr/>
          <a:lstStyle/>
          <a:p>
            <a:fld id="{FC0CC166-4E39-43B8-AB91-BDD1C4C9E224}" type="slidenum">
              <a:rPr lang="de-DE" smtClean="0"/>
              <a:t>8</a:t>
            </a:fld>
            <a:endParaRPr lang="de-DE" dirty="0"/>
          </a:p>
        </p:txBody>
      </p:sp>
      <p:sp>
        <p:nvSpPr>
          <p:cNvPr id="5" name="Rechteck: abgerundete Ecken 4">
            <a:extLst>
              <a:ext uri="{FF2B5EF4-FFF2-40B4-BE49-F238E27FC236}">
                <a16:creationId xmlns:a16="http://schemas.microsoft.com/office/drawing/2014/main" id="{BC7D43E9-231C-2546-8862-5BA6B1C5F480}"/>
              </a:ext>
            </a:extLst>
          </p:cNvPr>
          <p:cNvSpPr/>
          <p:nvPr/>
        </p:nvSpPr>
        <p:spPr>
          <a:xfrm>
            <a:off x="1384375" y="2205658"/>
            <a:ext cx="4569196" cy="194421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b="1" dirty="0">
                <a:effectLst/>
                <a:ea typeface="Times New Roman" panose="02020603050405020304" pitchFamily="18" charset="0"/>
                <a:cs typeface="Times New Roman" panose="02020603050405020304" pitchFamily="18" charset="0"/>
              </a:rPr>
              <a:t>Praxis</a:t>
            </a:r>
            <a:r>
              <a:rPr lang="de-DE" sz="2200" dirty="0">
                <a:effectLst/>
                <a:ea typeface="Times New Roman" panose="02020603050405020304" pitchFamily="18" charset="0"/>
                <a:cs typeface="Times New Roman" panose="02020603050405020304" pitchFamily="18" charset="0"/>
              </a:rPr>
              <a:t> </a:t>
            </a:r>
            <a:r>
              <a:rPr lang="de-DE" sz="2200" dirty="0">
                <a:cs typeface="Times New Roman" panose="02020603050405020304" pitchFamily="18" charset="0"/>
              </a:rPr>
              <a:t>fordert </a:t>
            </a:r>
            <a:r>
              <a:rPr lang="de-DE" sz="2200" b="1" dirty="0">
                <a:cs typeface="Times New Roman" panose="02020603050405020304" pitchFamily="18" charset="0"/>
              </a:rPr>
              <a:t>Relevanz</a:t>
            </a:r>
            <a:r>
              <a:rPr lang="de-DE" sz="2200" dirty="0">
                <a:cs typeface="Times New Roman" panose="02020603050405020304" pitchFamily="18" charset="0"/>
              </a:rPr>
              <a:t>, das heißt die praktische Bedeutung im Sinne von Tragweite, Wert oder Wichtigkeit des Ergebnisses wissenschaftlichen Arbeitens  </a:t>
            </a:r>
          </a:p>
        </p:txBody>
      </p:sp>
      <p:sp>
        <p:nvSpPr>
          <p:cNvPr id="6" name="Rechteck: abgerundete Ecken 4">
            <a:extLst>
              <a:ext uri="{FF2B5EF4-FFF2-40B4-BE49-F238E27FC236}">
                <a16:creationId xmlns:a16="http://schemas.microsoft.com/office/drawing/2014/main" id="{0D3423FE-3B17-F94B-9B0E-C093A89F93C3}"/>
              </a:ext>
            </a:extLst>
          </p:cNvPr>
          <p:cNvSpPr/>
          <p:nvPr/>
        </p:nvSpPr>
        <p:spPr>
          <a:xfrm>
            <a:off x="6192686" y="2149379"/>
            <a:ext cx="5161485" cy="200049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b="1" dirty="0">
                <a:effectLst/>
                <a:ea typeface="Times New Roman" panose="02020603050405020304" pitchFamily="18" charset="0"/>
                <a:cs typeface="Times New Roman" panose="02020603050405020304" pitchFamily="18" charset="0"/>
              </a:rPr>
              <a:t>Wissenschaftlerinnen</a:t>
            </a:r>
            <a:r>
              <a:rPr lang="de-DE" sz="2200" dirty="0">
                <a:effectLst/>
                <a:ea typeface="Times New Roman" panose="02020603050405020304" pitchFamily="18" charset="0"/>
                <a:cs typeface="Times New Roman" panose="02020603050405020304" pitchFamily="18" charset="0"/>
              </a:rPr>
              <a:t> orientieren sich an der rigorosen </a:t>
            </a:r>
            <a:r>
              <a:rPr lang="de-DE" sz="2200" b="1" dirty="0">
                <a:cs typeface="Times New Roman" panose="02020603050405020304" pitchFamily="18" charset="0"/>
              </a:rPr>
              <a:t>Stringenz</a:t>
            </a:r>
            <a:r>
              <a:rPr lang="de-DE" sz="2200" dirty="0">
                <a:cs typeface="Times New Roman" panose="02020603050405020304" pitchFamily="18" charset="0"/>
              </a:rPr>
              <a:t> der wissen-</a:t>
            </a:r>
            <a:r>
              <a:rPr lang="de-DE" sz="2200" dirty="0" err="1">
                <a:cs typeface="Times New Roman" panose="02020603050405020304" pitchFamily="18" charset="0"/>
              </a:rPr>
              <a:t>schaftlichen</a:t>
            </a:r>
            <a:r>
              <a:rPr lang="de-DE" sz="2200" dirty="0">
                <a:cs typeface="Times New Roman" panose="02020603050405020304" pitchFamily="18" charset="0"/>
              </a:rPr>
              <a:t> Untersuchung, dem Ideal der formalen und methodischen Präzision wissenschaftlichen Arbeitens  </a:t>
            </a:r>
          </a:p>
        </p:txBody>
      </p:sp>
      <p:sp>
        <p:nvSpPr>
          <p:cNvPr id="7" name="Inhaltsplatzhalter 2">
            <a:extLst>
              <a:ext uri="{FF2B5EF4-FFF2-40B4-BE49-F238E27FC236}">
                <a16:creationId xmlns:a16="http://schemas.microsoft.com/office/drawing/2014/main" id="{84EEF5C7-35F1-2542-8F4C-95AF4B593F25}"/>
              </a:ext>
            </a:extLst>
          </p:cNvPr>
          <p:cNvSpPr txBox="1">
            <a:spLocks/>
          </p:cNvSpPr>
          <p:nvPr/>
        </p:nvSpPr>
        <p:spPr>
          <a:xfrm>
            <a:off x="1375288" y="4495242"/>
            <a:ext cx="9432000" cy="1526840"/>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Welche Position eine Wissenschaftlerin zwischen Relevanz und Stringenz wählt, hängt neben ihren persönlichen Neigungen und ihrer Qualifikation vom Abstraktionsniveau des gewählten Forschungsgegenstands sowie von der in ihrem Fachgebiet herrschenden Lehrmeinung ab </a:t>
            </a:r>
          </a:p>
        </p:txBody>
      </p:sp>
    </p:spTree>
    <p:extLst>
      <p:ext uri="{BB962C8B-B14F-4D97-AF65-F5344CB8AC3E}">
        <p14:creationId xmlns:p14="http://schemas.microsoft.com/office/powerpoint/2010/main" val="2640921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1DBFE9-7FF6-A245-ABFE-39562EF7CC70}"/>
              </a:ext>
            </a:extLst>
          </p:cNvPr>
          <p:cNvSpPr>
            <a:spLocks noGrp="1"/>
          </p:cNvSpPr>
          <p:nvPr>
            <p:ph type="title"/>
          </p:nvPr>
        </p:nvSpPr>
        <p:spPr/>
        <p:txBody>
          <a:bodyPr/>
          <a:lstStyle/>
          <a:p>
            <a:r>
              <a:rPr lang="de-DE" dirty="0"/>
              <a:t>Relevanz versus Stringenz</a:t>
            </a:r>
          </a:p>
        </p:txBody>
      </p:sp>
      <p:sp>
        <p:nvSpPr>
          <p:cNvPr id="3" name="Inhaltsplatzhalter 2">
            <a:extLst>
              <a:ext uri="{FF2B5EF4-FFF2-40B4-BE49-F238E27FC236}">
                <a16:creationId xmlns:a16="http://schemas.microsoft.com/office/drawing/2014/main" id="{B2EB95BA-56A7-2141-88DF-18B4FEBD8788}"/>
              </a:ext>
            </a:extLst>
          </p:cNvPr>
          <p:cNvSpPr>
            <a:spLocks noGrp="1"/>
          </p:cNvSpPr>
          <p:nvPr>
            <p:ph idx="1"/>
          </p:nvPr>
        </p:nvSpPr>
        <p:spPr>
          <a:xfrm>
            <a:off x="1371261" y="2925738"/>
            <a:ext cx="9432000" cy="3096344"/>
          </a:xfrm>
        </p:spPr>
        <p:txBody>
          <a:bodyPr/>
          <a:lstStyle/>
          <a:p>
            <a:r>
              <a:rPr lang="de-DE" dirty="0"/>
              <a:t>Jede Forscherin der Wirtschaftsinformatik steht damit vor einem </a:t>
            </a:r>
            <a:r>
              <a:rPr lang="de-DE" dirty="0">
                <a:solidFill>
                  <a:srgbClr val="C00000"/>
                </a:solidFill>
              </a:rPr>
              <a:t>zweidimensionalen</a:t>
            </a:r>
            <a:r>
              <a:rPr lang="de-DE" dirty="0"/>
              <a:t> Entscheidungsproblem </a:t>
            </a:r>
          </a:p>
          <a:p>
            <a:pPr lvl="1"/>
            <a:r>
              <a:rPr lang="de-DE" sz="2100" dirty="0"/>
              <a:t>Versucht sie, der Praxis als der maßgeblichen Konstituente gerecht zu werden, ist die Betonung des Relevanzkriteriums unerlässlich </a:t>
            </a:r>
          </a:p>
          <a:p>
            <a:pPr lvl="1"/>
            <a:r>
              <a:rPr lang="de-DE" sz="2100" dirty="0"/>
              <a:t>Misst sie sich mit Forschenden anderer Disziplinen, muss sie deren theoretischen und methodischen Standards genügen </a:t>
            </a:r>
          </a:p>
          <a:p>
            <a:r>
              <a:rPr lang="de-DE" dirty="0"/>
              <a:t>Daraus folgt, dass Wirtschaftsinformatikerinnen Probleme aufgreifen müssen, die </a:t>
            </a:r>
            <a:r>
              <a:rPr lang="de-DE" dirty="0">
                <a:solidFill>
                  <a:srgbClr val="C00000"/>
                </a:solidFill>
              </a:rPr>
              <a:t>praxisrelevant</a:t>
            </a:r>
            <a:r>
              <a:rPr lang="de-DE" dirty="0"/>
              <a:t> und </a:t>
            </a:r>
            <a:r>
              <a:rPr lang="de-DE" dirty="0">
                <a:solidFill>
                  <a:srgbClr val="C00000"/>
                </a:solidFill>
              </a:rPr>
              <a:t>rigoros</a:t>
            </a:r>
            <a:r>
              <a:rPr lang="de-DE" dirty="0"/>
              <a:t> bearbeitet werden können</a:t>
            </a:r>
          </a:p>
        </p:txBody>
      </p:sp>
      <p:sp>
        <p:nvSpPr>
          <p:cNvPr id="4" name="Foliennummernplatzhalter 3">
            <a:extLst>
              <a:ext uri="{FF2B5EF4-FFF2-40B4-BE49-F238E27FC236}">
                <a16:creationId xmlns:a16="http://schemas.microsoft.com/office/drawing/2014/main" id="{9E754FEB-7FD2-7D4A-922F-BB5D08E89B1F}"/>
              </a:ext>
            </a:extLst>
          </p:cNvPr>
          <p:cNvSpPr>
            <a:spLocks noGrp="1"/>
          </p:cNvSpPr>
          <p:nvPr>
            <p:ph type="sldNum" sz="quarter" idx="12"/>
          </p:nvPr>
        </p:nvSpPr>
        <p:spPr/>
        <p:txBody>
          <a:bodyPr/>
          <a:lstStyle/>
          <a:p>
            <a:fld id="{FC0CC166-4E39-43B8-AB91-BDD1C4C9E224}" type="slidenum">
              <a:rPr lang="de-DE" smtClean="0"/>
              <a:t>9</a:t>
            </a:fld>
            <a:endParaRPr lang="de-DE" dirty="0"/>
          </a:p>
        </p:txBody>
      </p:sp>
      <p:sp>
        <p:nvSpPr>
          <p:cNvPr id="5" name="Rechteck: abgerundete Ecken 4">
            <a:extLst>
              <a:ext uri="{FF2B5EF4-FFF2-40B4-BE49-F238E27FC236}">
                <a16:creationId xmlns:a16="http://schemas.microsoft.com/office/drawing/2014/main" id="{DBC135D3-E4B8-2A42-BDA2-B73452F83AA6}"/>
              </a:ext>
            </a:extLst>
          </p:cNvPr>
          <p:cNvSpPr/>
          <p:nvPr/>
        </p:nvSpPr>
        <p:spPr>
          <a:xfrm>
            <a:off x="1394215" y="1269554"/>
            <a:ext cx="9615332" cy="153488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t>Forscherinnen die in einer Realwissenschaft wie der Wirtschaftsinformatik arbeiten, die mit gleich großer Bedeutung auch Ingenieur- und Strukturwissenschaft ist, betonen Relevanz tendenziell stärker als Forschende einer Formalwissenschaft </a:t>
            </a:r>
          </a:p>
        </p:txBody>
      </p:sp>
    </p:spTree>
    <p:extLst>
      <p:ext uri="{BB962C8B-B14F-4D97-AF65-F5344CB8AC3E}">
        <p14:creationId xmlns:p14="http://schemas.microsoft.com/office/powerpoint/2010/main" val="2441396862"/>
      </p:ext>
    </p:extLst>
  </p:cSld>
  <p:clrMapOvr>
    <a:masterClrMapping/>
  </p:clrMapOvr>
</p:sld>
</file>

<file path=ppt/theme/theme1.xml><?xml version="1.0" encoding="utf-8"?>
<a:theme xmlns:a="http://schemas.openxmlformats.org/drawingml/2006/main" name="Präsentationsvorlage Uni MA final gesendet-neu">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Präsentationsvorlage Uni MA final gesendet-neu</Template>
  <TotalTime>0</TotalTime>
  <Words>3664</Words>
  <Application>Microsoft Macintosh PowerPoint</Application>
  <PresentationFormat>Benutzerdefiniert</PresentationFormat>
  <Paragraphs>403</Paragraphs>
  <Slides>50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50</vt:i4>
      </vt:variant>
    </vt:vector>
  </HeadingPairs>
  <TitlesOfParts>
    <vt:vector size="54" baseType="lpstr">
      <vt:lpstr>Arial</vt:lpstr>
      <vt:lpstr>Calibri</vt:lpstr>
      <vt:lpstr>Symbol</vt:lpstr>
      <vt:lpstr>Präsentationsvorlage Uni MA final gesendet-neu</vt:lpstr>
      <vt:lpstr>Kapitel 6 Praxisorientierung der Wirtschaftsinformatik</vt:lpstr>
      <vt:lpstr>Lernziele dieser Lerneinheit</vt:lpstr>
      <vt:lpstr>Praxis versus Theorie</vt:lpstr>
      <vt:lpstr>Praxis versus Theorie</vt:lpstr>
      <vt:lpstr>Beispiel praktische Bedeutung von Theorien</vt:lpstr>
      <vt:lpstr>Beispiel praktische Bedeutung von Theorien</vt:lpstr>
      <vt:lpstr>Praxis versus Theorie</vt:lpstr>
      <vt:lpstr>Relevanz versus Stringenz</vt:lpstr>
      <vt:lpstr>Relevanz versus Stringenz</vt:lpstr>
      <vt:lpstr>Bedeutung der Praxisorientierung und Umfang des Praxisbedarfs</vt:lpstr>
      <vt:lpstr>Bedeutung der Praxisorientierung und Umfang des Praxisbedarfs</vt:lpstr>
      <vt:lpstr>Bedeutung der Praxisorientierung und Umfang des Praxisbedarfs</vt:lpstr>
      <vt:lpstr>Bedeutung der Praxisorientierung und Umfang des Praxisbedarfs</vt:lpstr>
      <vt:lpstr>Bedeutung der Praxisorientierung und Umfang des Praxisbedarfs</vt:lpstr>
      <vt:lpstr>Beispiel Unternehmenssoftware als Multiplikator betriebswirtschaftlicher Konzepte </vt:lpstr>
      <vt:lpstr>Bedeutung der Praxisorientierung und Umfang des Praxisbedarfs</vt:lpstr>
      <vt:lpstr>Beispiele Verbundforschung</vt:lpstr>
      <vt:lpstr>Bedeutung der Praxisorientierung und Umfang des Praxisbedarfs</vt:lpstr>
      <vt:lpstr>Wirtschaftsinformatiknahe Produkte und Dienstleistungen</vt:lpstr>
      <vt:lpstr>Wirtschaftsinformatiknahe Produkte und Dienstleistungen</vt:lpstr>
      <vt:lpstr>Wirtschaftsinformatiknahe Produkte und Dienstleistungen</vt:lpstr>
      <vt:lpstr>Wirtschaftsinformatiknahe Produkte und Dienstleistungen</vt:lpstr>
      <vt:lpstr>Wirtschaftsinformatiknahe Produkte und Dienstleistungen</vt:lpstr>
      <vt:lpstr>Wirtschaftsinformatiknahe Produkte und Dienstleistungen</vt:lpstr>
      <vt:lpstr>Wirtschaftsinformatiknahe Produkte und Dienstleistungen</vt:lpstr>
      <vt:lpstr>Beispiel schlüsselfertige Systeme im Verkehrsmanagement</vt:lpstr>
      <vt:lpstr>Beispiel Diabetes-App</vt:lpstr>
      <vt:lpstr>Wirtschaftsinformatiknahe Produkte und Dienstleistungen</vt:lpstr>
      <vt:lpstr>Wirtschaftsinformatiknahe Produkte und Dienstleistungen</vt:lpstr>
      <vt:lpstr>Beispiel Invention und Innovation</vt:lpstr>
      <vt:lpstr>Beispiel Perfektion</vt:lpstr>
      <vt:lpstr>Wirtschaftsinformatiknahe Produkte und Dienstleistungen</vt:lpstr>
      <vt:lpstr>Wirtschaftsinformatiknahe Produkte und Dienstleistungen</vt:lpstr>
      <vt:lpstr>Wirtschaftsinformatiknahe Produkte und Dienstleistungen</vt:lpstr>
      <vt:lpstr>Qualifikationsorte einer praxisorientierten Wirtschaftsinformatik</vt:lpstr>
      <vt:lpstr>Gymnasiale Oberstufe</vt:lpstr>
      <vt:lpstr>Berufsbildende Schulen</vt:lpstr>
      <vt:lpstr>Duale Hochschulen</vt:lpstr>
      <vt:lpstr>Hochschule für angewandte Wissenschaften</vt:lpstr>
      <vt:lpstr>Universitäten</vt:lpstr>
      <vt:lpstr>Persönlichkeiten einer praxisorientierten Wirtschaftsinformatik - Beispiel</vt:lpstr>
      <vt:lpstr>Persönlichkeiten einer praxisorientierten Wirtschaftsinformatik - Beispiel</vt:lpstr>
      <vt:lpstr>Persönlichkeiten einer praxisorientierten Wirtschaftsinformatik</vt:lpstr>
      <vt:lpstr>Gründungsbeispiele</vt:lpstr>
      <vt:lpstr>Gründungsbeispiele</vt:lpstr>
      <vt:lpstr>Gründungsbeispiele</vt:lpstr>
      <vt:lpstr>Literaturverzeichnis – Kapitel 6</vt:lpstr>
      <vt:lpstr>Literaturverzeichnis – Kapitel 6</vt:lpstr>
      <vt:lpstr>Literaturverzeichnis – Kapitel 6</vt:lpstr>
      <vt:lpstr>Literaturverzeichnis – Kapitel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User</dc:creator>
  <cp:lastModifiedBy>Tilman Haferbeck</cp:lastModifiedBy>
  <cp:revision>67</cp:revision>
  <dcterms:created xsi:type="dcterms:W3CDTF">2018-06-20T22:10:41Z</dcterms:created>
  <dcterms:modified xsi:type="dcterms:W3CDTF">2024-07-12T09:36:42Z</dcterms:modified>
</cp:coreProperties>
</file>