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1" r:id="rId2"/>
    <p:sldId id="312" r:id="rId3"/>
    <p:sldId id="313" r:id="rId4"/>
    <p:sldId id="320" r:id="rId5"/>
    <p:sldId id="314" r:id="rId6"/>
    <p:sldId id="315" r:id="rId7"/>
    <p:sldId id="321" r:id="rId8"/>
    <p:sldId id="383" r:id="rId9"/>
    <p:sldId id="384" r:id="rId10"/>
    <p:sldId id="259" r:id="rId11"/>
    <p:sldId id="322" r:id="rId12"/>
    <p:sldId id="323" r:id="rId13"/>
    <p:sldId id="316" r:id="rId14"/>
    <p:sldId id="324" r:id="rId15"/>
    <p:sldId id="317" r:id="rId16"/>
    <p:sldId id="325" r:id="rId17"/>
    <p:sldId id="326" r:id="rId18"/>
    <p:sldId id="327" r:id="rId19"/>
    <p:sldId id="329" r:id="rId20"/>
    <p:sldId id="331" r:id="rId21"/>
    <p:sldId id="330" r:id="rId22"/>
    <p:sldId id="332" r:id="rId23"/>
    <p:sldId id="333" r:id="rId24"/>
    <p:sldId id="334" r:id="rId25"/>
    <p:sldId id="385" r:id="rId26"/>
    <p:sldId id="377" r:id="rId27"/>
    <p:sldId id="378" r:id="rId28"/>
  </p:sldIdLst>
  <p:sldSz cx="12195175" cy="6859588"/>
  <p:notesSz cx="6858000" cy="9144000"/>
  <p:defaultTextStyle>
    <a:defPPr>
      <a:defRPr lang="de-DE"/>
    </a:defPPr>
    <a:lvl1pPr marL="0" algn="l" defTabSz="914305" rtl="0" eaLnBrk="1" latinLnBrk="0" hangingPunct="1">
      <a:defRPr sz="1800" kern="1200">
        <a:solidFill>
          <a:schemeClr val="tx1"/>
        </a:solidFill>
        <a:latin typeface="+mn-lt"/>
        <a:ea typeface="+mn-ea"/>
        <a:cs typeface="+mn-cs"/>
      </a:defRPr>
    </a:lvl1pPr>
    <a:lvl2pPr marL="457152"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7"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1" algn="l" defTabSz="914305" rtl="0" eaLnBrk="1" latinLnBrk="0" hangingPunct="1">
      <a:defRPr sz="1800" kern="1200">
        <a:solidFill>
          <a:schemeClr val="tx1"/>
        </a:solidFill>
        <a:latin typeface="+mn-lt"/>
        <a:ea typeface="+mn-ea"/>
        <a:cs typeface="+mn-cs"/>
      </a:defRPr>
    </a:lvl6pPr>
    <a:lvl7pPr marL="2742914" algn="l" defTabSz="914305" rtl="0" eaLnBrk="1" latinLnBrk="0" hangingPunct="1">
      <a:defRPr sz="1800" kern="1200">
        <a:solidFill>
          <a:schemeClr val="tx1"/>
        </a:solidFill>
        <a:latin typeface="+mn-lt"/>
        <a:ea typeface="+mn-ea"/>
        <a:cs typeface="+mn-cs"/>
      </a:defRPr>
    </a:lvl7pPr>
    <a:lvl8pPr marL="3200066" algn="l" defTabSz="914305" rtl="0" eaLnBrk="1" latinLnBrk="0" hangingPunct="1">
      <a:defRPr sz="1800" kern="1200">
        <a:solidFill>
          <a:schemeClr val="tx1"/>
        </a:solidFill>
        <a:latin typeface="+mn-lt"/>
        <a:ea typeface="+mn-ea"/>
        <a:cs typeface="+mn-cs"/>
      </a:defRPr>
    </a:lvl8pPr>
    <a:lvl9pPr marL="3657219" algn="l" defTabSz="9143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C3138C-E647-621B-BEB0-92DBA3725E34}" name="Armin Heinzl" initials="AH" userId="S::aheinzl@ad.uni-mannheim.de::79e329d9-e78e-439f-b2c7-e2f3e151b257" providerId="AD"/>
  <p188:author id="{2E1018AF-A003-24E6-8AD5-8E6A3A4B54BF}" name="Tilman Haferbeck" initials="TH" userId="ccd9da5b7e3744a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6"/>
    <a:srgbClr val="A7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4" autoAdjust="0"/>
    <p:restoredTop sz="94846" autoAdjust="0"/>
  </p:normalViewPr>
  <p:slideViewPr>
    <p:cSldViewPr showGuides="1">
      <p:cViewPr varScale="1">
        <p:scale>
          <a:sx n="59" d="100"/>
          <a:sy n="59" d="100"/>
        </p:scale>
        <p:origin x="96" y="636"/>
      </p:cViewPr>
      <p:guideLst>
        <p:guide orient="horz" pos="2161"/>
        <p:guide pos="384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5E5F9-7C68-440D-8F93-DD9A6ECD879E}" type="datetimeFigureOut">
              <a:rPr lang="de-DE" smtClean="0"/>
              <a:t>17.06.2024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3BDED-7A90-4264-A83B-2E080B95BFE9}" type="slidenum">
              <a:rPr lang="de-DE" smtClean="0"/>
              <a:t>‹Nr.›</a:t>
            </a:fld>
            <a:endParaRPr lang="de-DE"/>
          </a:p>
        </p:txBody>
      </p:sp>
    </p:spTree>
    <p:extLst>
      <p:ext uri="{BB962C8B-B14F-4D97-AF65-F5344CB8AC3E}">
        <p14:creationId xmlns:p14="http://schemas.microsoft.com/office/powerpoint/2010/main" val="3313416903"/>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2"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7"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1" algn="l" defTabSz="914305" rtl="0" eaLnBrk="1" latinLnBrk="0" hangingPunct="1">
      <a:defRPr sz="1200" kern="1200">
        <a:solidFill>
          <a:schemeClr val="tx1"/>
        </a:solidFill>
        <a:latin typeface="+mn-lt"/>
        <a:ea typeface="+mn-ea"/>
        <a:cs typeface="+mn-cs"/>
      </a:defRPr>
    </a:lvl6pPr>
    <a:lvl7pPr marL="2742914" algn="l" defTabSz="914305" rtl="0" eaLnBrk="1" latinLnBrk="0" hangingPunct="1">
      <a:defRPr sz="1200" kern="1200">
        <a:solidFill>
          <a:schemeClr val="tx1"/>
        </a:solidFill>
        <a:latin typeface="+mn-lt"/>
        <a:ea typeface="+mn-ea"/>
        <a:cs typeface="+mn-cs"/>
      </a:defRPr>
    </a:lvl7pPr>
    <a:lvl8pPr marL="3200066" algn="l" defTabSz="914305" rtl="0" eaLnBrk="1" latinLnBrk="0" hangingPunct="1">
      <a:defRPr sz="1200" kern="1200">
        <a:solidFill>
          <a:schemeClr val="tx1"/>
        </a:solidFill>
        <a:latin typeface="+mn-lt"/>
        <a:ea typeface="+mn-ea"/>
        <a:cs typeface="+mn-cs"/>
      </a:defRPr>
    </a:lvl8pPr>
    <a:lvl9pPr marL="3657219" algn="l" defTabSz="91430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2" name="Titel 1"/>
          <p:cNvSpPr>
            <a:spLocks noGrp="1"/>
          </p:cNvSpPr>
          <p:nvPr>
            <p:ph type="ctrTitle"/>
          </p:nvPr>
        </p:nvSpPr>
        <p:spPr>
          <a:xfrm>
            <a:off x="1378800" y="612000"/>
            <a:ext cx="7307503" cy="468108"/>
          </a:xfrm>
        </p:spPr>
        <p:txBody>
          <a:bodyPr/>
          <a:lstStyle/>
          <a:p>
            <a:r>
              <a:rPr lang="de-DE" dirty="0"/>
              <a:t>Titelmasterformat durch Klicken bearbeiten</a:t>
            </a:r>
          </a:p>
        </p:txBody>
      </p:sp>
      <p:sp>
        <p:nvSpPr>
          <p:cNvPr id="3" name="Untertitel 2"/>
          <p:cNvSpPr>
            <a:spLocks noGrp="1"/>
          </p:cNvSpPr>
          <p:nvPr>
            <p:ph type="subTitle" idx="1"/>
          </p:nvPr>
        </p:nvSpPr>
        <p:spPr>
          <a:xfrm>
            <a:off x="1378800" y="1080000"/>
            <a:ext cx="7307503" cy="396092"/>
          </a:xfrm>
        </p:spPr>
        <p:txBody>
          <a:bodyPr/>
          <a:lstStyle>
            <a:lvl1pPr marL="0" indent="0" algn="l">
              <a:buNone/>
              <a:defRPr sz="2400">
                <a:solidFill>
                  <a:srgbClr val="003056"/>
                </a:solidFill>
              </a:defRPr>
            </a:lvl1pPr>
            <a:lvl2pPr marL="457152" indent="0" algn="ctr">
              <a:buNone/>
              <a:defRPr>
                <a:solidFill>
                  <a:schemeClr val="tx1">
                    <a:tint val="75000"/>
                  </a:schemeClr>
                </a:solidFill>
              </a:defRPr>
            </a:lvl2pPr>
            <a:lvl3pPr marL="914305" indent="0" algn="ctr">
              <a:buNone/>
              <a:defRPr>
                <a:solidFill>
                  <a:schemeClr val="tx1">
                    <a:tint val="75000"/>
                  </a:schemeClr>
                </a:solidFill>
              </a:defRPr>
            </a:lvl3pPr>
            <a:lvl4pPr marL="1371457" indent="0" algn="ctr">
              <a:buNone/>
              <a:defRPr>
                <a:solidFill>
                  <a:schemeClr val="tx1">
                    <a:tint val="75000"/>
                  </a:schemeClr>
                </a:solidFill>
              </a:defRPr>
            </a:lvl4pPr>
            <a:lvl5pPr marL="1828610" indent="0" algn="ctr">
              <a:buNone/>
              <a:defRPr>
                <a:solidFill>
                  <a:schemeClr val="tx1">
                    <a:tint val="75000"/>
                  </a:schemeClr>
                </a:solidFill>
              </a:defRPr>
            </a:lvl5pPr>
            <a:lvl6pPr marL="2285761" indent="0" algn="ctr">
              <a:buNone/>
              <a:defRPr>
                <a:solidFill>
                  <a:schemeClr val="tx1">
                    <a:tint val="75000"/>
                  </a:schemeClr>
                </a:solidFill>
              </a:defRPr>
            </a:lvl6pPr>
            <a:lvl7pPr marL="2742914" indent="0" algn="ctr">
              <a:buNone/>
              <a:defRPr>
                <a:solidFill>
                  <a:schemeClr val="tx1">
                    <a:tint val="75000"/>
                  </a:schemeClr>
                </a:solidFill>
              </a:defRPr>
            </a:lvl7pPr>
            <a:lvl8pPr marL="3200066" indent="0" algn="ctr">
              <a:buNone/>
              <a:defRPr>
                <a:solidFill>
                  <a:schemeClr val="tx1">
                    <a:tint val="75000"/>
                  </a:schemeClr>
                </a:solidFill>
              </a:defRPr>
            </a:lvl8pPr>
            <a:lvl9pPr marL="3657219" indent="0" algn="ctr">
              <a:buNone/>
              <a:defRPr>
                <a:solidFill>
                  <a:schemeClr val="tx1">
                    <a:tint val="75000"/>
                  </a:schemeClr>
                </a:solidFill>
              </a:defRPr>
            </a:lvl9pPr>
          </a:lstStyle>
          <a:p>
            <a:r>
              <a:rPr lang="de-DE" dirty="0"/>
              <a:t>Formatvorlage des Untertitelmasters durch Klicken bearbeiten</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a:p>
        </p:txBody>
      </p:sp>
      <p:sp>
        <p:nvSpPr>
          <p:cNvPr id="9" name="Bildplatzhalter 8">
            <a:extLst>
              <a:ext uri="{FF2B5EF4-FFF2-40B4-BE49-F238E27FC236}">
                <a16:creationId xmlns:a16="http://schemas.microsoft.com/office/drawing/2014/main" id="{DFE737B8-A299-4B4B-9E40-3B1979F57BC1}"/>
              </a:ext>
            </a:extLst>
          </p:cNvPr>
          <p:cNvSpPr>
            <a:spLocks noGrp="1"/>
          </p:cNvSpPr>
          <p:nvPr>
            <p:ph type="pic" sz="quarter" idx="13"/>
          </p:nvPr>
        </p:nvSpPr>
        <p:spPr>
          <a:xfrm>
            <a:off x="0" y="2090238"/>
            <a:ext cx="12195175" cy="3689350"/>
          </a:xfrm>
        </p:spPr>
        <p:txBody>
          <a:bodyPr/>
          <a:lstStyle/>
          <a:p>
            <a:endParaRPr lang="de-DE"/>
          </a:p>
        </p:txBody>
      </p:sp>
    </p:spTree>
    <p:extLst>
      <p:ext uri="{BB962C8B-B14F-4D97-AF65-F5344CB8AC3E}">
        <p14:creationId xmlns:p14="http://schemas.microsoft.com/office/powerpoint/2010/main" val="176007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 belieb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dirty="0"/>
          </a:p>
        </p:txBody>
      </p:sp>
    </p:spTree>
    <p:extLst>
      <p:ext uri="{BB962C8B-B14F-4D97-AF65-F5344CB8AC3E}">
        <p14:creationId xmlns:p14="http://schemas.microsoft.com/office/powerpoint/2010/main" val="22744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mit Titel">
    <p:spTree>
      <p:nvGrpSpPr>
        <p:cNvPr id="1" name=""/>
        <p:cNvGrpSpPr/>
        <p:nvPr/>
      </p:nvGrpSpPr>
      <p:grpSpPr>
        <a:xfrm>
          <a:off x="0" y="0"/>
          <a:ext cx="0" cy="0"/>
          <a:chOff x="0" y="0"/>
          <a:chExt cx="0" cy="0"/>
        </a:xfrm>
      </p:grpSpPr>
      <p:sp>
        <p:nvSpPr>
          <p:cNvPr id="2" name="Titel 1"/>
          <p:cNvSpPr>
            <a:spLocks noGrp="1"/>
          </p:cNvSpPr>
          <p:nvPr>
            <p:ph type="ctrTitle"/>
          </p:nvPr>
        </p:nvSpPr>
        <p:spPr>
          <a:xfrm>
            <a:off x="1378800" y="612000"/>
            <a:ext cx="7307503" cy="468108"/>
          </a:xfrm>
        </p:spPr>
        <p:txBody>
          <a:bodyPr/>
          <a:lstStyle/>
          <a:p>
            <a:r>
              <a:rPr lang="de-DE" dirty="0"/>
              <a:t>Titelmasterformat durch Klicken bearbeiten</a:t>
            </a:r>
          </a:p>
        </p:txBody>
      </p:sp>
      <p:sp>
        <p:nvSpPr>
          <p:cNvPr id="3" name="Untertitel 2"/>
          <p:cNvSpPr>
            <a:spLocks noGrp="1"/>
          </p:cNvSpPr>
          <p:nvPr>
            <p:ph type="subTitle" idx="1"/>
          </p:nvPr>
        </p:nvSpPr>
        <p:spPr>
          <a:xfrm>
            <a:off x="1378800" y="1080000"/>
            <a:ext cx="7307503" cy="396092"/>
          </a:xfrm>
        </p:spPr>
        <p:txBody>
          <a:bodyPr/>
          <a:lstStyle>
            <a:lvl1pPr marL="0" indent="0" algn="l">
              <a:buNone/>
              <a:defRPr sz="2400">
                <a:solidFill>
                  <a:srgbClr val="003056"/>
                </a:solidFill>
              </a:defRPr>
            </a:lvl1pPr>
            <a:lvl2pPr marL="457152" indent="0" algn="ctr">
              <a:buNone/>
              <a:defRPr>
                <a:solidFill>
                  <a:schemeClr val="tx1">
                    <a:tint val="75000"/>
                  </a:schemeClr>
                </a:solidFill>
              </a:defRPr>
            </a:lvl2pPr>
            <a:lvl3pPr marL="914305" indent="0" algn="ctr">
              <a:buNone/>
              <a:defRPr>
                <a:solidFill>
                  <a:schemeClr val="tx1">
                    <a:tint val="75000"/>
                  </a:schemeClr>
                </a:solidFill>
              </a:defRPr>
            </a:lvl3pPr>
            <a:lvl4pPr marL="1371457" indent="0" algn="ctr">
              <a:buNone/>
              <a:defRPr>
                <a:solidFill>
                  <a:schemeClr val="tx1">
                    <a:tint val="75000"/>
                  </a:schemeClr>
                </a:solidFill>
              </a:defRPr>
            </a:lvl4pPr>
            <a:lvl5pPr marL="1828610" indent="0" algn="ctr">
              <a:buNone/>
              <a:defRPr>
                <a:solidFill>
                  <a:schemeClr val="tx1">
                    <a:tint val="75000"/>
                  </a:schemeClr>
                </a:solidFill>
              </a:defRPr>
            </a:lvl5pPr>
            <a:lvl6pPr marL="2285761" indent="0" algn="ctr">
              <a:buNone/>
              <a:defRPr>
                <a:solidFill>
                  <a:schemeClr val="tx1">
                    <a:tint val="75000"/>
                  </a:schemeClr>
                </a:solidFill>
              </a:defRPr>
            </a:lvl6pPr>
            <a:lvl7pPr marL="2742914" indent="0" algn="ctr">
              <a:buNone/>
              <a:defRPr>
                <a:solidFill>
                  <a:schemeClr val="tx1">
                    <a:tint val="75000"/>
                  </a:schemeClr>
                </a:solidFill>
              </a:defRPr>
            </a:lvl7pPr>
            <a:lvl8pPr marL="3200066" indent="0" algn="ctr">
              <a:buNone/>
              <a:defRPr>
                <a:solidFill>
                  <a:schemeClr val="tx1">
                    <a:tint val="75000"/>
                  </a:schemeClr>
                </a:solidFill>
              </a:defRPr>
            </a:lvl8pPr>
            <a:lvl9pPr marL="3657219" indent="0" algn="ctr">
              <a:buNone/>
              <a:defRPr>
                <a:solidFill>
                  <a:schemeClr val="tx1">
                    <a:tint val="75000"/>
                  </a:schemeClr>
                </a:solidFill>
              </a:defRPr>
            </a:lvl9pPr>
          </a:lstStyle>
          <a:p>
            <a:r>
              <a:rPr lang="de-DE" dirty="0"/>
              <a:t>Formatvorlage des Untertitelmasters durch Klicken bearbeiten</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dirty="0"/>
          </a:p>
        </p:txBody>
      </p:sp>
      <p:sp>
        <p:nvSpPr>
          <p:cNvPr id="10" name="Bildplatzhalter 2"/>
          <p:cNvSpPr>
            <a:spLocks noGrp="1"/>
          </p:cNvSpPr>
          <p:nvPr>
            <p:ph type="pic" idx="13"/>
          </p:nvPr>
        </p:nvSpPr>
        <p:spPr>
          <a:xfrm>
            <a:off x="1378800" y="2178000"/>
            <a:ext cx="9432000" cy="3690000"/>
          </a:xfrm>
        </p:spPr>
        <p:txBody>
          <a:bodyPr/>
          <a:lstStyle>
            <a:lvl1pPr marL="0" indent="0">
              <a:buNone/>
              <a:defRPr sz="3200"/>
            </a:lvl1pPr>
            <a:lvl2pPr marL="457152" indent="0">
              <a:buNone/>
              <a:defRPr sz="2800"/>
            </a:lvl2pPr>
            <a:lvl3pPr marL="914305" indent="0">
              <a:buNone/>
              <a:defRPr sz="2400"/>
            </a:lvl3pPr>
            <a:lvl4pPr marL="1371457" indent="0">
              <a:buNone/>
              <a:defRPr sz="2000"/>
            </a:lvl4pPr>
            <a:lvl5pPr marL="1828610" indent="0">
              <a:buNone/>
              <a:defRPr sz="2000"/>
            </a:lvl5pPr>
            <a:lvl6pPr marL="2285761" indent="0">
              <a:buNone/>
              <a:defRPr sz="2000"/>
            </a:lvl6pPr>
            <a:lvl7pPr marL="2742914" indent="0">
              <a:buNone/>
              <a:defRPr sz="2000"/>
            </a:lvl7pPr>
            <a:lvl8pPr marL="3200066" indent="0">
              <a:buNone/>
              <a:defRPr sz="2000"/>
            </a:lvl8pPr>
            <a:lvl9pPr marL="3657219" indent="0">
              <a:buNone/>
              <a:defRPr sz="2000"/>
            </a:lvl9pPr>
          </a:lstStyle>
          <a:p>
            <a:r>
              <a:rPr lang="de-DE" dirty="0"/>
              <a:t>Bild durch Klicken auf Symbol hinzufügen</a:t>
            </a:r>
          </a:p>
        </p:txBody>
      </p:sp>
    </p:spTree>
    <p:extLst>
      <p:ext uri="{BB962C8B-B14F-4D97-AF65-F5344CB8AC3E}">
        <p14:creationId xmlns:p14="http://schemas.microsoft.com/office/powerpoint/2010/main" val="4886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ohne Bild/Abschnitts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3588" y="2713213"/>
            <a:ext cx="10368000" cy="468108"/>
          </a:xfrm>
        </p:spPr>
        <p:txBody>
          <a:bodyPr/>
          <a:lstStyle>
            <a:lvl1pPr algn="ctr">
              <a:defRPr/>
            </a:lvl1pPr>
          </a:lstStyle>
          <a:p>
            <a:r>
              <a:rPr lang="de-DE" dirty="0"/>
              <a:t>Titelmasterformat durch Klicken bearbeiten</a:t>
            </a:r>
            <a:br>
              <a:rPr lang="de-DE" dirty="0"/>
            </a:br>
            <a:endParaRPr lang="de-DE" dirty="0"/>
          </a:p>
        </p:txBody>
      </p:sp>
      <p:sp>
        <p:nvSpPr>
          <p:cNvPr id="3" name="Untertitel 2"/>
          <p:cNvSpPr>
            <a:spLocks noGrp="1"/>
          </p:cNvSpPr>
          <p:nvPr>
            <p:ph type="subTitle" idx="1"/>
          </p:nvPr>
        </p:nvSpPr>
        <p:spPr>
          <a:xfrm>
            <a:off x="1831588" y="3569886"/>
            <a:ext cx="8532000" cy="396092"/>
          </a:xfrm>
        </p:spPr>
        <p:txBody>
          <a:bodyPr/>
          <a:lstStyle>
            <a:lvl1pPr marL="0" indent="0" algn="ctr">
              <a:buNone/>
              <a:defRPr>
                <a:solidFill>
                  <a:srgbClr val="003056"/>
                </a:solidFill>
              </a:defRPr>
            </a:lvl1pPr>
            <a:lvl2pPr marL="457152" indent="0" algn="ctr">
              <a:buNone/>
              <a:defRPr>
                <a:solidFill>
                  <a:schemeClr val="tx1">
                    <a:tint val="75000"/>
                  </a:schemeClr>
                </a:solidFill>
              </a:defRPr>
            </a:lvl2pPr>
            <a:lvl3pPr marL="914305" indent="0" algn="ctr">
              <a:buNone/>
              <a:defRPr>
                <a:solidFill>
                  <a:schemeClr val="tx1">
                    <a:tint val="75000"/>
                  </a:schemeClr>
                </a:solidFill>
              </a:defRPr>
            </a:lvl3pPr>
            <a:lvl4pPr marL="1371457" indent="0" algn="ctr">
              <a:buNone/>
              <a:defRPr>
                <a:solidFill>
                  <a:schemeClr val="tx1">
                    <a:tint val="75000"/>
                  </a:schemeClr>
                </a:solidFill>
              </a:defRPr>
            </a:lvl4pPr>
            <a:lvl5pPr marL="1828610" indent="0" algn="ctr">
              <a:buNone/>
              <a:defRPr>
                <a:solidFill>
                  <a:schemeClr val="tx1">
                    <a:tint val="75000"/>
                  </a:schemeClr>
                </a:solidFill>
              </a:defRPr>
            </a:lvl5pPr>
            <a:lvl6pPr marL="2285761" indent="0" algn="ctr">
              <a:buNone/>
              <a:defRPr>
                <a:solidFill>
                  <a:schemeClr val="tx1">
                    <a:tint val="75000"/>
                  </a:schemeClr>
                </a:solidFill>
              </a:defRPr>
            </a:lvl6pPr>
            <a:lvl7pPr marL="2742914" indent="0" algn="ctr">
              <a:buNone/>
              <a:defRPr>
                <a:solidFill>
                  <a:schemeClr val="tx1">
                    <a:tint val="75000"/>
                  </a:schemeClr>
                </a:solidFill>
              </a:defRPr>
            </a:lvl7pPr>
            <a:lvl8pPr marL="3200066" indent="0" algn="ctr">
              <a:buNone/>
              <a:defRPr>
                <a:solidFill>
                  <a:schemeClr val="tx1">
                    <a:tint val="75000"/>
                  </a:schemeClr>
                </a:solidFill>
              </a:defRPr>
            </a:lvl8pPr>
            <a:lvl9pPr marL="3657219" indent="0" algn="ctr">
              <a:buNone/>
              <a:defRPr>
                <a:solidFill>
                  <a:schemeClr val="tx1">
                    <a:tint val="75000"/>
                  </a:schemeClr>
                </a:solidFill>
              </a:defRPr>
            </a:lvl9pPr>
          </a:lstStyle>
          <a:p>
            <a:r>
              <a:rPr lang="de-DE" dirty="0"/>
              <a:t>Formatvorlage des Untertitelmasters durch Klicken bearbeiten</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a:p>
        </p:txBody>
      </p:sp>
    </p:spTree>
    <p:extLst>
      <p:ext uri="{BB962C8B-B14F-4D97-AF65-F5344CB8AC3E}">
        <p14:creationId xmlns:p14="http://schemas.microsoft.com/office/powerpoint/2010/main" val="11951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Zwei Beliebige Inhalte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1378800" y="2178001"/>
            <a:ext cx="4482000" cy="359799"/>
          </a:xfrm>
        </p:spPr>
        <p:txBody>
          <a:bodyPr anchor="b"/>
          <a:lstStyle>
            <a:lvl1pPr marL="0" indent="0">
              <a:buNone/>
              <a:defRPr sz="2400" b="1"/>
            </a:lvl1pPr>
            <a:lvl2pPr marL="457152" indent="0">
              <a:buNone/>
              <a:defRPr sz="2000" b="1"/>
            </a:lvl2pPr>
            <a:lvl3pPr marL="914305" indent="0">
              <a:buNone/>
              <a:defRPr sz="1800" b="1"/>
            </a:lvl3pPr>
            <a:lvl4pPr marL="1371457" indent="0">
              <a:buNone/>
              <a:defRPr sz="1600" b="1"/>
            </a:lvl4pPr>
            <a:lvl5pPr marL="1828610" indent="0">
              <a:buNone/>
              <a:defRPr sz="1600" b="1"/>
            </a:lvl5pPr>
            <a:lvl6pPr marL="2285761" indent="0">
              <a:buNone/>
              <a:defRPr sz="1600" b="1"/>
            </a:lvl6pPr>
            <a:lvl7pPr marL="2742914" indent="0">
              <a:buNone/>
              <a:defRPr sz="1600" b="1"/>
            </a:lvl7pPr>
            <a:lvl8pPr marL="3200066" indent="0">
              <a:buNone/>
              <a:defRPr sz="1600" b="1"/>
            </a:lvl8pPr>
            <a:lvl9pPr marL="3657219" indent="0">
              <a:buNone/>
              <a:defRPr sz="1600" b="1"/>
            </a:lvl9pPr>
          </a:lstStyle>
          <a:p>
            <a:pPr lvl="0"/>
            <a:r>
              <a:rPr lang="de-DE" dirty="0"/>
              <a:t>Textmasterformat bearbeiten</a:t>
            </a:r>
          </a:p>
        </p:txBody>
      </p:sp>
      <p:sp>
        <p:nvSpPr>
          <p:cNvPr id="4" name="Inhaltsplatzhalter 3"/>
          <p:cNvSpPr>
            <a:spLocks noGrp="1"/>
          </p:cNvSpPr>
          <p:nvPr>
            <p:ph sz="half" idx="2"/>
          </p:nvPr>
        </p:nvSpPr>
        <p:spPr>
          <a:xfrm>
            <a:off x="1378800" y="2548067"/>
            <a:ext cx="4482000" cy="331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332400" y="2178001"/>
            <a:ext cx="4482000" cy="359799"/>
          </a:xfrm>
        </p:spPr>
        <p:txBody>
          <a:bodyPr anchor="b"/>
          <a:lstStyle>
            <a:lvl1pPr marL="0" indent="0">
              <a:buNone/>
              <a:defRPr sz="2400" b="1"/>
            </a:lvl1pPr>
            <a:lvl2pPr marL="457152" indent="0">
              <a:buNone/>
              <a:defRPr sz="2000" b="1"/>
            </a:lvl2pPr>
            <a:lvl3pPr marL="914305" indent="0">
              <a:buNone/>
              <a:defRPr sz="1800" b="1"/>
            </a:lvl3pPr>
            <a:lvl4pPr marL="1371457" indent="0">
              <a:buNone/>
              <a:defRPr sz="1600" b="1"/>
            </a:lvl4pPr>
            <a:lvl5pPr marL="1828610" indent="0">
              <a:buNone/>
              <a:defRPr sz="1600" b="1"/>
            </a:lvl5pPr>
            <a:lvl6pPr marL="2285761" indent="0">
              <a:buNone/>
              <a:defRPr sz="1600" b="1"/>
            </a:lvl6pPr>
            <a:lvl7pPr marL="2742914" indent="0">
              <a:buNone/>
              <a:defRPr sz="1600" b="1"/>
            </a:lvl7pPr>
            <a:lvl8pPr marL="3200066" indent="0">
              <a:buNone/>
              <a:defRPr sz="1600" b="1"/>
            </a:lvl8pPr>
            <a:lvl9pPr marL="3657219" indent="0">
              <a:buNone/>
              <a:defRPr sz="1600" b="1"/>
            </a:lvl9pPr>
          </a:lstStyle>
          <a:p>
            <a:pPr lvl="0"/>
            <a:r>
              <a:rPr lang="de-DE" dirty="0"/>
              <a:t>Textmasterformat bearbeiten</a:t>
            </a:r>
          </a:p>
        </p:txBody>
      </p:sp>
      <p:sp>
        <p:nvSpPr>
          <p:cNvPr id="6" name="Inhaltsplatzhalter 5"/>
          <p:cNvSpPr>
            <a:spLocks noGrp="1"/>
          </p:cNvSpPr>
          <p:nvPr>
            <p:ph sz="quarter" idx="4"/>
          </p:nvPr>
        </p:nvSpPr>
        <p:spPr>
          <a:xfrm>
            <a:off x="6332400" y="2547278"/>
            <a:ext cx="4482000" cy="331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8"/>
          <p:cNvSpPr>
            <a:spLocks noGrp="1"/>
          </p:cNvSpPr>
          <p:nvPr>
            <p:ph type="sldNum" sz="quarter" idx="12"/>
          </p:nvPr>
        </p:nvSpPr>
        <p:spPr/>
        <p:txBody>
          <a:bodyPr/>
          <a:lstStyle/>
          <a:p>
            <a:fld id="{FC0CC166-4E39-43B8-AB91-BDD1C4C9E224}" type="slidenum">
              <a:rPr lang="de-DE" smtClean="0"/>
              <a:t>‹Nr.›</a:t>
            </a:fld>
            <a:endParaRPr lang="de-DE"/>
          </a:p>
        </p:txBody>
      </p:sp>
    </p:spTree>
    <p:extLst>
      <p:ext uri="{BB962C8B-B14F-4D97-AF65-F5344CB8AC3E}">
        <p14:creationId xmlns:p14="http://schemas.microsoft.com/office/powerpoint/2010/main" val="401443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378800" y="2178000"/>
            <a:ext cx="4482000" cy="3690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8" name="Bildplatzhalter 2"/>
          <p:cNvSpPr>
            <a:spLocks noGrp="1"/>
          </p:cNvSpPr>
          <p:nvPr>
            <p:ph type="pic" idx="13"/>
          </p:nvPr>
        </p:nvSpPr>
        <p:spPr>
          <a:xfrm>
            <a:off x="6332400" y="2178000"/>
            <a:ext cx="4482000" cy="3690000"/>
          </a:xfrm>
        </p:spPr>
        <p:txBody>
          <a:bodyPr/>
          <a:lstStyle>
            <a:lvl1pPr marL="0" indent="0">
              <a:buNone/>
              <a:defRPr sz="3200"/>
            </a:lvl1pPr>
            <a:lvl2pPr marL="457152" indent="0">
              <a:buNone/>
              <a:defRPr sz="2800"/>
            </a:lvl2pPr>
            <a:lvl3pPr marL="914305" indent="0">
              <a:buNone/>
              <a:defRPr sz="2400"/>
            </a:lvl3pPr>
            <a:lvl4pPr marL="1371457" indent="0">
              <a:buNone/>
              <a:defRPr sz="2000"/>
            </a:lvl4pPr>
            <a:lvl5pPr marL="1828610" indent="0">
              <a:buNone/>
              <a:defRPr sz="2000"/>
            </a:lvl5pPr>
            <a:lvl6pPr marL="2285761" indent="0">
              <a:buNone/>
              <a:defRPr sz="2000"/>
            </a:lvl6pPr>
            <a:lvl7pPr marL="2742914" indent="0">
              <a:buNone/>
              <a:defRPr sz="2000"/>
            </a:lvl7pPr>
            <a:lvl8pPr marL="3200066" indent="0">
              <a:buNone/>
              <a:defRPr sz="2000"/>
            </a:lvl8pPr>
            <a:lvl9pPr marL="3657219" indent="0">
              <a:buNone/>
              <a:defRPr sz="2000"/>
            </a:lvl9pPr>
          </a:lstStyle>
          <a:p>
            <a:r>
              <a:rPr lang="de-DE" dirty="0"/>
              <a:t>Bild durch Klicken auf Symbol hinzufügen</a:t>
            </a:r>
          </a:p>
        </p:txBody>
      </p:sp>
    </p:spTree>
    <p:extLst>
      <p:ext uri="{BB962C8B-B14F-4D97-AF65-F5344CB8AC3E}">
        <p14:creationId xmlns:p14="http://schemas.microsoft.com/office/powerpoint/2010/main" val="426859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mit Bild 2: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378800" y="2178000"/>
            <a:ext cx="6228000" cy="3690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8" name="Bildplatzhalter 2"/>
          <p:cNvSpPr>
            <a:spLocks noGrp="1"/>
          </p:cNvSpPr>
          <p:nvPr>
            <p:ph type="pic" idx="13"/>
          </p:nvPr>
        </p:nvSpPr>
        <p:spPr>
          <a:xfrm>
            <a:off x="8082225" y="2178000"/>
            <a:ext cx="2736000" cy="3690000"/>
          </a:xfrm>
        </p:spPr>
        <p:txBody>
          <a:bodyPr/>
          <a:lstStyle>
            <a:lvl1pPr marL="0" indent="0">
              <a:buNone/>
              <a:defRPr sz="3200"/>
            </a:lvl1pPr>
            <a:lvl2pPr marL="457152" indent="0">
              <a:buNone/>
              <a:defRPr sz="2800"/>
            </a:lvl2pPr>
            <a:lvl3pPr marL="914305" indent="0">
              <a:buNone/>
              <a:defRPr sz="2400"/>
            </a:lvl3pPr>
            <a:lvl4pPr marL="1371457" indent="0">
              <a:buNone/>
              <a:defRPr sz="2000"/>
            </a:lvl4pPr>
            <a:lvl5pPr marL="1828610" indent="0">
              <a:buNone/>
              <a:defRPr sz="2000"/>
            </a:lvl5pPr>
            <a:lvl6pPr marL="2285761" indent="0">
              <a:buNone/>
              <a:defRPr sz="2000"/>
            </a:lvl6pPr>
            <a:lvl7pPr marL="2742914" indent="0">
              <a:buNone/>
              <a:defRPr sz="2000"/>
            </a:lvl7pPr>
            <a:lvl8pPr marL="3200066" indent="0">
              <a:buNone/>
              <a:defRPr sz="2000"/>
            </a:lvl8pPr>
            <a:lvl9pPr marL="3657219" indent="0">
              <a:buNone/>
              <a:defRPr sz="2000"/>
            </a:lvl9pPr>
          </a:lstStyle>
          <a:p>
            <a:r>
              <a:rPr lang="de-DE" dirty="0"/>
              <a:t>Bild durch Klicken auf Symbol hinzufügen</a:t>
            </a:r>
          </a:p>
        </p:txBody>
      </p:sp>
    </p:spTree>
    <p:extLst>
      <p:ext uri="{BB962C8B-B14F-4D97-AF65-F5344CB8AC3E}">
        <p14:creationId xmlns:p14="http://schemas.microsoft.com/office/powerpoint/2010/main" val="354936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it Bild 1: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9" name="Textplatzhalter 8">
            <a:extLst>
              <a:ext uri="{FF2B5EF4-FFF2-40B4-BE49-F238E27FC236}">
                <a16:creationId xmlns:a16="http://schemas.microsoft.com/office/drawing/2014/main" id="{D8E9CA1B-9CFF-8044-9D8E-BD13AEAA129F}"/>
              </a:ext>
            </a:extLst>
          </p:cNvPr>
          <p:cNvSpPr>
            <a:spLocks noGrp="1"/>
          </p:cNvSpPr>
          <p:nvPr>
            <p:ph type="body" sz="quarter" idx="13"/>
          </p:nvPr>
        </p:nvSpPr>
        <p:spPr>
          <a:xfrm>
            <a:off x="8113811" y="2205658"/>
            <a:ext cx="3528392" cy="367285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Bildplatzhalter 10">
            <a:extLst>
              <a:ext uri="{FF2B5EF4-FFF2-40B4-BE49-F238E27FC236}">
                <a16:creationId xmlns:a16="http://schemas.microsoft.com/office/drawing/2014/main" id="{B5E0CCFB-7037-994F-A1D5-0AE0B441240D}"/>
              </a:ext>
            </a:extLst>
          </p:cNvPr>
          <p:cNvSpPr>
            <a:spLocks noGrp="1"/>
          </p:cNvSpPr>
          <p:nvPr>
            <p:ph type="pic" sz="quarter" idx="14"/>
          </p:nvPr>
        </p:nvSpPr>
        <p:spPr>
          <a:xfrm>
            <a:off x="1379538" y="2205658"/>
            <a:ext cx="6230217" cy="3672855"/>
          </a:xfrm>
        </p:spPr>
        <p:txBody>
          <a:bodyPr/>
          <a:lstStyle/>
          <a:p>
            <a:endParaRPr lang="de-DE"/>
          </a:p>
        </p:txBody>
      </p:sp>
    </p:spTree>
    <p:extLst>
      <p:ext uri="{BB962C8B-B14F-4D97-AF65-F5344CB8AC3E}">
        <p14:creationId xmlns:p14="http://schemas.microsoft.com/office/powerpoint/2010/main" val="208522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378800" y="612001"/>
            <a:ext cx="6457681" cy="1248289"/>
          </a:xfrm>
          <a:prstGeom prst="rect">
            <a:avLst/>
          </a:prstGeom>
        </p:spPr>
        <p:txBody>
          <a:bodyPr vert="horz" lIns="0" tIns="0" rIns="0" bIns="0" rtlCol="0" anchor="t">
            <a:noAutofit/>
          </a:bodyPr>
          <a:lstStyle/>
          <a:p>
            <a:r>
              <a:rPr lang="de-DE" dirty="0"/>
              <a:t>Titelmasterformat durch Klicken bearbeiten</a:t>
            </a:r>
          </a:p>
        </p:txBody>
      </p:sp>
      <p:sp>
        <p:nvSpPr>
          <p:cNvPr id="3" name="Textplatzhalter 2"/>
          <p:cNvSpPr>
            <a:spLocks noGrp="1"/>
          </p:cNvSpPr>
          <p:nvPr>
            <p:ph type="body" idx="1"/>
          </p:nvPr>
        </p:nvSpPr>
        <p:spPr>
          <a:xfrm>
            <a:off x="1378800" y="2178000"/>
            <a:ext cx="9432000" cy="3690000"/>
          </a:xfrm>
          <a:prstGeom prst="rect">
            <a:avLst/>
          </a:prstGeom>
        </p:spPr>
        <p:txBody>
          <a:bodyPr vert="horz" lIns="0" tIns="0" rIns="0" bIns="0" rtlCol="0" anchor="t">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9417601" y="6314401"/>
            <a:ext cx="1406313" cy="180042"/>
          </a:xfrm>
          <a:prstGeom prst="rect">
            <a:avLst/>
          </a:prstGeom>
        </p:spPr>
        <p:txBody>
          <a:bodyPr vert="horz" lIns="0" tIns="0" rIns="0" bIns="0" rtlCol="0" anchor="t">
            <a:noAutofit/>
          </a:bodyPr>
          <a:lstStyle>
            <a:lvl1pPr algn="r">
              <a:defRPr sz="1200">
                <a:solidFill>
                  <a:srgbClr val="003056"/>
                </a:solidFill>
              </a:defRPr>
            </a:lvl1pPr>
          </a:lstStyle>
          <a:p>
            <a:fld id="{FC0CC166-4E39-43B8-AB91-BDD1C4C9E224}" type="slidenum">
              <a:rPr lang="de-DE" smtClean="0"/>
              <a:pPr/>
              <a:t>‹Nr.›</a:t>
            </a:fld>
            <a:endParaRPr lang="de-DE" dirty="0"/>
          </a:p>
        </p:txBody>
      </p:sp>
    </p:spTree>
    <p:extLst>
      <p:ext uri="{BB962C8B-B14F-4D97-AF65-F5344CB8AC3E}">
        <p14:creationId xmlns:p14="http://schemas.microsoft.com/office/powerpoint/2010/main" val="197652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3" r:id="rId5"/>
    <p:sldLayoutId id="2147483652" r:id="rId6"/>
    <p:sldLayoutId id="2147483662" r:id="rId7"/>
    <p:sldLayoutId id="2147483663" r:id="rId8"/>
  </p:sldLayoutIdLst>
  <p:hf hdr="0"/>
  <p:txStyles>
    <p:titleStyle>
      <a:lvl1pPr algn="l" defTabSz="914305" rtl="0" eaLnBrk="1" latinLnBrk="0" hangingPunct="1">
        <a:spcBef>
          <a:spcPct val="0"/>
        </a:spcBef>
        <a:buNone/>
        <a:defRPr sz="3000" b="1" kern="1200" baseline="0">
          <a:solidFill>
            <a:srgbClr val="003056"/>
          </a:solidFill>
          <a:latin typeface="+mj-lt"/>
          <a:ea typeface="+mj-ea"/>
          <a:cs typeface="+mj-cs"/>
        </a:defRPr>
      </a:lvl1pPr>
    </p:titleStyle>
    <p:body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05" rtl="0" eaLnBrk="1" latinLnBrk="0" hangingPunct="1">
        <a:defRPr sz="1800" kern="1200">
          <a:solidFill>
            <a:schemeClr val="tx1"/>
          </a:solidFill>
          <a:latin typeface="+mn-lt"/>
          <a:ea typeface="+mn-ea"/>
          <a:cs typeface="+mn-cs"/>
        </a:defRPr>
      </a:lvl1pPr>
      <a:lvl2pPr marL="457152"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7"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1" algn="l" defTabSz="914305" rtl="0" eaLnBrk="1" latinLnBrk="0" hangingPunct="1">
        <a:defRPr sz="1800" kern="1200">
          <a:solidFill>
            <a:schemeClr val="tx1"/>
          </a:solidFill>
          <a:latin typeface="+mn-lt"/>
          <a:ea typeface="+mn-ea"/>
          <a:cs typeface="+mn-cs"/>
        </a:defRPr>
      </a:lvl6pPr>
      <a:lvl7pPr marL="2742914" algn="l" defTabSz="914305" rtl="0" eaLnBrk="1" latinLnBrk="0" hangingPunct="1">
        <a:defRPr sz="1800" kern="1200">
          <a:solidFill>
            <a:schemeClr val="tx1"/>
          </a:solidFill>
          <a:latin typeface="+mn-lt"/>
          <a:ea typeface="+mn-ea"/>
          <a:cs typeface="+mn-cs"/>
        </a:defRPr>
      </a:lvl7pPr>
      <a:lvl8pPr marL="3200066" algn="l" defTabSz="914305" rtl="0" eaLnBrk="1" latinLnBrk="0" hangingPunct="1">
        <a:defRPr sz="1800" kern="1200">
          <a:solidFill>
            <a:schemeClr val="tx1"/>
          </a:solidFill>
          <a:latin typeface="+mn-lt"/>
          <a:ea typeface="+mn-ea"/>
          <a:cs typeface="+mn-cs"/>
        </a:defRPr>
      </a:lvl8pPr>
      <a:lvl9pPr marL="3657219"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3.wdp"/><Relationship Id="rId10" Type="http://schemas.microsoft.com/office/2007/relationships/hdphoto" Target="../media/hdphoto6.wdp"/><Relationship Id="rId4" Type="http://schemas.microsoft.com/office/2007/relationships/hdphoto" Target="../media/hdphoto2.wdp"/><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8.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2038C-FD02-40B4-B75A-DA3EDDC6D21F}"/>
              </a:ext>
            </a:extLst>
          </p:cNvPr>
          <p:cNvSpPr>
            <a:spLocks noGrp="1"/>
          </p:cNvSpPr>
          <p:nvPr>
            <p:ph type="ctrTitle"/>
          </p:nvPr>
        </p:nvSpPr>
        <p:spPr>
          <a:xfrm>
            <a:off x="4873450" y="2713213"/>
            <a:ext cx="6408137" cy="468108"/>
          </a:xfrm>
        </p:spPr>
        <p:txBody>
          <a:bodyPr/>
          <a:lstStyle/>
          <a:p>
            <a:r>
              <a:rPr lang="de-DE" dirty="0"/>
              <a:t>Kapitel 5</a:t>
            </a:r>
            <a:br>
              <a:rPr lang="de-DE" dirty="0"/>
            </a:br>
            <a:r>
              <a:rPr lang="de-DE" dirty="0"/>
              <a:t>Gestaltungsorientierte Forschung in der Wirtschaftsinformatik</a:t>
            </a:r>
            <a:endParaRPr lang="en-US" dirty="0"/>
          </a:p>
        </p:txBody>
      </p:sp>
      <p:sp>
        <p:nvSpPr>
          <p:cNvPr id="6" name="Foliennummernplatzhalter 5">
            <a:extLst>
              <a:ext uri="{FF2B5EF4-FFF2-40B4-BE49-F238E27FC236}">
                <a16:creationId xmlns:a16="http://schemas.microsoft.com/office/drawing/2014/main" id="{F0511379-E86A-E1D1-6115-12F4B0DCB1F6}"/>
              </a:ext>
            </a:extLst>
          </p:cNvPr>
          <p:cNvSpPr>
            <a:spLocks noGrp="1"/>
          </p:cNvSpPr>
          <p:nvPr>
            <p:ph type="sldNum" sz="quarter" idx="12"/>
          </p:nvPr>
        </p:nvSpPr>
        <p:spPr/>
        <p:txBody>
          <a:bodyPr/>
          <a:lstStyle/>
          <a:p>
            <a:fld id="{FC0CC166-4E39-43B8-AB91-BDD1C4C9E224}" type="slidenum">
              <a:rPr lang="de-DE" smtClean="0"/>
              <a:t>1</a:t>
            </a:fld>
            <a:endParaRPr lang="de-DE" dirty="0"/>
          </a:p>
        </p:txBody>
      </p:sp>
      <p:pic>
        <p:nvPicPr>
          <p:cNvPr id="3" name="Picture 2">
            <a:extLst>
              <a:ext uri="{FF2B5EF4-FFF2-40B4-BE49-F238E27FC236}">
                <a16:creationId xmlns:a16="http://schemas.microsoft.com/office/drawing/2014/main" id="{9F114201-A749-C5A4-2C2D-DF1172ED4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80" y="1462868"/>
            <a:ext cx="2766713" cy="39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1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2038C-FD02-40B4-B75A-DA3EDDC6D21F}"/>
              </a:ext>
            </a:extLst>
          </p:cNvPr>
          <p:cNvSpPr>
            <a:spLocks noGrp="1"/>
          </p:cNvSpPr>
          <p:nvPr>
            <p:ph type="title"/>
          </p:nvPr>
        </p:nvSpPr>
        <p:spPr/>
        <p:txBody>
          <a:bodyPr/>
          <a:lstStyle/>
          <a:p>
            <a:r>
              <a:rPr lang="de-DE" dirty="0"/>
              <a:t>Beispiel - Prozessmodellierung</a:t>
            </a:r>
            <a:endParaRPr lang="en-US" dirty="0"/>
          </a:p>
        </p:txBody>
      </p:sp>
      <p:sp>
        <p:nvSpPr>
          <p:cNvPr id="6" name="Foliennummernplatzhalter 5">
            <a:extLst>
              <a:ext uri="{FF2B5EF4-FFF2-40B4-BE49-F238E27FC236}">
                <a16:creationId xmlns:a16="http://schemas.microsoft.com/office/drawing/2014/main" id="{F0511379-E86A-E1D1-6115-12F4B0DCB1F6}"/>
              </a:ext>
            </a:extLst>
          </p:cNvPr>
          <p:cNvSpPr>
            <a:spLocks noGrp="1"/>
          </p:cNvSpPr>
          <p:nvPr>
            <p:ph type="sldNum" sz="quarter" idx="12"/>
          </p:nvPr>
        </p:nvSpPr>
        <p:spPr/>
        <p:txBody>
          <a:bodyPr/>
          <a:lstStyle/>
          <a:p>
            <a:fld id="{FC0CC166-4E39-43B8-AB91-BDD1C4C9E224}" type="slidenum">
              <a:rPr lang="de-DE" smtClean="0"/>
              <a:t>10</a:t>
            </a:fld>
            <a:endParaRPr lang="de-DE" dirty="0"/>
          </a:p>
        </p:txBody>
      </p:sp>
      <p:sp>
        <p:nvSpPr>
          <p:cNvPr id="9" name="Inhaltsplatzhalter 8">
            <a:extLst>
              <a:ext uri="{FF2B5EF4-FFF2-40B4-BE49-F238E27FC236}">
                <a16:creationId xmlns:a16="http://schemas.microsoft.com/office/drawing/2014/main" id="{5A3BAF93-62ED-0646-BEC8-D5A16DC54FFC}"/>
              </a:ext>
            </a:extLst>
          </p:cNvPr>
          <p:cNvSpPr>
            <a:spLocks noGrp="1"/>
          </p:cNvSpPr>
          <p:nvPr>
            <p:ph idx="1"/>
          </p:nvPr>
        </p:nvSpPr>
        <p:spPr>
          <a:xfrm>
            <a:off x="1378800" y="1701601"/>
            <a:ext cx="9432000" cy="4545985"/>
          </a:xfrm>
        </p:spPr>
        <p:txBody>
          <a:bodyPr/>
          <a:lstStyle/>
          <a:p>
            <a:r>
              <a:rPr lang="de-DE" dirty="0"/>
              <a:t>Im Bereich der Prozessmodellierung stellt BPMN (Business </a:t>
            </a:r>
            <a:r>
              <a:rPr lang="de-DE" dirty="0" err="1"/>
              <a:t>Process</a:t>
            </a:r>
            <a:r>
              <a:rPr lang="de-DE" dirty="0"/>
              <a:t> Model and Notation) eine in der Praxis weit verbreitete grafische Modellierungssprache dar</a:t>
            </a:r>
          </a:p>
          <a:p>
            <a:r>
              <a:rPr lang="de-DE" dirty="0"/>
              <a:t>Identifizierung folgender unterschiedlicher </a:t>
            </a:r>
            <a:r>
              <a:rPr lang="de-DE" dirty="0">
                <a:solidFill>
                  <a:srgbClr val="C00000"/>
                </a:solidFill>
              </a:rPr>
              <a:t>Artefakte</a:t>
            </a:r>
          </a:p>
          <a:p>
            <a:pPr lvl="1"/>
            <a:r>
              <a:rPr lang="de-DE" sz="2200" dirty="0"/>
              <a:t>Definition unterschiedlicher grafischer Elemente als </a:t>
            </a:r>
            <a:r>
              <a:rPr lang="de-DE" sz="2200" dirty="0">
                <a:solidFill>
                  <a:srgbClr val="C00000"/>
                </a:solidFill>
              </a:rPr>
              <a:t>Konstrukte</a:t>
            </a:r>
            <a:r>
              <a:rPr lang="de-DE" sz="2200" dirty="0"/>
              <a:t> </a:t>
            </a:r>
          </a:p>
          <a:p>
            <a:pPr lvl="1"/>
            <a:r>
              <a:rPr lang="de-DE" sz="2200" dirty="0"/>
              <a:t>Konstrukte können in spezifischen Kombinationen verbunden werden, und auf dieser Basis können konkrete </a:t>
            </a:r>
            <a:r>
              <a:rPr lang="de-DE" sz="2200" dirty="0">
                <a:solidFill>
                  <a:srgbClr val="C00000"/>
                </a:solidFill>
              </a:rPr>
              <a:t>Modelle</a:t>
            </a:r>
            <a:r>
              <a:rPr lang="de-DE" sz="2200" dirty="0"/>
              <a:t> erstellt werden </a:t>
            </a:r>
          </a:p>
          <a:p>
            <a:pPr lvl="1"/>
            <a:r>
              <a:rPr lang="de-DE" sz="2200" dirty="0"/>
              <a:t>Es wurden zahlreiche </a:t>
            </a:r>
            <a:r>
              <a:rPr lang="de-DE" sz="2200" dirty="0">
                <a:solidFill>
                  <a:srgbClr val="C00000"/>
                </a:solidFill>
              </a:rPr>
              <a:t>Methoden</a:t>
            </a:r>
            <a:r>
              <a:rPr lang="de-DE" sz="2200" dirty="0"/>
              <a:t> zur Erstellung von Prozessmodellen entwickelt</a:t>
            </a:r>
          </a:p>
          <a:p>
            <a:pPr lvl="1"/>
            <a:r>
              <a:rPr lang="de-DE" sz="2200" dirty="0"/>
              <a:t>Es gibt eine Vielzahl von softwarebasierten Modellierungswerkzeugen </a:t>
            </a:r>
          </a:p>
          <a:p>
            <a:pPr lvl="1"/>
            <a:r>
              <a:rPr lang="de-DE" sz="2200" dirty="0"/>
              <a:t>Diese stellen </a:t>
            </a:r>
            <a:r>
              <a:rPr lang="de-DE" sz="2200" dirty="0">
                <a:solidFill>
                  <a:srgbClr val="C00000"/>
                </a:solidFill>
              </a:rPr>
              <a:t>Software-Instanziierungen</a:t>
            </a:r>
            <a:r>
              <a:rPr lang="de-DE" sz="2200" dirty="0"/>
              <a:t> dar, die Modelliererinnen im Modellierungsprozess unterstützen</a:t>
            </a:r>
          </a:p>
        </p:txBody>
      </p:sp>
    </p:spTree>
    <p:extLst>
      <p:ext uri="{BB962C8B-B14F-4D97-AF65-F5344CB8AC3E}">
        <p14:creationId xmlns:p14="http://schemas.microsoft.com/office/powerpoint/2010/main" val="305273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40295-D24F-6948-9B6A-6F0A0D5BB6A7}"/>
              </a:ext>
            </a:extLst>
          </p:cNvPr>
          <p:cNvSpPr>
            <a:spLocks noGrp="1"/>
          </p:cNvSpPr>
          <p:nvPr>
            <p:ph type="title"/>
          </p:nvPr>
        </p:nvSpPr>
        <p:spPr/>
        <p:txBody>
          <a:bodyPr/>
          <a:lstStyle/>
          <a:p>
            <a:r>
              <a:rPr lang="de-DE" dirty="0"/>
              <a:t>Gestaltungswissen</a:t>
            </a:r>
          </a:p>
        </p:txBody>
      </p:sp>
      <p:sp>
        <p:nvSpPr>
          <p:cNvPr id="3" name="Inhaltsplatzhalter 2">
            <a:extLst>
              <a:ext uri="{FF2B5EF4-FFF2-40B4-BE49-F238E27FC236}">
                <a16:creationId xmlns:a16="http://schemas.microsoft.com/office/drawing/2014/main" id="{459D8888-76B1-4443-B79F-44C4A152FB76}"/>
              </a:ext>
            </a:extLst>
          </p:cNvPr>
          <p:cNvSpPr>
            <a:spLocks noGrp="1"/>
          </p:cNvSpPr>
          <p:nvPr>
            <p:ph idx="1"/>
          </p:nvPr>
        </p:nvSpPr>
        <p:spPr>
          <a:xfrm>
            <a:off x="1378800" y="3357786"/>
            <a:ext cx="9432000" cy="1728192"/>
          </a:xfrm>
        </p:spPr>
        <p:txBody>
          <a:bodyPr/>
          <a:lstStyle/>
          <a:p>
            <a:r>
              <a:rPr lang="de-DE" dirty="0"/>
              <a:t>Die Wirtschaftsinformatik verwendet und entwickelt zwei grundlegende Arten von Wissen</a:t>
            </a:r>
          </a:p>
          <a:p>
            <a:pPr lvl="1"/>
            <a:r>
              <a:rPr lang="de-DE" sz="2200" dirty="0"/>
              <a:t>deskriptives Wissen </a:t>
            </a:r>
          </a:p>
          <a:p>
            <a:pPr lvl="1"/>
            <a:r>
              <a:rPr lang="de-DE" sz="2200" dirty="0"/>
              <a:t>präskriptives Wissen </a:t>
            </a:r>
          </a:p>
          <a:p>
            <a:endParaRPr lang="de-DE" dirty="0"/>
          </a:p>
        </p:txBody>
      </p:sp>
      <p:sp>
        <p:nvSpPr>
          <p:cNvPr id="4" name="Foliennummernplatzhalter 3">
            <a:extLst>
              <a:ext uri="{FF2B5EF4-FFF2-40B4-BE49-F238E27FC236}">
                <a16:creationId xmlns:a16="http://schemas.microsoft.com/office/drawing/2014/main" id="{5AFBDC70-4CE2-C240-8407-02EBB126A9AE}"/>
              </a:ext>
            </a:extLst>
          </p:cNvPr>
          <p:cNvSpPr>
            <a:spLocks noGrp="1"/>
          </p:cNvSpPr>
          <p:nvPr>
            <p:ph type="sldNum" sz="quarter" idx="12"/>
          </p:nvPr>
        </p:nvSpPr>
        <p:spPr/>
        <p:txBody>
          <a:bodyPr/>
          <a:lstStyle/>
          <a:p>
            <a:fld id="{FC0CC166-4E39-43B8-AB91-BDD1C4C9E224}" type="slidenum">
              <a:rPr lang="de-DE" smtClean="0"/>
              <a:t>11</a:t>
            </a:fld>
            <a:endParaRPr lang="de-DE" dirty="0"/>
          </a:p>
        </p:txBody>
      </p:sp>
      <p:sp>
        <p:nvSpPr>
          <p:cNvPr id="5" name="Rechteck: abgerundete Ecken 8">
            <a:extLst>
              <a:ext uri="{FF2B5EF4-FFF2-40B4-BE49-F238E27FC236}">
                <a16:creationId xmlns:a16="http://schemas.microsoft.com/office/drawing/2014/main" id="{792A6D1C-535A-934C-9CDB-03E5F8B52F94}"/>
              </a:ext>
            </a:extLst>
          </p:cNvPr>
          <p:cNvSpPr/>
          <p:nvPr/>
        </p:nvSpPr>
        <p:spPr>
          <a:xfrm>
            <a:off x="1422266" y="1845618"/>
            <a:ext cx="9462946" cy="11521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i="0" u="none" strike="noStrike" baseline="0" dirty="0">
                <a:solidFill>
                  <a:schemeClr val="bg1"/>
                </a:solidFill>
              </a:rPr>
              <a:t>Im Sinne des eingeführten Problem-/Lösungsparadigmas umfasst </a:t>
            </a:r>
            <a:r>
              <a:rPr lang="de-DE" sz="2400" b="1" i="0" u="none" strike="noStrike" baseline="0" dirty="0">
                <a:solidFill>
                  <a:schemeClr val="bg1"/>
                </a:solidFill>
              </a:rPr>
              <a:t>Gestaltungwissen</a:t>
            </a:r>
            <a:r>
              <a:rPr lang="de-DE" sz="2400" i="0" u="none" strike="noStrike" baseline="0" dirty="0">
                <a:solidFill>
                  <a:schemeClr val="bg1"/>
                </a:solidFill>
              </a:rPr>
              <a:t> die Beschreibung des Problems, die entworfene Lösung und den Evaluationsnachweis</a:t>
            </a:r>
            <a:endParaRPr lang="en-US" sz="2400" dirty="0">
              <a:solidFill>
                <a:schemeClr val="bg1"/>
              </a:solidFill>
            </a:endParaRPr>
          </a:p>
        </p:txBody>
      </p:sp>
    </p:spTree>
    <p:extLst>
      <p:ext uri="{BB962C8B-B14F-4D97-AF65-F5344CB8AC3E}">
        <p14:creationId xmlns:p14="http://schemas.microsoft.com/office/powerpoint/2010/main" val="415250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A60EB-7797-304B-B5CE-D0D540DF1D53}"/>
              </a:ext>
            </a:extLst>
          </p:cNvPr>
          <p:cNvSpPr>
            <a:spLocks noGrp="1"/>
          </p:cNvSpPr>
          <p:nvPr>
            <p:ph type="title"/>
          </p:nvPr>
        </p:nvSpPr>
        <p:spPr>
          <a:xfrm>
            <a:off x="1378800" y="612001"/>
            <a:ext cx="6457681" cy="513537"/>
          </a:xfrm>
        </p:spPr>
        <p:txBody>
          <a:bodyPr/>
          <a:lstStyle/>
          <a:p>
            <a:r>
              <a:rPr lang="de-DE" dirty="0"/>
              <a:t>Gestaltungswissen </a:t>
            </a:r>
          </a:p>
        </p:txBody>
      </p:sp>
      <p:sp>
        <p:nvSpPr>
          <p:cNvPr id="3" name="Inhaltsplatzhalter 2">
            <a:extLst>
              <a:ext uri="{FF2B5EF4-FFF2-40B4-BE49-F238E27FC236}">
                <a16:creationId xmlns:a16="http://schemas.microsoft.com/office/drawing/2014/main" id="{537ABA99-0623-5745-B4EC-23183BBACD2B}"/>
              </a:ext>
            </a:extLst>
          </p:cNvPr>
          <p:cNvSpPr>
            <a:spLocks noGrp="1"/>
          </p:cNvSpPr>
          <p:nvPr>
            <p:ph idx="1"/>
          </p:nvPr>
        </p:nvSpPr>
        <p:spPr>
          <a:xfrm>
            <a:off x="1378800" y="2394674"/>
            <a:ext cx="9432000" cy="1282839"/>
          </a:xfrm>
        </p:spPr>
        <p:txBody>
          <a:bodyPr/>
          <a:lstStyle/>
          <a:p>
            <a:r>
              <a:rPr lang="de-DE" dirty="0"/>
              <a:t>Deskriptiv meint hier die </a:t>
            </a:r>
            <a:r>
              <a:rPr lang="de-DE" dirty="0">
                <a:solidFill>
                  <a:srgbClr val="C00000"/>
                </a:solidFill>
              </a:rPr>
              <a:t>Beschreibung von Kausalzusammenhängen</a:t>
            </a:r>
          </a:p>
          <a:p>
            <a:r>
              <a:rPr lang="de-DE" dirty="0"/>
              <a:t>Dieses Wissen wird im Kontext der gestaltungsorientierten Forschung auch als </a:t>
            </a:r>
            <a:r>
              <a:rPr lang="de-DE" dirty="0">
                <a:solidFill>
                  <a:srgbClr val="C00000"/>
                </a:solidFill>
              </a:rPr>
              <a:t>Ω-Wissen</a:t>
            </a:r>
            <a:r>
              <a:rPr lang="de-DE" dirty="0"/>
              <a:t> bezeichnet </a:t>
            </a:r>
          </a:p>
        </p:txBody>
      </p:sp>
      <p:sp>
        <p:nvSpPr>
          <p:cNvPr id="4" name="Foliennummernplatzhalter 3">
            <a:extLst>
              <a:ext uri="{FF2B5EF4-FFF2-40B4-BE49-F238E27FC236}">
                <a16:creationId xmlns:a16="http://schemas.microsoft.com/office/drawing/2014/main" id="{4B822CEE-EFC8-B04E-8BFA-E27C97B52E13}"/>
              </a:ext>
            </a:extLst>
          </p:cNvPr>
          <p:cNvSpPr>
            <a:spLocks noGrp="1"/>
          </p:cNvSpPr>
          <p:nvPr>
            <p:ph type="sldNum" sz="quarter" idx="12"/>
          </p:nvPr>
        </p:nvSpPr>
        <p:spPr/>
        <p:txBody>
          <a:bodyPr/>
          <a:lstStyle/>
          <a:p>
            <a:fld id="{FC0CC166-4E39-43B8-AB91-BDD1C4C9E224}" type="slidenum">
              <a:rPr lang="de-DE" smtClean="0"/>
              <a:t>12</a:t>
            </a:fld>
            <a:endParaRPr lang="de-DE" dirty="0"/>
          </a:p>
        </p:txBody>
      </p:sp>
      <p:sp>
        <p:nvSpPr>
          <p:cNvPr id="5" name="Rechteck: abgerundete Ecken 8">
            <a:extLst>
              <a:ext uri="{FF2B5EF4-FFF2-40B4-BE49-F238E27FC236}">
                <a16:creationId xmlns:a16="http://schemas.microsoft.com/office/drawing/2014/main" id="{F537C081-66C7-6A40-AEAC-EBF4695E3214}"/>
              </a:ext>
            </a:extLst>
          </p:cNvPr>
          <p:cNvSpPr/>
          <p:nvPr/>
        </p:nvSpPr>
        <p:spPr>
          <a:xfrm>
            <a:off x="1378800" y="1373257"/>
            <a:ext cx="9462946" cy="90440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i="0" u="none" strike="noStrike" baseline="0" dirty="0">
                <a:solidFill>
                  <a:schemeClr val="bg1"/>
                </a:solidFill>
              </a:rPr>
              <a:t>Traditionell </a:t>
            </a:r>
            <a:r>
              <a:rPr lang="de-DE" sz="2400" dirty="0">
                <a:solidFill>
                  <a:schemeClr val="bg1"/>
                </a:solidFill>
              </a:rPr>
              <a:t>zielt die verhaltensorientierte Forschung in der Wirtschaftsinformatik darauf ab, deskriptives Wissen bereitzustellen </a:t>
            </a:r>
            <a:endParaRPr lang="en-US" sz="2400" dirty="0">
              <a:solidFill>
                <a:schemeClr val="bg1"/>
              </a:solidFill>
            </a:endParaRPr>
          </a:p>
        </p:txBody>
      </p:sp>
      <p:sp>
        <p:nvSpPr>
          <p:cNvPr id="6" name="Inhaltsplatzhalter 2">
            <a:extLst>
              <a:ext uri="{FF2B5EF4-FFF2-40B4-BE49-F238E27FC236}">
                <a16:creationId xmlns:a16="http://schemas.microsoft.com/office/drawing/2014/main" id="{E8AF1405-A2C0-574C-A0EE-9FEE8ADF1512}"/>
              </a:ext>
            </a:extLst>
          </p:cNvPr>
          <p:cNvSpPr txBox="1">
            <a:spLocks/>
          </p:cNvSpPr>
          <p:nvPr/>
        </p:nvSpPr>
        <p:spPr>
          <a:xfrm>
            <a:off x="1378800" y="4708268"/>
            <a:ext cx="9432000" cy="2151320"/>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Dieses Wissen wird auch als </a:t>
            </a:r>
            <a:r>
              <a:rPr lang="el-GR" dirty="0">
                <a:solidFill>
                  <a:srgbClr val="C00000"/>
                </a:solidFill>
              </a:rPr>
              <a:t>λ</a:t>
            </a:r>
            <a:r>
              <a:rPr lang="de-DE" dirty="0">
                <a:solidFill>
                  <a:srgbClr val="C00000"/>
                </a:solidFill>
              </a:rPr>
              <a:t>-Wissen</a:t>
            </a:r>
            <a:r>
              <a:rPr lang="de-DE" dirty="0"/>
              <a:t> bezeichnet </a:t>
            </a:r>
          </a:p>
          <a:p>
            <a:r>
              <a:rPr lang="de-DE" dirty="0"/>
              <a:t>Präskriptives Wissen gibt eine </a:t>
            </a:r>
            <a:r>
              <a:rPr lang="de-DE" dirty="0">
                <a:solidFill>
                  <a:srgbClr val="C00000"/>
                </a:solidFill>
              </a:rPr>
              <a:t>konkrete Handlungsorientierung </a:t>
            </a:r>
            <a:r>
              <a:rPr lang="de-DE" dirty="0"/>
              <a:t>vor</a:t>
            </a:r>
          </a:p>
          <a:p>
            <a:r>
              <a:rPr lang="de-DE" dirty="0"/>
              <a:t>Unterteilung in zwei Teile </a:t>
            </a:r>
          </a:p>
          <a:p>
            <a:pPr lvl="1"/>
            <a:r>
              <a:rPr lang="de-DE" sz="2200" dirty="0">
                <a:solidFill>
                  <a:srgbClr val="C00000"/>
                </a:solidFill>
              </a:rPr>
              <a:t>konkrete Artefakte </a:t>
            </a:r>
          </a:p>
          <a:p>
            <a:pPr lvl="1"/>
            <a:r>
              <a:rPr lang="de-DE" sz="2200" dirty="0">
                <a:solidFill>
                  <a:srgbClr val="C00000"/>
                </a:solidFill>
              </a:rPr>
              <a:t>abstrahierte Beschreibungen </a:t>
            </a:r>
            <a:r>
              <a:rPr lang="de-DE" sz="2200" dirty="0"/>
              <a:t>in Form von Gestaltungsprinzipien/-theorien</a:t>
            </a:r>
          </a:p>
        </p:txBody>
      </p:sp>
      <p:sp>
        <p:nvSpPr>
          <p:cNvPr id="7" name="Rechteck: abgerundete Ecken 8">
            <a:extLst>
              <a:ext uri="{FF2B5EF4-FFF2-40B4-BE49-F238E27FC236}">
                <a16:creationId xmlns:a16="http://schemas.microsoft.com/office/drawing/2014/main" id="{17B32F18-CAA6-E146-B0D1-0C9E487DF8B6}"/>
              </a:ext>
            </a:extLst>
          </p:cNvPr>
          <p:cNvSpPr/>
          <p:nvPr/>
        </p:nvSpPr>
        <p:spPr>
          <a:xfrm>
            <a:off x="1347854" y="3677513"/>
            <a:ext cx="9462946" cy="90440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bg1"/>
                </a:solidFill>
              </a:rPr>
              <a:t>Die gestaltungsorientierte Forschung fokussiert sich darauf präskriptives Wissen zu schaffen </a:t>
            </a:r>
            <a:endParaRPr lang="en-US" sz="2400" dirty="0">
              <a:solidFill>
                <a:schemeClr val="bg1"/>
              </a:solidFill>
            </a:endParaRPr>
          </a:p>
        </p:txBody>
      </p:sp>
    </p:spTree>
    <p:extLst>
      <p:ext uri="{BB962C8B-B14F-4D97-AF65-F5344CB8AC3E}">
        <p14:creationId xmlns:p14="http://schemas.microsoft.com/office/powerpoint/2010/main" val="306514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5FAF6-E292-7F4B-8010-8C3483AC786B}"/>
              </a:ext>
            </a:extLst>
          </p:cNvPr>
          <p:cNvSpPr>
            <a:spLocks noGrp="1"/>
          </p:cNvSpPr>
          <p:nvPr>
            <p:ph type="title"/>
          </p:nvPr>
        </p:nvSpPr>
        <p:spPr>
          <a:xfrm>
            <a:off x="1378800" y="612001"/>
            <a:ext cx="7655080" cy="1248289"/>
          </a:xfrm>
        </p:spPr>
        <p:txBody>
          <a:bodyPr/>
          <a:lstStyle/>
          <a:p>
            <a:r>
              <a:rPr lang="de-DE" dirty="0"/>
              <a:t>Wechselwirkungen zwischen Wissen und dem Problem-/Lösungsraum</a:t>
            </a:r>
            <a:endParaRPr lang="en-US" dirty="0"/>
          </a:p>
        </p:txBody>
      </p:sp>
      <p:sp>
        <p:nvSpPr>
          <p:cNvPr id="6" name="Foliennummernplatzhalter 5">
            <a:extLst>
              <a:ext uri="{FF2B5EF4-FFF2-40B4-BE49-F238E27FC236}">
                <a16:creationId xmlns:a16="http://schemas.microsoft.com/office/drawing/2014/main" id="{1FC47524-21F4-2AE6-7BE9-6A15A544D358}"/>
              </a:ext>
            </a:extLst>
          </p:cNvPr>
          <p:cNvSpPr>
            <a:spLocks noGrp="1"/>
          </p:cNvSpPr>
          <p:nvPr>
            <p:ph type="sldNum" sz="quarter" idx="12"/>
          </p:nvPr>
        </p:nvSpPr>
        <p:spPr/>
        <p:txBody>
          <a:bodyPr/>
          <a:lstStyle/>
          <a:p>
            <a:fld id="{FC0CC166-4E39-43B8-AB91-BDD1C4C9E224}" type="slidenum">
              <a:rPr lang="de-DE" smtClean="0"/>
              <a:t>13</a:t>
            </a:fld>
            <a:endParaRPr lang="de-DE" dirty="0"/>
          </a:p>
        </p:txBody>
      </p:sp>
      <p:pic>
        <p:nvPicPr>
          <p:cNvPr id="9" name="Inhaltsplatzhalter 6" descr="Ein Bild, das Text, Screenshot, Schrift, Reihe enthält.&#10;&#10;Automatisch generierte Beschreibung">
            <a:extLst>
              <a:ext uri="{FF2B5EF4-FFF2-40B4-BE49-F238E27FC236}">
                <a16:creationId xmlns:a16="http://schemas.microsoft.com/office/drawing/2014/main" id="{02DE7900-9AB5-4E56-CB34-F0D47A075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115" y="1644021"/>
            <a:ext cx="8496944" cy="4599420"/>
          </a:xfrm>
          <a:prstGeom prst="rect">
            <a:avLst/>
          </a:prstGeom>
        </p:spPr>
      </p:pic>
    </p:spTree>
    <p:extLst>
      <p:ext uri="{BB962C8B-B14F-4D97-AF65-F5344CB8AC3E}">
        <p14:creationId xmlns:p14="http://schemas.microsoft.com/office/powerpoint/2010/main" val="58812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B5E226-B01A-D047-9672-EF29FA60D978}"/>
              </a:ext>
            </a:extLst>
          </p:cNvPr>
          <p:cNvSpPr>
            <a:spLocks noGrp="1"/>
          </p:cNvSpPr>
          <p:nvPr>
            <p:ph type="title"/>
          </p:nvPr>
        </p:nvSpPr>
        <p:spPr>
          <a:xfrm>
            <a:off x="1378800" y="612001"/>
            <a:ext cx="7023043" cy="1248289"/>
          </a:xfrm>
        </p:spPr>
        <p:txBody>
          <a:bodyPr/>
          <a:lstStyle/>
          <a:p>
            <a:r>
              <a:rPr lang="de-DE" dirty="0"/>
              <a:t>Prozessmodelle der gestaltungsorientierten Forschung</a:t>
            </a:r>
          </a:p>
        </p:txBody>
      </p:sp>
      <p:sp>
        <p:nvSpPr>
          <p:cNvPr id="3" name="Inhaltsplatzhalter 2">
            <a:extLst>
              <a:ext uri="{FF2B5EF4-FFF2-40B4-BE49-F238E27FC236}">
                <a16:creationId xmlns:a16="http://schemas.microsoft.com/office/drawing/2014/main" id="{39E83838-EE22-5942-97D8-06EB7B28F2F2}"/>
              </a:ext>
            </a:extLst>
          </p:cNvPr>
          <p:cNvSpPr>
            <a:spLocks noGrp="1"/>
          </p:cNvSpPr>
          <p:nvPr>
            <p:ph idx="1"/>
          </p:nvPr>
        </p:nvSpPr>
        <p:spPr>
          <a:xfrm>
            <a:off x="1378800" y="3474144"/>
            <a:ext cx="9432000" cy="1899866"/>
          </a:xfrm>
        </p:spPr>
        <p:txBody>
          <a:bodyPr/>
          <a:lstStyle/>
          <a:p>
            <a:r>
              <a:rPr lang="de-DE" dirty="0"/>
              <a:t>Prozessorientierte Sicht</a:t>
            </a:r>
          </a:p>
          <a:p>
            <a:pPr lvl="1"/>
            <a:r>
              <a:rPr lang="de-DE" sz="2200" dirty="0"/>
              <a:t>Schritt 1: Exploration des Problemraums</a:t>
            </a:r>
          </a:p>
          <a:p>
            <a:pPr lvl="1"/>
            <a:r>
              <a:rPr lang="de-DE" sz="2200" dirty="0"/>
              <a:t>Schritt 2: Realisierung von Lösungen</a:t>
            </a:r>
          </a:p>
          <a:p>
            <a:pPr lvl="1"/>
            <a:r>
              <a:rPr lang="de-DE" sz="2200" dirty="0"/>
              <a:t>Schritt 3: Evaluierung der jeweiligen Lösung hinsichtlich ihres Potenzials zur Problemlösung beizutragen</a:t>
            </a:r>
          </a:p>
        </p:txBody>
      </p:sp>
      <p:sp>
        <p:nvSpPr>
          <p:cNvPr id="4" name="Foliennummernplatzhalter 3">
            <a:extLst>
              <a:ext uri="{FF2B5EF4-FFF2-40B4-BE49-F238E27FC236}">
                <a16:creationId xmlns:a16="http://schemas.microsoft.com/office/drawing/2014/main" id="{C16F5C4C-11E2-3249-BA6A-4A02885279CD}"/>
              </a:ext>
            </a:extLst>
          </p:cNvPr>
          <p:cNvSpPr>
            <a:spLocks noGrp="1"/>
          </p:cNvSpPr>
          <p:nvPr>
            <p:ph type="sldNum" sz="quarter" idx="12"/>
          </p:nvPr>
        </p:nvSpPr>
        <p:spPr/>
        <p:txBody>
          <a:bodyPr/>
          <a:lstStyle/>
          <a:p>
            <a:fld id="{FC0CC166-4E39-43B8-AB91-BDD1C4C9E224}" type="slidenum">
              <a:rPr lang="de-DE" smtClean="0"/>
              <a:t>14</a:t>
            </a:fld>
            <a:endParaRPr lang="de-DE" dirty="0"/>
          </a:p>
        </p:txBody>
      </p:sp>
      <p:sp>
        <p:nvSpPr>
          <p:cNvPr id="5" name="Rechteck: abgerundete Ecken 8">
            <a:extLst>
              <a:ext uri="{FF2B5EF4-FFF2-40B4-BE49-F238E27FC236}">
                <a16:creationId xmlns:a16="http://schemas.microsoft.com/office/drawing/2014/main" id="{C026E6B2-45EE-3B4B-829F-AFD8D767739A}"/>
              </a:ext>
            </a:extLst>
          </p:cNvPr>
          <p:cNvSpPr/>
          <p:nvPr/>
        </p:nvSpPr>
        <p:spPr>
          <a:xfrm>
            <a:off x="1347854" y="1989634"/>
            <a:ext cx="9462946" cy="12482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Die </a:t>
            </a:r>
            <a:r>
              <a:rPr lang="de-DE" sz="2400" b="1" dirty="0"/>
              <a:t>Strukturierung</a:t>
            </a:r>
            <a:r>
              <a:rPr lang="de-DE" sz="2400" dirty="0"/>
              <a:t> und </a:t>
            </a:r>
            <a:r>
              <a:rPr lang="de-DE" sz="2400" b="1" dirty="0"/>
              <a:t>Planung</a:t>
            </a:r>
            <a:r>
              <a:rPr lang="de-DE" sz="2400" dirty="0"/>
              <a:t> des Forschungsprozesses ist in gestaltungsorientierten Forschungsprojekten aufgrund ihrer Komplexität besonders erfolgskritisch </a:t>
            </a:r>
          </a:p>
        </p:txBody>
      </p:sp>
    </p:spTree>
    <p:extLst>
      <p:ext uri="{BB962C8B-B14F-4D97-AF65-F5344CB8AC3E}">
        <p14:creationId xmlns:p14="http://schemas.microsoft.com/office/powerpoint/2010/main" val="3404428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2038C-FD02-40B4-B75A-DA3EDDC6D21F}"/>
              </a:ext>
            </a:extLst>
          </p:cNvPr>
          <p:cNvSpPr>
            <a:spLocks noGrp="1"/>
          </p:cNvSpPr>
          <p:nvPr>
            <p:ph type="title"/>
          </p:nvPr>
        </p:nvSpPr>
        <p:spPr/>
        <p:txBody>
          <a:bodyPr/>
          <a:lstStyle/>
          <a:p>
            <a:r>
              <a:rPr lang="de-DE" dirty="0"/>
              <a:t>Prozessmodell (DSRM)</a:t>
            </a:r>
            <a:endParaRPr lang="en-US" dirty="0"/>
          </a:p>
        </p:txBody>
      </p:sp>
      <p:sp>
        <p:nvSpPr>
          <p:cNvPr id="6" name="Foliennummernplatzhalter 5">
            <a:extLst>
              <a:ext uri="{FF2B5EF4-FFF2-40B4-BE49-F238E27FC236}">
                <a16:creationId xmlns:a16="http://schemas.microsoft.com/office/drawing/2014/main" id="{F0511379-E86A-E1D1-6115-12F4B0DCB1F6}"/>
              </a:ext>
            </a:extLst>
          </p:cNvPr>
          <p:cNvSpPr>
            <a:spLocks noGrp="1"/>
          </p:cNvSpPr>
          <p:nvPr>
            <p:ph type="sldNum" sz="quarter" idx="12"/>
          </p:nvPr>
        </p:nvSpPr>
        <p:spPr/>
        <p:txBody>
          <a:bodyPr/>
          <a:lstStyle/>
          <a:p>
            <a:fld id="{FC0CC166-4E39-43B8-AB91-BDD1C4C9E224}" type="slidenum">
              <a:rPr lang="de-DE" smtClean="0"/>
              <a:t>15</a:t>
            </a:fld>
            <a:endParaRPr lang="de-DE" dirty="0"/>
          </a:p>
        </p:txBody>
      </p:sp>
      <p:sp>
        <p:nvSpPr>
          <p:cNvPr id="4" name="Inhaltsplatzhalter 3">
            <a:extLst>
              <a:ext uri="{FF2B5EF4-FFF2-40B4-BE49-F238E27FC236}">
                <a16:creationId xmlns:a16="http://schemas.microsoft.com/office/drawing/2014/main" id="{FB6376D8-1262-8338-3AD6-36930C5A224E}"/>
              </a:ext>
            </a:extLst>
          </p:cNvPr>
          <p:cNvSpPr>
            <a:spLocks noGrp="1"/>
          </p:cNvSpPr>
          <p:nvPr>
            <p:ph idx="1"/>
          </p:nvPr>
        </p:nvSpPr>
        <p:spPr>
          <a:xfrm>
            <a:off x="1378800" y="1413570"/>
            <a:ext cx="9432000" cy="518766"/>
          </a:xfrm>
        </p:spPr>
        <p:txBody>
          <a:bodyPr/>
          <a:lstStyle/>
          <a:p>
            <a:pPr marL="0" indent="0">
              <a:buNone/>
            </a:pPr>
            <a:r>
              <a:rPr lang="de-DE" dirty="0"/>
              <a:t>Design Science Research - Methodik (DSRM)</a:t>
            </a:r>
            <a:endParaRPr lang="en-US" dirty="0"/>
          </a:p>
        </p:txBody>
      </p:sp>
      <p:pic>
        <p:nvPicPr>
          <p:cNvPr id="5" name="Inhaltsplatzhalter 6" descr="Ein Bild, das Text, Schrift, Diagramm, Reihe enthält.&#10;&#10;Automatisch generierte Beschreibung">
            <a:extLst>
              <a:ext uri="{FF2B5EF4-FFF2-40B4-BE49-F238E27FC236}">
                <a16:creationId xmlns:a16="http://schemas.microsoft.com/office/drawing/2014/main" id="{D6C6EA0C-DE03-FA0E-AEE5-152496856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60" y="2133650"/>
            <a:ext cx="10071253" cy="3408277"/>
          </a:xfrm>
          <a:prstGeom prst="rect">
            <a:avLst/>
          </a:prstGeom>
        </p:spPr>
      </p:pic>
    </p:spTree>
    <p:extLst>
      <p:ext uri="{BB962C8B-B14F-4D97-AF65-F5344CB8AC3E}">
        <p14:creationId xmlns:p14="http://schemas.microsoft.com/office/powerpoint/2010/main" val="296795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F89FC-36B1-0141-ABA3-99ED66DE1F9A}"/>
              </a:ext>
            </a:extLst>
          </p:cNvPr>
          <p:cNvSpPr>
            <a:spLocks noGrp="1"/>
          </p:cNvSpPr>
          <p:nvPr>
            <p:ph type="title"/>
          </p:nvPr>
        </p:nvSpPr>
        <p:spPr>
          <a:xfrm>
            <a:off x="1378800" y="612001"/>
            <a:ext cx="7023043" cy="1248289"/>
          </a:xfrm>
        </p:spPr>
        <p:txBody>
          <a:bodyPr/>
          <a:lstStyle/>
          <a:p>
            <a:r>
              <a:rPr lang="de-DE" dirty="0"/>
              <a:t>Ausgewählte Methoden der gestaltungsorientierten Forschung</a:t>
            </a:r>
          </a:p>
        </p:txBody>
      </p:sp>
      <p:sp>
        <p:nvSpPr>
          <p:cNvPr id="4" name="Foliennummernplatzhalter 3">
            <a:extLst>
              <a:ext uri="{FF2B5EF4-FFF2-40B4-BE49-F238E27FC236}">
                <a16:creationId xmlns:a16="http://schemas.microsoft.com/office/drawing/2014/main" id="{9AB6816A-D3FA-BA4F-AA28-938EBAAD634B}"/>
              </a:ext>
            </a:extLst>
          </p:cNvPr>
          <p:cNvSpPr>
            <a:spLocks noGrp="1"/>
          </p:cNvSpPr>
          <p:nvPr>
            <p:ph type="sldNum" sz="quarter" idx="12"/>
          </p:nvPr>
        </p:nvSpPr>
        <p:spPr/>
        <p:txBody>
          <a:bodyPr/>
          <a:lstStyle/>
          <a:p>
            <a:fld id="{FC0CC166-4E39-43B8-AB91-BDD1C4C9E224}" type="slidenum">
              <a:rPr lang="de-DE" smtClean="0"/>
              <a:t>16</a:t>
            </a:fld>
            <a:endParaRPr lang="de-DE" dirty="0"/>
          </a:p>
        </p:txBody>
      </p:sp>
      <p:sp>
        <p:nvSpPr>
          <p:cNvPr id="5" name="Inhaltsplatzhalter 2">
            <a:extLst>
              <a:ext uri="{FF2B5EF4-FFF2-40B4-BE49-F238E27FC236}">
                <a16:creationId xmlns:a16="http://schemas.microsoft.com/office/drawing/2014/main" id="{16144759-E3A7-6140-88C9-E904F4231F06}"/>
              </a:ext>
            </a:extLst>
          </p:cNvPr>
          <p:cNvSpPr>
            <a:spLocks noGrp="1"/>
          </p:cNvSpPr>
          <p:nvPr>
            <p:ph idx="1"/>
          </p:nvPr>
        </p:nvSpPr>
        <p:spPr>
          <a:xfrm>
            <a:off x="1378800" y="3429794"/>
            <a:ext cx="9432000" cy="1683842"/>
          </a:xfrm>
        </p:spPr>
        <p:txBody>
          <a:bodyPr/>
          <a:lstStyle/>
          <a:p>
            <a:r>
              <a:rPr lang="de-DE" dirty="0"/>
              <a:t>empirische Methoden</a:t>
            </a:r>
          </a:p>
          <a:p>
            <a:r>
              <a:rPr lang="de-DE" dirty="0"/>
              <a:t>Methoden der Ingenieurwissenschaften</a:t>
            </a:r>
          </a:p>
          <a:p>
            <a:pPr lvl="1"/>
            <a:r>
              <a:rPr lang="de-DE" sz="2400" dirty="0"/>
              <a:t>insbesondere im Lösungsraum</a:t>
            </a:r>
          </a:p>
        </p:txBody>
      </p:sp>
      <p:sp>
        <p:nvSpPr>
          <p:cNvPr id="6" name="Rechteck: abgerundete Ecken 8">
            <a:extLst>
              <a:ext uri="{FF2B5EF4-FFF2-40B4-BE49-F238E27FC236}">
                <a16:creationId xmlns:a16="http://schemas.microsoft.com/office/drawing/2014/main" id="{78A87C28-CBBC-854C-9C1B-36AAD13E96E4}"/>
              </a:ext>
            </a:extLst>
          </p:cNvPr>
          <p:cNvSpPr/>
          <p:nvPr/>
        </p:nvSpPr>
        <p:spPr>
          <a:xfrm>
            <a:off x="1347854" y="2205658"/>
            <a:ext cx="9462946" cy="10081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Die gestaltungsorientierte Forschung in der Wirtschaftsinformatik greift auf verschiedenste Forschungsmethoden zurück</a:t>
            </a:r>
          </a:p>
        </p:txBody>
      </p:sp>
    </p:spTree>
    <p:extLst>
      <p:ext uri="{BB962C8B-B14F-4D97-AF65-F5344CB8AC3E}">
        <p14:creationId xmlns:p14="http://schemas.microsoft.com/office/powerpoint/2010/main" val="1975205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80EEB3-78DC-5E48-8468-B524EE88BF9C}"/>
              </a:ext>
            </a:extLst>
          </p:cNvPr>
          <p:cNvSpPr>
            <a:spLocks noGrp="1"/>
          </p:cNvSpPr>
          <p:nvPr>
            <p:ph type="title"/>
          </p:nvPr>
        </p:nvSpPr>
        <p:spPr/>
        <p:txBody>
          <a:bodyPr/>
          <a:lstStyle/>
          <a:p>
            <a:r>
              <a:rPr lang="de-DE" dirty="0"/>
              <a:t>Methoden im Problemraum</a:t>
            </a:r>
          </a:p>
        </p:txBody>
      </p:sp>
      <p:sp>
        <p:nvSpPr>
          <p:cNvPr id="3" name="Inhaltsplatzhalter 2">
            <a:extLst>
              <a:ext uri="{FF2B5EF4-FFF2-40B4-BE49-F238E27FC236}">
                <a16:creationId xmlns:a16="http://schemas.microsoft.com/office/drawing/2014/main" id="{CED968A6-3183-5449-9E4D-E7CC68358479}"/>
              </a:ext>
            </a:extLst>
          </p:cNvPr>
          <p:cNvSpPr>
            <a:spLocks noGrp="1"/>
          </p:cNvSpPr>
          <p:nvPr>
            <p:ph idx="1"/>
          </p:nvPr>
        </p:nvSpPr>
        <p:spPr>
          <a:xfrm>
            <a:off x="1378800" y="3340194"/>
            <a:ext cx="9432000" cy="3041928"/>
          </a:xfrm>
        </p:spPr>
        <p:txBody>
          <a:bodyPr/>
          <a:lstStyle/>
          <a:p>
            <a:r>
              <a:rPr lang="de-DE" dirty="0"/>
              <a:t>Je nach Art des Problemraums kommen sowohl </a:t>
            </a:r>
            <a:r>
              <a:rPr lang="de-DE" dirty="0">
                <a:solidFill>
                  <a:srgbClr val="C00000"/>
                </a:solidFill>
              </a:rPr>
              <a:t>qualitative als auch quantitative empirische Methoden</a:t>
            </a:r>
            <a:r>
              <a:rPr lang="de-DE" dirty="0"/>
              <a:t> zum Einsatz </a:t>
            </a:r>
          </a:p>
          <a:p>
            <a:r>
              <a:rPr lang="de-DE" dirty="0"/>
              <a:t>Existieren bereits viele Forschungsarbeiten für den definierten Themenbereich im Problemraum:</a:t>
            </a:r>
          </a:p>
          <a:p>
            <a:pPr lvl="1"/>
            <a:r>
              <a:rPr lang="de-DE" sz="2200" dirty="0"/>
              <a:t>Synopse (Review) </a:t>
            </a:r>
          </a:p>
          <a:p>
            <a:r>
              <a:rPr lang="de-DE" dirty="0"/>
              <a:t>Dadurch kann der Stand der Forschung für den jeweiligen Themenbereich systematisch aufbereitet werden</a:t>
            </a:r>
          </a:p>
          <a:p>
            <a:endParaRPr lang="de-DE" dirty="0"/>
          </a:p>
        </p:txBody>
      </p:sp>
      <p:sp>
        <p:nvSpPr>
          <p:cNvPr id="4" name="Foliennummernplatzhalter 3">
            <a:extLst>
              <a:ext uri="{FF2B5EF4-FFF2-40B4-BE49-F238E27FC236}">
                <a16:creationId xmlns:a16="http://schemas.microsoft.com/office/drawing/2014/main" id="{19E5330B-A00A-9A41-9972-DAA1D6DD8074}"/>
              </a:ext>
            </a:extLst>
          </p:cNvPr>
          <p:cNvSpPr>
            <a:spLocks noGrp="1"/>
          </p:cNvSpPr>
          <p:nvPr>
            <p:ph type="sldNum" sz="quarter" idx="12"/>
          </p:nvPr>
        </p:nvSpPr>
        <p:spPr/>
        <p:txBody>
          <a:bodyPr/>
          <a:lstStyle/>
          <a:p>
            <a:fld id="{FC0CC166-4E39-43B8-AB91-BDD1C4C9E224}" type="slidenum">
              <a:rPr lang="de-DE" smtClean="0"/>
              <a:t>17</a:t>
            </a:fld>
            <a:endParaRPr lang="de-DE" dirty="0"/>
          </a:p>
        </p:txBody>
      </p:sp>
      <p:sp>
        <p:nvSpPr>
          <p:cNvPr id="5" name="Rechteck: abgerundete Ecken 8">
            <a:extLst>
              <a:ext uri="{FF2B5EF4-FFF2-40B4-BE49-F238E27FC236}">
                <a16:creationId xmlns:a16="http://schemas.microsoft.com/office/drawing/2014/main" id="{9A24D812-BAAC-1241-8A2C-AE6275884D07}"/>
              </a:ext>
            </a:extLst>
          </p:cNvPr>
          <p:cNvSpPr/>
          <p:nvPr/>
        </p:nvSpPr>
        <p:spPr>
          <a:xfrm>
            <a:off x="1347854" y="1773610"/>
            <a:ext cx="9462946" cy="12241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Die gestaltungsorientierten Forschungsaktivitäten im Problemraum fokussieren darauf, dass </a:t>
            </a:r>
            <a:r>
              <a:rPr lang="de-DE" sz="2400" b="1" dirty="0"/>
              <a:t>zu lösende Problem zu verstehen </a:t>
            </a:r>
            <a:r>
              <a:rPr lang="de-DE" sz="2400" dirty="0"/>
              <a:t>und </a:t>
            </a:r>
            <a:r>
              <a:rPr lang="de-DE" sz="2400" b="1" dirty="0"/>
              <a:t>zu beschreiben </a:t>
            </a:r>
          </a:p>
        </p:txBody>
      </p:sp>
    </p:spTree>
    <p:extLst>
      <p:ext uri="{BB962C8B-B14F-4D97-AF65-F5344CB8AC3E}">
        <p14:creationId xmlns:p14="http://schemas.microsoft.com/office/powerpoint/2010/main" val="418837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5FB9D-10BB-9642-829F-F88454CBC0FC}"/>
              </a:ext>
            </a:extLst>
          </p:cNvPr>
          <p:cNvSpPr>
            <a:spLocks noGrp="1"/>
          </p:cNvSpPr>
          <p:nvPr>
            <p:ph type="title"/>
          </p:nvPr>
        </p:nvSpPr>
        <p:spPr/>
        <p:txBody>
          <a:bodyPr/>
          <a:lstStyle/>
          <a:p>
            <a:r>
              <a:rPr lang="de-DE" dirty="0"/>
              <a:t>Beispiel – „</a:t>
            </a:r>
            <a:r>
              <a:rPr lang="de-DE" dirty="0" err="1"/>
              <a:t>Guidance</a:t>
            </a:r>
            <a:r>
              <a:rPr lang="de-DE" dirty="0"/>
              <a:t>“ in der Wirtschaftsinformatik</a:t>
            </a:r>
          </a:p>
        </p:txBody>
      </p:sp>
      <p:sp>
        <p:nvSpPr>
          <p:cNvPr id="3" name="Inhaltsplatzhalter 2">
            <a:extLst>
              <a:ext uri="{FF2B5EF4-FFF2-40B4-BE49-F238E27FC236}">
                <a16:creationId xmlns:a16="http://schemas.microsoft.com/office/drawing/2014/main" id="{245E4582-14A9-2C4F-9494-369342F06ECE}"/>
              </a:ext>
            </a:extLst>
          </p:cNvPr>
          <p:cNvSpPr>
            <a:spLocks noGrp="1"/>
          </p:cNvSpPr>
          <p:nvPr>
            <p:ph idx="1"/>
          </p:nvPr>
        </p:nvSpPr>
        <p:spPr>
          <a:xfrm>
            <a:off x="1378800" y="1917626"/>
            <a:ext cx="9432000" cy="4324767"/>
          </a:xfrm>
        </p:spPr>
        <p:txBody>
          <a:bodyPr/>
          <a:lstStyle/>
          <a:p>
            <a:r>
              <a:rPr lang="de-DE" dirty="0"/>
              <a:t>Gestaltungsorientiertes Forschungsprojekt zur Unterstützung von Nutzerinnen bei der Ausführung von Geschäftsprozessen</a:t>
            </a:r>
          </a:p>
          <a:p>
            <a:r>
              <a:rPr lang="de-DE" dirty="0"/>
              <a:t>Durchführung einer </a:t>
            </a:r>
            <a:r>
              <a:rPr lang="de-DE" dirty="0">
                <a:solidFill>
                  <a:srgbClr val="C00000"/>
                </a:solidFill>
              </a:rPr>
              <a:t>Synopse</a:t>
            </a:r>
            <a:r>
              <a:rPr lang="de-DE" dirty="0"/>
              <a:t> zu den existierenden Arbeiten im Bereich „</a:t>
            </a:r>
            <a:r>
              <a:rPr lang="de-DE" dirty="0" err="1"/>
              <a:t>Guidance</a:t>
            </a:r>
            <a:r>
              <a:rPr lang="de-DE" dirty="0"/>
              <a:t>“ in der Wirtschaftsinformatik </a:t>
            </a:r>
          </a:p>
          <a:p>
            <a:r>
              <a:rPr lang="de-DE" dirty="0"/>
              <a:t>Identifizierung und Analyse relevanter Publikationen der letzten 25 Jahre </a:t>
            </a:r>
          </a:p>
          <a:p>
            <a:r>
              <a:rPr lang="de-DE" dirty="0"/>
              <a:t>Entwicklung eines </a:t>
            </a:r>
            <a:r>
              <a:rPr lang="de-DE" dirty="0">
                <a:solidFill>
                  <a:srgbClr val="C00000"/>
                </a:solidFill>
              </a:rPr>
              <a:t>Klassifikationssystems</a:t>
            </a:r>
            <a:r>
              <a:rPr lang="de-DE" dirty="0"/>
              <a:t> in Form einer </a:t>
            </a:r>
            <a:r>
              <a:rPr lang="de-DE" dirty="0">
                <a:solidFill>
                  <a:srgbClr val="C00000"/>
                </a:solidFill>
              </a:rPr>
              <a:t>Taxonomie</a:t>
            </a:r>
            <a:r>
              <a:rPr lang="de-DE" dirty="0"/>
              <a:t> mit insgesamt zehn Gestaltungsdimensionen für die Bereitstellung von „</a:t>
            </a:r>
            <a:r>
              <a:rPr lang="de-DE" dirty="0" err="1"/>
              <a:t>Guidance</a:t>
            </a:r>
            <a:r>
              <a:rPr lang="de-DE" dirty="0"/>
              <a:t>“ in MAT-Systemen</a:t>
            </a:r>
          </a:p>
          <a:p>
            <a:r>
              <a:rPr lang="de-DE" dirty="0"/>
              <a:t>Beschreibung der untersuchten Effekte von „</a:t>
            </a:r>
            <a:r>
              <a:rPr lang="de-DE" dirty="0" err="1"/>
              <a:t>Guidance</a:t>
            </a:r>
            <a:r>
              <a:rPr lang="de-DE" dirty="0"/>
              <a:t>“ in MAT-Systemen und </a:t>
            </a:r>
            <a:r>
              <a:rPr lang="de-DE" dirty="0">
                <a:solidFill>
                  <a:srgbClr val="C00000"/>
                </a:solidFill>
              </a:rPr>
              <a:t>Ableitung existierender Forschungslücken</a:t>
            </a:r>
          </a:p>
        </p:txBody>
      </p:sp>
      <p:sp>
        <p:nvSpPr>
          <p:cNvPr id="4" name="Foliennummernplatzhalter 3">
            <a:extLst>
              <a:ext uri="{FF2B5EF4-FFF2-40B4-BE49-F238E27FC236}">
                <a16:creationId xmlns:a16="http://schemas.microsoft.com/office/drawing/2014/main" id="{3B066EFB-047C-824C-A74E-D5C4FBF5B131}"/>
              </a:ext>
            </a:extLst>
          </p:cNvPr>
          <p:cNvSpPr>
            <a:spLocks noGrp="1"/>
          </p:cNvSpPr>
          <p:nvPr>
            <p:ph type="sldNum" sz="quarter" idx="12"/>
          </p:nvPr>
        </p:nvSpPr>
        <p:spPr/>
        <p:txBody>
          <a:bodyPr/>
          <a:lstStyle/>
          <a:p>
            <a:fld id="{FC0CC166-4E39-43B8-AB91-BDD1C4C9E224}" type="slidenum">
              <a:rPr lang="de-DE" smtClean="0"/>
              <a:t>18</a:t>
            </a:fld>
            <a:endParaRPr lang="de-DE" dirty="0"/>
          </a:p>
        </p:txBody>
      </p:sp>
    </p:spTree>
    <p:extLst>
      <p:ext uri="{BB962C8B-B14F-4D97-AF65-F5344CB8AC3E}">
        <p14:creationId xmlns:p14="http://schemas.microsoft.com/office/powerpoint/2010/main" val="3123563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5327F-251D-2448-9538-5985F841DE97}"/>
              </a:ext>
            </a:extLst>
          </p:cNvPr>
          <p:cNvSpPr>
            <a:spLocks noGrp="1"/>
          </p:cNvSpPr>
          <p:nvPr>
            <p:ph type="title"/>
          </p:nvPr>
        </p:nvSpPr>
        <p:spPr/>
        <p:txBody>
          <a:bodyPr/>
          <a:lstStyle/>
          <a:p>
            <a:r>
              <a:rPr lang="de-DE" dirty="0"/>
              <a:t>Methoden im Lösungsraum</a:t>
            </a:r>
          </a:p>
        </p:txBody>
      </p:sp>
      <p:sp>
        <p:nvSpPr>
          <p:cNvPr id="3" name="Inhaltsplatzhalter 2">
            <a:extLst>
              <a:ext uri="{FF2B5EF4-FFF2-40B4-BE49-F238E27FC236}">
                <a16:creationId xmlns:a16="http://schemas.microsoft.com/office/drawing/2014/main" id="{80A72072-CE77-9841-8EEE-EDFA68414EDB}"/>
              </a:ext>
            </a:extLst>
          </p:cNvPr>
          <p:cNvSpPr>
            <a:spLocks noGrp="1"/>
          </p:cNvSpPr>
          <p:nvPr>
            <p:ph idx="1"/>
          </p:nvPr>
        </p:nvSpPr>
        <p:spPr>
          <a:xfrm>
            <a:off x="1378800" y="2620114"/>
            <a:ext cx="9432000" cy="4050040"/>
          </a:xfrm>
        </p:spPr>
        <p:txBody>
          <a:bodyPr/>
          <a:lstStyle/>
          <a:p>
            <a:pPr marL="0" indent="0">
              <a:buNone/>
            </a:pPr>
            <a:r>
              <a:rPr lang="de-DE" dirty="0"/>
              <a:t>Beispielhafte Erläuterung der Methode des </a:t>
            </a:r>
            <a:r>
              <a:rPr lang="de-DE" dirty="0" err="1"/>
              <a:t>Prototyping</a:t>
            </a:r>
            <a:r>
              <a:rPr lang="de-DE" dirty="0"/>
              <a:t>:</a:t>
            </a:r>
          </a:p>
          <a:p>
            <a:r>
              <a:rPr lang="de-DE" dirty="0"/>
              <a:t>Charakteristische Merkmale eines Prototypen:</a:t>
            </a:r>
          </a:p>
          <a:p>
            <a:pPr lvl="1"/>
            <a:r>
              <a:rPr lang="de-DE" sz="2100" dirty="0"/>
              <a:t>Er kann </a:t>
            </a:r>
            <a:r>
              <a:rPr lang="de-DE" sz="2100" dirty="0">
                <a:solidFill>
                  <a:srgbClr val="C00000"/>
                </a:solidFill>
              </a:rPr>
              <a:t>schnell</a:t>
            </a:r>
            <a:r>
              <a:rPr lang="de-DE" sz="2100" dirty="0"/>
              <a:t> und mit </a:t>
            </a:r>
            <a:r>
              <a:rPr lang="de-DE" sz="2100" dirty="0">
                <a:solidFill>
                  <a:srgbClr val="C00000"/>
                </a:solidFill>
              </a:rPr>
              <a:t>geringen Kosten </a:t>
            </a:r>
            <a:r>
              <a:rPr lang="de-DE" sz="2100" dirty="0"/>
              <a:t>realisiert werden </a:t>
            </a:r>
          </a:p>
          <a:p>
            <a:pPr lvl="1"/>
            <a:r>
              <a:rPr lang="de-DE" sz="2100" dirty="0"/>
              <a:t>Er ist ein </a:t>
            </a:r>
            <a:r>
              <a:rPr lang="de-DE" sz="2100" dirty="0">
                <a:solidFill>
                  <a:srgbClr val="C00000"/>
                </a:solidFill>
              </a:rPr>
              <a:t>funktionales</a:t>
            </a:r>
            <a:r>
              <a:rPr lang="de-DE" sz="2100" dirty="0"/>
              <a:t> und </a:t>
            </a:r>
            <a:r>
              <a:rPr lang="de-DE" sz="2100" dirty="0">
                <a:solidFill>
                  <a:srgbClr val="C00000"/>
                </a:solidFill>
              </a:rPr>
              <a:t>ausführbares Modell</a:t>
            </a:r>
            <a:r>
              <a:rPr lang="de-DE" sz="2100" dirty="0"/>
              <a:t> wesentlicher Teile der zu schaffenden Lösung vor ihrer vollständigen Implementierung </a:t>
            </a:r>
          </a:p>
          <a:p>
            <a:pPr lvl="1"/>
            <a:r>
              <a:rPr lang="de-DE" sz="2100" dirty="0"/>
              <a:t>Er ist </a:t>
            </a:r>
            <a:r>
              <a:rPr lang="de-DE" sz="2100" dirty="0">
                <a:solidFill>
                  <a:srgbClr val="C00000"/>
                </a:solidFill>
              </a:rPr>
              <a:t>flexibel</a:t>
            </a:r>
            <a:r>
              <a:rPr lang="de-DE" sz="2100" dirty="0"/>
              <a:t>, das heißt, er lässt sich einfach modifizieren und erweitern </a:t>
            </a:r>
          </a:p>
          <a:p>
            <a:pPr lvl="1"/>
            <a:r>
              <a:rPr lang="de-DE" sz="2100" dirty="0"/>
              <a:t>Er bildet die </a:t>
            </a:r>
            <a:r>
              <a:rPr lang="de-DE" sz="2100" dirty="0">
                <a:solidFill>
                  <a:srgbClr val="C00000"/>
                </a:solidFill>
              </a:rPr>
              <a:t>Lösung nicht notwendiger Weise vollständig</a:t>
            </a:r>
            <a:r>
              <a:rPr lang="de-DE" sz="2100" dirty="0"/>
              <a:t> ab </a:t>
            </a:r>
          </a:p>
          <a:p>
            <a:pPr lvl="1"/>
            <a:r>
              <a:rPr lang="de-DE" sz="2100" dirty="0"/>
              <a:t>Er dient als </a:t>
            </a:r>
            <a:r>
              <a:rPr lang="de-DE" sz="2100" dirty="0">
                <a:solidFill>
                  <a:srgbClr val="C00000"/>
                </a:solidFill>
              </a:rPr>
              <a:t>Kommunikationsmittel</a:t>
            </a:r>
            <a:r>
              <a:rPr lang="de-DE" sz="2100" dirty="0"/>
              <a:t> </a:t>
            </a:r>
            <a:r>
              <a:rPr lang="de-DE" sz="2100" dirty="0">
                <a:solidFill>
                  <a:srgbClr val="C00000"/>
                </a:solidFill>
              </a:rPr>
              <a:t>zwischen</a:t>
            </a:r>
            <a:r>
              <a:rPr lang="de-DE" sz="2100" dirty="0"/>
              <a:t> den </a:t>
            </a:r>
            <a:r>
              <a:rPr lang="de-DE" sz="2100" dirty="0">
                <a:solidFill>
                  <a:srgbClr val="C00000"/>
                </a:solidFill>
              </a:rPr>
              <a:t>Gestalterinnen</a:t>
            </a:r>
            <a:r>
              <a:rPr lang="de-DE" sz="2100" dirty="0"/>
              <a:t> auf der einen und den potenziellen </a:t>
            </a:r>
            <a:r>
              <a:rPr lang="de-DE" sz="2100" dirty="0">
                <a:solidFill>
                  <a:srgbClr val="C00000"/>
                </a:solidFill>
              </a:rPr>
              <a:t>Nutzerinnen</a:t>
            </a:r>
            <a:r>
              <a:rPr lang="de-DE" sz="2100" dirty="0"/>
              <a:t> auf der anderen Seite </a:t>
            </a:r>
          </a:p>
          <a:p>
            <a:pPr lvl="1"/>
            <a:r>
              <a:rPr lang="de-DE" sz="2100" dirty="0"/>
              <a:t>Er </a:t>
            </a:r>
            <a:r>
              <a:rPr lang="de-DE" sz="2100" dirty="0">
                <a:solidFill>
                  <a:srgbClr val="C00000"/>
                </a:solidFill>
              </a:rPr>
              <a:t>lässt sich</a:t>
            </a:r>
            <a:r>
              <a:rPr lang="de-DE" sz="2100" dirty="0"/>
              <a:t> von allen am gestaltungsorientierten Forschungsprozess Beteiligten </a:t>
            </a:r>
            <a:r>
              <a:rPr lang="de-DE" sz="2100" dirty="0">
                <a:solidFill>
                  <a:srgbClr val="C00000"/>
                </a:solidFill>
              </a:rPr>
              <a:t>beurteilen</a:t>
            </a:r>
          </a:p>
        </p:txBody>
      </p:sp>
      <p:sp>
        <p:nvSpPr>
          <p:cNvPr id="4" name="Foliennummernplatzhalter 3">
            <a:extLst>
              <a:ext uri="{FF2B5EF4-FFF2-40B4-BE49-F238E27FC236}">
                <a16:creationId xmlns:a16="http://schemas.microsoft.com/office/drawing/2014/main" id="{46880C3E-6739-7A42-971C-8EDD266D3A90}"/>
              </a:ext>
            </a:extLst>
          </p:cNvPr>
          <p:cNvSpPr>
            <a:spLocks noGrp="1"/>
          </p:cNvSpPr>
          <p:nvPr>
            <p:ph type="sldNum" sz="quarter" idx="12"/>
          </p:nvPr>
        </p:nvSpPr>
        <p:spPr/>
        <p:txBody>
          <a:bodyPr/>
          <a:lstStyle/>
          <a:p>
            <a:fld id="{FC0CC166-4E39-43B8-AB91-BDD1C4C9E224}" type="slidenum">
              <a:rPr lang="de-DE" smtClean="0"/>
              <a:t>19</a:t>
            </a:fld>
            <a:endParaRPr lang="de-DE" dirty="0"/>
          </a:p>
        </p:txBody>
      </p:sp>
      <p:sp>
        <p:nvSpPr>
          <p:cNvPr id="5" name="Rechteck: abgerundete Ecken 4">
            <a:extLst>
              <a:ext uri="{FF2B5EF4-FFF2-40B4-BE49-F238E27FC236}">
                <a16:creationId xmlns:a16="http://schemas.microsoft.com/office/drawing/2014/main" id="{6EF56F03-96E8-AD4F-83A9-F1A76B03FABC}"/>
              </a:ext>
            </a:extLst>
          </p:cNvPr>
          <p:cNvSpPr/>
          <p:nvPr/>
        </p:nvSpPr>
        <p:spPr>
          <a:xfrm>
            <a:off x="1289921" y="1341562"/>
            <a:ext cx="9615332" cy="115190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effectLst/>
                <a:ea typeface="Times New Roman" panose="02020603050405020304" pitchFamily="18" charset="0"/>
                <a:cs typeface="Times New Roman" panose="02020603050405020304" pitchFamily="18" charset="0"/>
              </a:rPr>
              <a:t>Ein </a:t>
            </a:r>
            <a:r>
              <a:rPr lang="de-DE" sz="2400" b="1" dirty="0">
                <a:effectLst/>
                <a:ea typeface="Times New Roman" panose="02020603050405020304" pitchFamily="18" charset="0"/>
                <a:cs typeface="Times New Roman" panose="02020603050405020304" pitchFamily="18" charset="0"/>
              </a:rPr>
              <a:t>Prototyp</a:t>
            </a:r>
            <a:r>
              <a:rPr lang="de-DE" sz="2400" dirty="0">
                <a:effectLst/>
                <a:ea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ist ein mit geringem Aufwand hergestelltes und einfach zu änderndes, ausführbares Modell der intendierten Lösung, das erprobt und beurteilt werden kann </a:t>
            </a:r>
          </a:p>
        </p:txBody>
      </p:sp>
    </p:spTree>
    <p:extLst>
      <p:ext uri="{BB962C8B-B14F-4D97-AF65-F5344CB8AC3E}">
        <p14:creationId xmlns:p14="http://schemas.microsoft.com/office/powerpoint/2010/main" val="362857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A5F625-F53C-43E2-44C4-025F9068B697}"/>
              </a:ext>
            </a:extLst>
          </p:cNvPr>
          <p:cNvSpPr>
            <a:spLocks noGrp="1"/>
          </p:cNvSpPr>
          <p:nvPr>
            <p:ph type="title"/>
          </p:nvPr>
        </p:nvSpPr>
        <p:spPr/>
        <p:txBody>
          <a:bodyPr/>
          <a:lstStyle/>
          <a:p>
            <a:r>
              <a:rPr lang="de-DE" dirty="0"/>
              <a:t>Lernziele</a:t>
            </a:r>
            <a:endParaRPr lang="en-US" dirty="0"/>
          </a:p>
        </p:txBody>
      </p:sp>
      <p:sp>
        <p:nvSpPr>
          <p:cNvPr id="3" name="Inhaltsplatzhalter 2">
            <a:extLst>
              <a:ext uri="{FF2B5EF4-FFF2-40B4-BE49-F238E27FC236}">
                <a16:creationId xmlns:a16="http://schemas.microsoft.com/office/drawing/2014/main" id="{C10ADEDE-F0FB-6A7C-639C-CB65DA513650}"/>
              </a:ext>
            </a:extLst>
          </p:cNvPr>
          <p:cNvSpPr>
            <a:spLocks noGrp="1"/>
          </p:cNvSpPr>
          <p:nvPr>
            <p:ph idx="1"/>
          </p:nvPr>
        </p:nvSpPr>
        <p:spPr>
          <a:xfrm>
            <a:off x="1378800" y="1845618"/>
            <a:ext cx="9432000" cy="3690000"/>
          </a:xfrm>
        </p:spPr>
        <p:txBody>
          <a:bodyPr/>
          <a:lstStyle/>
          <a:p>
            <a:r>
              <a:rPr lang="de-DE" sz="2000" dirty="0"/>
              <a:t>Sie kennen das Problem-/Lösungsparadigma der gestaltungsorientierten Forschung </a:t>
            </a:r>
          </a:p>
          <a:p>
            <a:r>
              <a:rPr lang="de-DE" sz="2000" dirty="0"/>
              <a:t>Sie können den Begriff des Artefakts definieren und die wichtigsten </a:t>
            </a:r>
            <a:r>
              <a:rPr lang="de-DE" sz="2000" dirty="0" err="1"/>
              <a:t>Artefakttypen</a:t>
            </a:r>
            <a:r>
              <a:rPr lang="de-DE" sz="2000" dirty="0"/>
              <a:t> unterscheiden</a:t>
            </a:r>
          </a:p>
          <a:p>
            <a:r>
              <a:rPr lang="de-DE" sz="2000" dirty="0"/>
              <a:t>Sie verstehen die zentrale Bedeutung von generalisierbarem Gestaltungswissen in der gestaltungsorientierten Forschung</a:t>
            </a:r>
          </a:p>
          <a:p>
            <a:r>
              <a:rPr lang="de-DE" sz="2000" dirty="0"/>
              <a:t>Sie können den gestaltungsorientierten Forschungsprozess an einem exemplarischen Prozessmodells erläutern</a:t>
            </a:r>
          </a:p>
          <a:p>
            <a:r>
              <a:rPr lang="de-DE" sz="2000" dirty="0"/>
              <a:t>Sie können die Erkenntnisobjekte der Wirtschaftsinformatik beschreiben</a:t>
            </a:r>
          </a:p>
          <a:p>
            <a:r>
              <a:rPr lang="de-DE" sz="2000" dirty="0"/>
              <a:t>Sie verstehen das Zusammenspiel von empirischen Methoden und Methoden der Ingenieurwissenschaften in der gestaltungsorientierten Forschung und können ausgewählte Methoden nennen. </a:t>
            </a:r>
            <a:endParaRPr lang="en-US" sz="2000" dirty="0"/>
          </a:p>
        </p:txBody>
      </p:sp>
      <p:sp>
        <p:nvSpPr>
          <p:cNvPr id="6" name="Foliennummernplatzhalter 5">
            <a:extLst>
              <a:ext uri="{FF2B5EF4-FFF2-40B4-BE49-F238E27FC236}">
                <a16:creationId xmlns:a16="http://schemas.microsoft.com/office/drawing/2014/main" id="{2A90A4F9-B0FF-1733-51F7-C8E6AC191CB3}"/>
              </a:ext>
            </a:extLst>
          </p:cNvPr>
          <p:cNvSpPr>
            <a:spLocks noGrp="1"/>
          </p:cNvSpPr>
          <p:nvPr>
            <p:ph type="sldNum" sz="quarter" idx="12"/>
          </p:nvPr>
        </p:nvSpPr>
        <p:spPr/>
        <p:txBody>
          <a:bodyPr/>
          <a:lstStyle/>
          <a:p>
            <a:fld id="{FC0CC166-4E39-43B8-AB91-BDD1C4C9E224}" type="slidenum">
              <a:rPr lang="de-DE" smtClean="0"/>
              <a:t>2</a:t>
            </a:fld>
            <a:endParaRPr lang="de-DE" dirty="0"/>
          </a:p>
        </p:txBody>
      </p:sp>
    </p:spTree>
    <p:extLst>
      <p:ext uri="{BB962C8B-B14F-4D97-AF65-F5344CB8AC3E}">
        <p14:creationId xmlns:p14="http://schemas.microsoft.com/office/powerpoint/2010/main" val="128916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644C4-2E11-894D-84E0-D8398E4E045B}"/>
              </a:ext>
            </a:extLst>
          </p:cNvPr>
          <p:cNvSpPr>
            <a:spLocks noGrp="1"/>
          </p:cNvSpPr>
          <p:nvPr>
            <p:ph type="title"/>
          </p:nvPr>
        </p:nvSpPr>
        <p:spPr/>
        <p:txBody>
          <a:bodyPr/>
          <a:lstStyle/>
          <a:p>
            <a:r>
              <a:rPr lang="de-DE" dirty="0"/>
              <a:t>Methoden im Lösungsraum</a:t>
            </a:r>
          </a:p>
        </p:txBody>
      </p:sp>
      <p:sp>
        <p:nvSpPr>
          <p:cNvPr id="3" name="Inhaltsplatzhalter 2">
            <a:extLst>
              <a:ext uri="{FF2B5EF4-FFF2-40B4-BE49-F238E27FC236}">
                <a16:creationId xmlns:a16="http://schemas.microsoft.com/office/drawing/2014/main" id="{735258DA-77B3-9641-A88B-8048A0F68591}"/>
              </a:ext>
            </a:extLst>
          </p:cNvPr>
          <p:cNvSpPr>
            <a:spLocks noGrp="1"/>
          </p:cNvSpPr>
          <p:nvPr>
            <p:ph idx="1"/>
          </p:nvPr>
        </p:nvSpPr>
        <p:spPr>
          <a:xfrm>
            <a:off x="1378800" y="1845618"/>
            <a:ext cx="9432000" cy="3690000"/>
          </a:xfrm>
        </p:spPr>
        <p:txBody>
          <a:bodyPr/>
          <a:lstStyle/>
          <a:p>
            <a:pPr marL="0" indent="0">
              <a:buNone/>
            </a:pPr>
            <a:r>
              <a:rPr lang="de-DE" dirty="0"/>
              <a:t>Unterscheidung von „Low-Fidelity“- und „</a:t>
            </a:r>
            <a:r>
              <a:rPr lang="de-DE" dirty="0" err="1"/>
              <a:t>High-Fidelity</a:t>
            </a:r>
            <a:r>
              <a:rPr lang="de-DE" dirty="0"/>
              <a:t>“-</a:t>
            </a:r>
            <a:r>
              <a:rPr lang="de-DE" dirty="0" err="1"/>
              <a:t>Prototyping</a:t>
            </a:r>
            <a:endParaRPr lang="de-DE" dirty="0"/>
          </a:p>
          <a:p>
            <a:pPr marL="0" indent="0">
              <a:buNone/>
            </a:pPr>
            <a:endParaRPr lang="de-DE" dirty="0"/>
          </a:p>
          <a:p>
            <a:r>
              <a:rPr lang="de-DE" dirty="0">
                <a:solidFill>
                  <a:srgbClr val="C00000"/>
                </a:solidFill>
              </a:rPr>
              <a:t>Geringe Genauigkeit: „Low-Fidelity“-Prototyping</a:t>
            </a:r>
          </a:p>
          <a:p>
            <a:pPr lvl="1"/>
            <a:r>
              <a:rPr lang="de-DE" sz="2200" dirty="0"/>
              <a:t>dient der Generierung von Ideen für potenzielle Lösungsansätze </a:t>
            </a:r>
          </a:p>
          <a:p>
            <a:pPr lvl="1"/>
            <a:r>
              <a:rPr lang="de-DE" sz="2200" dirty="0"/>
              <a:t>kann im einfachsten Fall in Form von Papierprototypen realisiert werden</a:t>
            </a:r>
          </a:p>
          <a:p>
            <a:pPr marL="457153" lvl="1" indent="0">
              <a:buNone/>
            </a:pPr>
            <a:endParaRPr lang="de-DE" dirty="0"/>
          </a:p>
          <a:p>
            <a:r>
              <a:rPr lang="de-DE" dirty="0">
                <a:solidFill>
                  <a:srgbClr val="C00000"/>
                </a:solidFill>
              </a:rPr>
              <a:t>Hohe Genauigkeit: „</a:t>
            </a:r>
            <a:r>
              <a:rPr lang="de-DE" dirty="0" err="1">
                <a:solidFill>
                  <a:srgbClr val="C00000"/>
                </a:solidFill>
              </a:rPr>
              <a:t>High-Fidelity</a:t>
            </a:r>
            <a:r>
              <a:rPr lang="de-DE" dirty="0">
                <a:solidFill>
                  <a:srgbClr val="C00000"/>
                </a:solidFill>
              </a:rPr>
              <a:t>“-Prototyping</a:t>
            </a:r>
          </a:p>
          <a:p>
            <a:pPr lvl="1"/>
            <a:r>
              <a:rPr lang="de-DE" sz="2200" dirty="0"/>
              <a:t>Interaktivität, der Inhalt und auch visuelle Elemente stehen stärker im Fokus </a:t>
            </a:r>
          </a:p>
          <a:p>
            <a:pPr lvl="1"/>
            <a:r>
              <a:rPr lang="de-DE" sz="2200" dirty="0"/>
              <a:t>viel realistischer, aber auch aufwändiger in der Erstellung</a:t>
            </a:r>
          </a:p>
        </p:txBody>
      </p:sp>
      <p:sp>
        <p:nvSpPr>
          <p:cNvPr id="4" name="Foliennummernplatzhalter 3">
            <a:extLst>
              <a:ext uri="{FF2B5EF4-FFF2-40B4-BE49-F238E27FC236}">
                <a16:creationId xmlns:a16="http://schemas.microsoft.com/office/drawing/2014/main" id="{9E1784D0-E914-DF4A-AE8B-892126B6E255}"/>
              </a:ext>
            </a:extLst>
          </p:cNvPr>
          <p:cNvSpPr>
            <a:spLocks noGrp="1"/>
          </p:cNvSpPr>
          <p:nvPr>
            <p:ph type="sldNum" sz="quarter" idx="12"/>
          </p:nvPr>
        </p:nvSpPr>
        <p:spPr/>
        <p:txBody>
          <a:bodyPr/>
          <a:lstStyle/>
          <a:p>
            <a:fld id="{FC0CC166-4E39-43B8-AB91-BDD1C4C9E224}" type="slidenum">
              <a:rPr lang="de-DE" smtClean="0"/>
              <a:t>20</a:t>
            </a:fld>
            <a:endParaRPr lang="de-DE" dirty="0"/>
          </a:p>
        </p:txBody>
      </p:sp>
    </p:spTree>
    <p:extLst>
      <p:ext uri="{BB962C8B-B14F-4D97-AF65-F5344CB8AC3E}">
        <p14:creationId xmlns:p14="http://schemas.microsoft.com/office/powerpoint/2010/main" val="103300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E0138-16A8-2E4E-B496-C1F130CA0199}"/>
              </a:ext>
            </a:extLst>
          </p:cNvPr>
          <p:cNvSpPr>
            <a:spLocks noGrp="1"/>
          </p:cNvSpPr>
          <p:nvPr>
            <p:ph type="title"/>
          </p:nvPr>
        </p:nvSpPr>
        <p:spPr/>
        <p:txBody>
          <a:bodyPr/>
          <a:lstStyle/>
          <a:p>
            <a:r>
              <a:rPr lang="de-DE" dirty="0"/>
              <a:t>Beispiel eines „Low-Fidelity“- und eines „</a:t>
            </a:r>
            <a:r>
              <a:rPr lang="de-DE" dirty="0" err="1"/>
              <a:t>High-Fidelity</a:t>
            </a:r>
            <a:r>
              <a:rPr lang="de-DE" dirty="0"/>
              <a:t>“-Prototypen</a:t>
            </a:r>
          </a:p>
        </p:txBody>
      </p:sp>
      <p:sp>
        <p:nvSpPr>
          <p:cNvPr id="4" name="Foliennummernplatzhalter 3">
            <a:extLst>
              <a:ext uri="{FF2B5EF4-FFF2-40B4-BE49-F238E27FC236}">
                <a16:creationId xmlns:a16="http://schemas.microsoft.com/office/drawing/2014/main" id="{801A0F0E-9C96-C54C-A798-4D99366C238A}"/>
              </a:ext>
            </a:extLst>
          </p:cNvPr>
          <p:cNvSpPr>
            <a:spLocks noGrp="1"/>
          </p:cNvSpPr>
          <p:nvPr>
            <p:ph type="sldNum" sz="quarter" idx="12"/>
          </p:nvPr>
        </p:nvSpPr>
        <p:spPr/>
        <p:txBody>
          <a:bodyPr/>
          <a:lstStyle/>
          <a:p>
            <a:fld id="{FC0CC166-4E39-43B8-AB91-BDD1C4C9E224}" type="slidenum">
              <a:rPr lang="de-DE" smtClean="0"/>
              <a:t>21</a:t>
            </a:fld>
            <a:endParaRPr lang="de-DE" dirty="0"/>
          </a:p>
        </p:txBody>
      </p:sp>
      <p:pic>
        <p:nvPicPr>
          <p:cNvPr id="6" name="Grafik 5" descr="Ein Bild, das Text, Screenshot enthält.&#10;&#10;Automatisch generierte Beschreibung">
            <a:extLst>
              <a:ext uri="{FF2B5EF4-FFF2-40B4-BE49-F238E27FC236}">
                <a16:creationId xmlns:a16="http://schemas.microsoft.com/office/drawing/2014/main" id="{0015D796-B346-754D-BF6D-B71591D223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708" y="1989634"/>
            <a:ext cx="11117758" cy="4014399"/>
          </a:xfrm>
          <a:prstGeom prst="rect">
            <a:avLst/>
          </a:prstGeom>
        </p:spPr>
      </p:pic>
    </p:spTree>
    <p:extLst>
      <p:ext uri="{BB962C8B-B14F-4D97-AF65-F5344CB8AC3E}">
        <p14:creationId xmlns:p14="http://schemas.microsoft.com/office/powerpoint/2010/main" val="3024756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0578E-9E0E-EF40-9869-643D4F4F67A5}"/>
              </a:ext>
            </a:extLst>
          </p:cNvPr>
          <p:cNvSpPr>
            <a:spLocks noGrp="1"/>
          </p:cNvSpPr>
          <p:nvPr>
            <p:ph type="title"/>
          </p:nvPr>
        </p:nvSpPr>
        <p:spPr/>
        <p:txBody>
          <a:bodyPr/>
          <a:lstStyle/>
          <a:p>
            <a:r>
              <a:rPr lang="de-DE" dirty="0"/>
              <a:t>Methoden zur Evaluation</a:t>
            </a:r>
          </a:p>
        </p:txBody>
      </p:sp>
      <p:sp>
        <p:nvSpPr>
          <p:cNvPr id="3" name="Inhaltsplatzhalter 2">
            <a:extLst>
              <a:ext uri="{FF2B5EF4-FFF2-40B4-BE49-F238E27FC236}">
                <a16:creationId xmlns:a16="http://schemas.microsoft.com/office/drawing/2014/main" id="{7DC60F96-A867-2F40-9D97-9D087EB160AA}"/>
              </a:ext>
            </a:extLst>
          </p:cNvPr>
          <p:cNvSpPr>
            <a:spLocks noGrp="1"/>
          </p:cNvSpPr>
          <p:nvPr>
            <p:ph idx="1"/>
          </p:nvPr>
        </p:nvSpPr>
        <p:spPr>
          <a:xfrm>
            <a:off x="1378800" y="1773610"/>
            <a:ext cx="9432000" cy="1248288"/>
          </a:xfrm>
        </p:spPr>
        <p:txBody>
          <a:bodyPr/>
          <a:lstStyle/>
          <a:p>
            <a:r>
              <a:rPr lang="de-DE" dirty="0"/>
              <a:t>Ziel jeder E</a:t>
            </a:r>
            <a:r>
              <a:rPr lang="de-DE" i="1" dirty="0"/>
              <a:t>valua</a:t>
            </a:r>
            <a:r>
              <a:rPr lang="de-DE" dirty="0"/>
              <a:t>tionsstudie ist es, den Wert (</a:t>
            </a:r>
            <a:r>
              <a:rPr lang="de-DE" i="1" dirty="0" err="1"/>
              <a:t>value</a:t>
            </a:r>
            <a:r>
              <a:rPr lang="de-DE" dirty="0"/>
              <a:t>) eines Artefaktes zu ermitteln</a:t>
            </a:r>
          </a:p>
          <a:p>
            <a:r>
              <a:rPr lang="de-DE" dirty="0"/>
              <a:t>Was „Wert“ bedeutet, muss durch das Evaluationsziel präzisiert werden </a:t>
            </a:r>
          </a:p>
        </p:txBody>
      </p:sp>
      <p:sp>
        <p:nvSpPr>
          <p:cNvPr id="4" name="Foliennummernplatzhalter 3">
            <a:extLst>
              <a:ext uri="{FF2B5EF4-FFF2-40B4-BE49-F238E27FC236}">
                <a16:creationId xmlns:a16="http://schemas.microsoft.com/office/drawing/2014/main" id="{3CE6DEF7-B948-8C4B-8DA7-3A6C914F4C69}"/>
              </a:ext>
            </a:extLst>
          </p:cNvPr>
          <p:cNvSpPr>
            <a:spLocks noGrp="1"/>
          </p:cNvSpPr>
          <p:nvPr>
            <p:ph type="sldNum" sz="quarter" idx="12"/>
          </p:nvPr>
        </p:nvSpPr>
        <p:spPr/>
        <p:txBody>
          <a:bodyPr/>
          <a:lstStyle/>
          <a:p>
            <a:fld id="{FC0CC166-4E39-43B8-AB91-BDD1C4C9E224}" type="slidenum">
              <a:rPr lang="de-DE" smtClean="0"/>
              <a:t>22</a:t>
            </a:fld>
            <a:endParaRPr lang="de-DE" dirty="0"/>
          </a:p>
        </p:txBody>
      </p:sp>
      <p:sp>
        <p:nvSpPr>
          <p:cNvPr id="5" name="Rechteck: abgerundete Ecken 4">
            <a:extLst>
              <a:ext uri="{FF2B5EF4-FFF2-40B4-BE49-F238E27FC236}">
                <a16:creationId xmlns:a16="http://schemas.microsoft.com/office/drawing/2014/main" id="{339C14EF-326C-734B-B1C8-2038ECA05BA2}"/>
              </a:ext>
            </a:extLst>
          </p:cNvPr>
          <p:cNvSpPr/>
          <p:nvPr/>
        </p:nvSpPr>
        <p:spPr>
          <a:xfrm>
            <a:off x="1378800" y="3262135"/>
            <a:ext cx="9432000" cy="9637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effectLst/>
                <a:ea typeface="Times New Roman" panose="02020603050405020304" pitchFamily="18" charset="0"/>
                <a:cs typeface="Times New Roman" panose="02020603050405020304" pitchFamily="18" charset="0"/>
              </a:rPr>
              <a:t>In der gestaltungsorientierten Forschung </a:t>
            </a:r>
            <a:r>
              <a:rPr lang="de-DE" sz="2400" dirty="0">
                <a:cs typeface="Times New Roman" panose="02020603050405020304" pitchFamily="18" charset="0"/>
              </a:rPr>
              <a:t>werden üblicherweise Evaluationskriterien im Problemraum definiert </a:t>
            </a:r>
          </a:p>
        </p:txBody>
      </p:sp>
      <p:sp>
        <p:nvSpPr>
          <p:cNvPr id="7" name="Rechteck: abgerundete Ecken 4">
            <a:extLst>
              <a:ext uri="{FF2B5EF4-FFF2-40B4-BE49-F238E27FC236}">
                <a16:creationId xmlns:a16="http://schemas.microsoft.com/office/drawing/2014/main" id="{E7B70ECA-9894-4D4D-B4DE-564544679E66}"/>
              </a:ext>
            </a:extLst>
          </p:cNvPr>
          <p:cNvSpPr/>
          <p:nvPr/>
        </p:nvSpPr>
        <p:spPr>
          <a:xfrm>
            <a:off x="1378800" y="4423235"/>
            <a:ext cx="9432000" cy="11521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cs typeface="Times New Roman" panose="02020603050405020304" pitchFamily="18" charset="0"/>
              </a:rPr>
              <a:t>Eine spezifische Evaluationstheorie muss entlang der definierten Evaluationskriterien bewerten, wie gut die vorgestellt Lösung das Problem löst</a:t>
            </a:r>
          </a:p>
        </p:txBody>
      </p:sp>
    </p:spTree>
    <p:extLst>
      <p:ext uri="{BB962C8B-B14F-4D97-AF65-F5344CB8AC3E}">
        <p14:creationId xmlns:p14="http://schemas.microsoft.com/office/powerpoint/2010/main" val="4110276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FDF1A-983B-8045-8C90-0803A21C5839}"/>
              </a:ext>
            </a:extLst>
          </p:cNvPr>
          <p:cNvSpPr>
            <a:spLocks noGrp="1"/>
          </p:cNvSpPr>
          <p:nvPr>
            <p:ph type="title"/>
          </p:nvPr>
        </p:nvSpPr>
        <p:spPr/>
        <p:txBody>
          <a:bodyPr/>
          <a:lstStyle/>
          <a:p>
            <a:r>
              <a:rPr lang="de-DE" dirty="0"/>
              <a:t>Methoden zur Evaluation</a:t>
            </a:r>
          </a:p>
        </p:txBody>
      </p:sp>
      <p:sp>
        <p:nvSpPr>
          <p:cNvPr id="3" name="Inhaltsplatzhalter 2">
            <a:extLst>
              <a:ext uri="{FF2B5EF4-FFF2-40B4-BE49-F238E27FC236}">
                <a16:creationId xmlns:a16="http://schemas.microsoft.com/office/drawing/2014/main" id="{56A3677D-2ED8-5E4D-BF37-0BF01620E17E}"/>
              </a:ext>
            </a:extLst>
          </p:cNvPr>
          <p:cNvSpPr>
            <a:spLocks noGrp="1"/>
          </p:cNvSpPr>
          <p:nvPr>
            <p:ph idx="1"/>
          </p:nvPr>
        </p:nvSpPr>
        <p:spPr>
          <a:xfrm>
            <a:off x="1378800" y="1773610"/>
            <a:ext cx="9432000" cy="2821299"/>
          </a:xfrm>
        </p:spPr>
        <p:txBody>
          <a:bodyPr/>
          <a:lstStyle/>
          <a:p>
            <a:r>
              <a:rPr lang="de-DE" dirty="0"/>
              <a:t>Aus methodischer Sicht kommen in der Evaluation </a:t>
            </a:r>
          </a:p>
          <a:p>
            <a:pPr lvl="1"/>
            <a:r>
              <a:rPr lang="de-DE" sz="2200" dirty="0">
                <a:solidFill>
                  <a:srgbClr val="C00000"/>
                </a:solidFill>
              </a:rPr>
              <a:t>qualitative</a:t>
            </a:r>
            <a:r>
              <a:rPr lang="de-DE" sz="2200" dirty="0"/>
              <a:t> und </a:t>
            </a:r>
          </a:p>
          <a:p>
            <a:pPr lvl="1"/>
            <a:r>
              <a:rPr lang="de-DE" sz="2200" dirty="0">
                <a:solidFill>
                  <a:srgbClr val="C00000"/>
                </a:solidFill>
              </a:rPr>
              <a:t>quantitative</a:t>
            </a:r>
            <a:r>
              <a:rPr lang="de-DE" sz="2200" dirty="0"/>
              <a:t> </a:t>
            </a:r>
            <a:r>
              <a:rPr lang="de-DE" sz="2200" dirty="0">
                <a:solidFill>
                  <a:srgbClr val="C00000"/>
                </a:solidFill>
              </a:rPr>
              <a:t>empirische Methoden </a:t>
            </a:r>
            <a:r>
              <a:rPr lang="de-DE" sz="2200" dirty="0"/>
              <a:t>zum Einsatz </a:t>
            </a:r>
          </a:p>
          <a:p>
            <a:r>
              <a:rPr lang="de-DE" dirty="0"/>
              <a:t>Über die letzten Jahre haben sich in der gestaltungsorientierten Wirtschaftsinformatik folgende Methoden etabliert </a:t>
            </a:r>
          </a:p>
          <a:p>
            <a:pPr lvl="1"/>
            <a:r>
              <a:rPr lang="de-DE" sz="2200" dirty="0"/>
              <a:t>Befragungen und Interviews</a:t>
            </a:r>
          </a:p>
          <a:p>
            <a:pPr lvl="1"/>
            <a:r>
              <a:rPr lang="de-DE" sz="2200" dirty="0"/>
              <a:t>Labor- und Feldexperimente </a:t>
            </a:r>
          </a:p>
          <a:p>
            <a:pPr marL="0" indent="0">
              <a:buNone/>
            </a:pPr>
            <a:endParaRPr lang="de-DE" dirty="0"/>
          </a:p>
        </p:txBody>
      </p:sp>
      <p:sp>
        <p:nvSpPr>
          <p:cNvPr id="4" name="Foliennummernplatzhalter 3">
            <a:extLst>
              <a:ext uri="{FF2B5EF4-FFF2-40B4-BE49-F238E27FC236}">
                <a16:creationId xmlns:a16="http://schemas.microsoft.com/office/drawing/2014/main" id="{22EA93E2-F394-6848-A472-A62F52E03DE2}"/>
              </a:ext>
            </a:extLst>
          </p:cNvPr>
          <p:cNvSpPr>
            <a:spLocks noGrp="1"/>
          </p:cNvSpPr>
          <p:nvPr>
            <p:ph type="sldNum" sz="quarter" idx="12"/>
          </p:nvPr>
        </p:nvSpPr>
        <p:spPr/>
        <p:txBody>
          <a:bodyPr/>
          <a:lstStyle/>
          <a:p>
            <a:fld id="{FC0CC166-4E39-43B8-AB91-BDD1C4C9E224}" type="slidenum">
              <a:rPr lang="de-DE" smtClean="0"/>
              <a:t>23</a:t>
            </a:fld>
            <a:endParaRPr lang="de-DE" dirty="0"/>
          </a:p>
        </p:txBody>
      </p:sp>
      <p:sp>
        <p:nvSpPr>
          <p:cNvPr id="5" name="Rechteck: abgerundete Ecken 4">
            <a:extLst>
              <a:ext uri="{FF2B5EF4-FFF2-40B4-BE49-F238E27FC236}">
                <a16:creationId xmlns:a16="http://schemas.microsoft.com/office/drawing/2014/main" id="{D048080C-EEC5-584E-96C5-7896BDAEC929}"/>
              </a:ext>
            </a:extLst>
          </p:cNvPr>
          <p:cNvSpPr/>
          <p:nvPr/>
        </p:nvSpPr>
        <p:spPr>
          <a:xfrm>
            <a:off x="1378800" y="4783275"/>
            <a:ext cx="9432000" cy="123880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cs typeface="Times New Roman" panose="02020603050405020304" pitchFamily="18" charset="0"/>
              </a:rPr>
              <a:t>In gestaltungsorientierten Forschungsprojekten werden unterschiedliche Artefakte oftmals in </a:t>
            </a:r>
            <a:r>
              <a:rPr lang="de-DE" sz="2400" b="1" dirty="0">
                <a:cs typeface="Times New Roman" panose="02020603050405020304" pitchFamily="18" charset="0"/>
              </a:rPr>
              <a:t>mehreren Iterationen </a:t>
            </a:r>
            <a:r>
              <a:rPr lang="de-DE" sz="2400" dirty="0">
                <a:cs typeface="Times New Roman" panose="02020603050405020304" pitchFamily="18" charset="0"/>
              </a:rPr>
              <a:t>und unter </a:t>
            </a:r>
            <a:r>
              <a:rPr lang="de-DE" sz="2400" b="1" dirty="0">
                <a:cs typeface="Times New Roman" panose="02020603050405020304" pitchFamily="18" charset="0"/>
              </a:rPr>
              <a:t>Verwendung unterschiedlicher Evaluationsmethoden</a:t>
            </a:r>
            <a:r>
              <a:rPr lang="de-DE" sz="2400" dirty="0">
                <a:cs typeface="Times New Roman" panose="02020603050405020304" pitchFamily="18" charset="0"/>
              </a:rPr>
              <a:t> bewertet </a:t>
            </a:r>
          </a:p>
        </p:txBody>
      </p:sp>
    </p:spTree>
    <p:extLst>
      <p:ext uri="{BB962C8B-B14F-4D97-AF65-F5344CB8AC3E}">
        <p14:creationId xmlns:p14="http://schemas.microsoft.com/office/powerpoint/2010/main" val="2839281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09E38-B697-3E40-AE4D-FCE6321997B1}"/>
              </a:ext>
            </a:extLst>
          </p:cNvPr>
          <p:cNvSpPr>
            <a:spLocks noGrp="1"/>
          </p:cNvSpPr>
          <p:nvPr>
            <p:ph type="title"/>
          </p:nvPr>
        </p:nvSpPr>
        <p:spPr/>
        <p:txBody>
          <a:bodyPr/>
          <a:lstStyle/>
          <a:p>
            <a:r>
              <a:rPr lang="de-DE" dirty="0"/>
              <a:t>Beispiel – Evaluierung der Artefakte eines Systems zur „</a:t>
            </a:r>
            <a:r>
              <a:rPr lang="de-DE" dirty="0" err="1"/>
              <a:t>Process</a:t>
            </a:r>
            <a:r>
              <a:rPr lang="de-DE" dirty="0"/>
              <a:t> </a:t>
            </a:r>
            <a:r>
              <a:rPr lang="de-DE" dirty="0" err="1"/>
              <a:t>Guidance</a:t>
            </a:r>
            <a:r>
              <a:rPr lang="de-DE" dirty="0"/>
              <a:t>“</a:t>
            </a:r>
          </a:p>
        </p:txBody>
      </p:sp>
      <p:sp>
        <p:nvSpPr>
          <p:cNvPr id="3" name="Inhaltsplatzhalter 2">
            <a:extLst>
              <a:ext uri="{FF2B5EF4-FFF2-40B4-BE49-F238E27FC236}">
                <a16:creationId xmlns:a16="http://schemas.microsoft.com/office/drawing/2014/main" id="{AEF60E62-935F-7541-8C13-3B2DB7940FF9}"/>
              </a:ext>
            </a:extLst>
          </p:cNvPr>
          <p:cNvSpPr>
            <a:spLocks noGrp="1"/>
          </p:cNvSpPr>
          <p:nvPr>
            <p:ph idx="1"/>
          </p:nvPr>
        </p:nvSpPr>
        <p:spPr/>
        <p:txBody>
          <a:bodyPr/>
          <a:lstStyle/>
          <a:p>
            <a:r>
              <a:rPr lang="de-DE" dirty="0"/>
              <a:t>In dem erwähnten gestaltungsorientierten Forschungsprojekt wurden mehrere Artefakte für ein System zur „</a:t>
            </a:r>
            <a:r>
              <a:rPr lang="de-DE" dirty="0" err="1"/>
              <a:t>Process</a:t>
            </a:r>
            <a:r>
              <a:rPr lang="de-DE" dirty="0"/>
              <a:t> </a:t>
            </a:r>
            <a:r>
              <a:rPr lang="de-DE" dirty="0" err="1"/>
              <a:t>Guidance</a:t>
            </a:r>
            <a:r>
              <a:rPr lang="de-DE" dirty="0"/>
              <a:t>“ entwickelt </a:t>
            </a:r>
          </a:p>
          <a:p>
            <a:r>
              <a:rPr lang="de-DE" dirty="0"/>
              <a:t>Evaluierung dieser Artefakte in einem </a:t>
            </a:r>
          </a:p>
          <a:p>
            <a:pPr lvl="1"/>
            <a:r>
              <a:rPr lang="de-DE" sz="2200" dirty="0"/>
              <a:t>Laborexperiment mit Studierenden und </a:t>
            </a:r>
          </a:p>
          <a:p>
            <a:pPr lvl="1"/>
            <a:r>
              <a:rPr lang="de-DE" sz="2200" dirty="0"/>
              <a:t>in einem Feldexperiment in Zusammenarbeit mit Unternehmen</a:t>
            </a:r>
          </a:p>
          <a:p>
            <a:r>
              <a:rPr lang="de-DE" dirty="0"/>
              <a:t>Es wurde gezeigt, dass sich die Artefakte positiv auf das Prozesswissen der Nutzerinnen und ihre Leistungsfähigkeit bei der Durchführung von Prozessen auswirken</a:t>
            </a:r>
          </a:p>
        </p:txBody>
      </p:sp>
      <p:sp>
        <p:nvSpPr>
          <p:cNvPr id="4" name="Foliennummernplatzhalter 3">
            <a:extLst>
              <a:ext uri="{FF2B5EF4-FFF2-40B4-BE49-F238E27FC236}">
                <a16:creationId xmlns:a16="http://schemas.microsoft.com/office/drawing/2014/main" id="{BCA3DD34-835F-7E4E-83EB-A1A363B95145}"/>
              </a:ext>
            </a:extLst>
          </p:cNvPr>
          <p:cNvSpPr>
            <a:spLocks noGrp="1"/>
          </p:cNvSpPr>
          <p:nvPr>
            <p:ph type="sldNum" sz="quarter" idx="12"/>
          </p:nvPr>
        </p:nvSpPr>
        <p:spPr/>
        <p:txBody>
          <a:bodyPr/>
          <a:lstStyle/>
          <a:p>
            <a:fld id="{FC0CC166-4E39-43B8-AB91-BDD1C4C9E224}" type="slidenum">
              <a:rPr lang="de-DE" smtClean="0"/>
              <a:t>24</a:t>
            </a:fld>
            <a:endParaRPr lang="de-DE" dirty="0"/>
          </a:p>
        </p:txBody>
      </p:sp>
    </p:spTree>
    <p:extLst>
      <p:ext uri="{BB962C8B-B14F-4D97-AF65-F5344CB8AC3E}">
        <p14:creationId xmlns:p14="http://schemas.microsoft.com/office/powerpoint/2010/main" val="3727253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A28F4B-457F-0E46-A32C-BCC7037D56CD}"/>
              </a:ext>
            </a:extLst>
          </p:cNvPr>
          <p:cNvSpPr>
            <a:spLocks noGrp="1"/>
          </p:cNvSpPr>
          <p:nvPr>
            <p:ph type="title"/>
          </p:nvPr>
        </p:nvSpPr>
        <p:spPr/>
        <p:txBody>
          <a:bodyPr/>
          <a:lstStyle/>
          <a:p>
            <a:r>
              <a:rPr lang="de-DE" dirty="0"/>
              <a:t>Zusammenfassung</a:t>
            </a:r>
          </a:p>
        </p:txBody>
      </p:sp>
      <p:sp>
        <p:nvSpPr>
          <p:cNvPr id="3" name="Inhaltsplatzhalter 2">
            <a:extLst>
              <a:ext uri="{FF2B5EF4-FFF2-40B4-BE49-F238E27FC236}">
                <a16:creationId xmlns:a16="http://schemas.microsoft.com/office/drawing/2014/main" id="{FA449040-7620-A04B-BBC2-B1814CA09AD7}"/>
              </a:ext>
            </a:extLst>
          </p:cNvPr>
          <p:cNvSpPr>
            <a:spLocks noGrp="1"/>
          </p:cNvSpPr>
          <p:nvPr>
            <p:ph idx="1"/>
          </p:nvPr>
        </p:nvSpPr>
        <p:spPr>
          <a:xfrm>
            <a:off x="1378800" y="1557586"/>
            <a:ext cx="9432000" cy="4420146"/>
          </a:xfrm>
        </p:spPr>
        <p:txBody>
          <a:bodyPr/>
          <a:lstStyle/>
          <a:p>
            <a:r>
              <a:rPr lang="de-DE" dirty="0"/>
              <a:t>Die gestaltungsorientierte Forschung in der Wirtschaftsinformatik zielt darauf ab, Artefakte zu konstruieren und Wissen zur Konstruktion von Artefakten bereitzustellen, um bestimmte Ziele zu erreichen</a:t>
            </a:r>
          </a:p>
          <a:p>
            <a:r>
              <a:rPr lang="de-DE" dirty="0"/>
              <a:t>Es existieren Wechselwirkungen zwischen Wissen und dem Problem-/Lösungsraum</a:t>
            </a:r>
          </a:p>
          <a:p>
            <a:r>
              <a:rPr lang="de-DE" dirty="0"/>
              <a:t>Die Qualität wissenschaftlicher Forschung wird aus Sicht der Theorie auf Basis der theoretischen und methodischen Stringenz beurteilt, während die Praxis die Qualität der Forschung im Hinblick auf ihre Relevanz und den Wertbeitrag zur Lösung von Praxisproblemen beurteilt</a:t>
            </a:r>
          </a:p>
          <a:p>
            <a:r>
              <a:rPr lang="de-DE" dirty="0"/>
              <a:t>Die Praxisorientierung der Wirtschaftsinformatik ist sehr bedeutend, da diese die Basis der Legitimation ist</a:t>
            </a:r>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5AC6DFA3-4700-7D4F-9CCC-17002582872C}"/>
              </a:ext>
            </a:extLst>
          </p:cNvPr>
          <p:cNvSpPr>
            <a:spLocks noGrp="1"/>
          </p:cNvSpPr>
          <p:nvPr>
            <p:ph type="sldNum" sz="quarter" idx="12"/>
          </p:nvPr>
        </p:nvSpPr>
        <p:spPr/>
        <p:txBody>
          <a:bodyPr/>
          <a:lstStyle/>
          <a:p>
            <a:fld id="{FC0CC166-4E39-43B8-AB91-BDD1C4C9E224}" type="slidenum">
              <a:rPr lang="de-DE" smtClean="0"/>
              <a:t>25</a:t>
            </a:fld>
            <a:endParaRPr lang="de-DE" dirty="0"/>
          </a:p>
        </p:txBody>
      </p:sp>
    </p:spTree>
    <p:extLst>
      <p:ext uri="{BB962C8B-B14F-4D97-AF65-F5344CB8AC3E}">
        <p14:creationId xmlns:p14="http://schemas.microsoft.com/office/powerpoint/2010/main" val="230291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E9FD-7040-F947-A6C5-CDBD25346B65}"/>
              </a:ext>
            </a:extLst>
          </p:cNvPr>
          <p:cNvSpPr>
            <a:spLocks noGrp="1"/>
          </p:cNvSpPr>
          <p:nvPr>
            <p:ph type="title"/>
          </p:nvPr>
        </p:nvSpPr>
        <p:spPr/>
        <p:txBody>
          <a:bodyPr/>
          <a:lstStyle/>
          <a:p>
            <a:r>
              <a:rPr lang="de-DE" dirty="0"/>
              <a:t>Literaturverzeichnis – Kapitel 5</a:t>
            </a:r>
          </a:p>
        </p:txBody>
      </p:sp>
      <p:sp>
        <p:nvSpPr>
          <p:cNvPr id="4" name="Foliennummernplatzhalter 3">
            <a:extLst>
              <a:ext uri="{FF2B5EF4-FFF2-40B4-BE49-F238E27FC236}">
                <a16:creationId xmlns:a16="http://schemas.microsoft.com/office/drawing/2014/main" id="{54107A1C-01DB-B242-9031-9104A72EB15D}"/>
              </a:ext>
            </a:extLst>
          </p:cNvPr>
          <p:cNvSpPr>
            <a:spLocks noGrp="1"/>
          </p:cNvSpPr>
          <p:nvPr>
            <p:ph type="sldNum" sz="quarter" idx="12"/>
          </p:nvPr>
        </p:nvSpPr>
        <p:spPr/>
        <p:txBody>
          <a:bodyPr/>
          <a:lstStyle/>
          <a:p>
            <a:fld id="{FC0CC166-4E39-43B8-AB91-BDD1C4C9E224}" type="slidenum">
              <a:rPr lang="de-DE" smtClean="0"/>
              <a:t>26</a:t>
            </a:fld>
            <a:endParaRPr lang="de-DE" dirty="0"/>
          </a:p>
        </p:txBody>
      </p:sp>
      <p:sp>
        <p:nvSpPr>
          <p:cNvPr id="6" name="Textfeld 5">
            <a:extLst>
              <a:ext uri="{FF2B5EF4-FFF2-40B4-BE49-F238E27FC236}">
                <a16:creationId xmlns:a16="http://schemas.microsoft.com/office/drawing/2014/main" id="{385D627B-1434-2D48-9D19-7D0B65DA5102}"/>
              </a:ext>
            </a:extLst>
          </p:cNvPr>
          <p:cNvSpPr txBox="1"/>
          <p:nvPr/>
        </p:nvSpPr>
        <p:spPr>
          <a:xfrm>
            <a:off x="1378800" y="1458858"/>
            <a:ext cx="9615331" cy="4801314"/>
          </a:xfrm>
          <a:prstGeom prst="rect">
            <a:avLst/>
          </a:prstGeom>
          <a:noFill/>
        </p:spPr>
        <p:txBody>
          <a:bodyPr wrap="square" rtlCol="0">
            <a:spAutoFit/>
          </a:bodyPr>
          <a:lstStyle/>
          <a:p>
            <a:r>
              <a:rPr lang="de-DE" dirty="0">
                <a:solidFill>
                  <a:srgbClr val="003056"/>
                </a:solidFill>
              </a:rPr>
              <a:t>Gregor, S. &amp; </a:t>
            </a:r>
            <a:r>
              <a:rPr lang="de-DE" dirty="0" err="1">
                <a:solidFill>
                  <a:srgbClr val="003056"/>
                </a:solidFill>
              </a:rPr>
              <a:t>Hevner</a:t>
            </a:r>
            <a:r>
              <a:rPr lang="de-DE" dirty="0">
                <a:solidFill>
                  <a:srgbClr val="003056"/>
                </a:solidFill>
              </a:rPr>
              <a:t>, A. R. (2013). </a:t>
            </a:r>
            <a:r>
              <a:rPr lang="de-DE" dirty="0" err="1">
                <a:solidFill>
                  <a:srgbClr val="003056"/>
                </a:solidFill>
              </a:rPr>
              <a:t>Positioning</a:t>
            </a:r>
            <a:r>
              <a:rPr lang="de-DE" dirty="0">
                <a:solidFill>
                  <a:srgbClr val="003056"/>
                </a:solidFill>
              </a:rPr>
              <a:t> and </a:t>
            </a:r>
            <a:r>
              <a:rPr lang="de-DE" dirty="0" err="1">
                <a:solidFill>
                  <a:srgbClr val="003056"/>
                </a:solidFill>
              </a:rPr>
              <a:t>presenting</a:t>
            </a:r>
            <a:r>
              <a:rPr lang="de-DE" dirty="0">
                <a:solidFill>
                  <a:srgbClr val="003056"/>
                </a:solidFill>
              </a:rPr>
              <a:t> design </a:t>
            </a:r>
            <a:r>
              <a:rPr lang="de-DE" dirty="0" err="1">
                <a:solidFill>
                  <a:srgbClr val="003056"/>
                </a:solidFill>
              </a:rPr>
              <a:t>science</a:t>
            </a:r>
            <a:r>
              <a:rPr lang="de-DE" dirty="0">
                <a:solidFill>
                  <a:srgbClr val="003056"/>
                </a:solidFill>
              </a:rPr>
              <a:t> </a:t>
            </a:r>
            <a:r>
              <a:rPr lang="de-DE" dirty="0" err="1">
                <a:solidFill>
                  <a:srgbClr val="003056"/>
                </a:solidFill>
              </a:rPr>
              <a:t>research</a:t>
            </a:r>
            <a:r>
              <a:rPr lang="de-DE" dirty="0">
                <a:solidFill>
                  <a:srgbClr val="003056"/>
                </a:solidFill>
              </a:rPr>
              <a:t> for </a:t>
            </a:r>
            <a:r>
              <a:rPr lang="de-DE" dirty="0" err="1">
                <a:solidFill>
                  <a:srgbClr val="003056"/>
                </a:solidFill>
              </a:rPr>
              <a:t>maximum</a:t>
            </a:r>
            <a:r>
              <a:rPr lang="de-DE" dirty="0">
                <a:solidFill>
                  <a:srgbClr val="003056"/>
                </a:solidFill>
              </a:rPr>
              <a:t> </a:t>
            </a:r>
            <a:r>
              <a:rPr lang="de-DE" dirty="0" err="1">
                <a:solidFill>
                  <a:srgbClr val="003056"/>
                </a:solidFill>
              </a:rPr>
              <a:t>impact</a:t>
            </a:r>
            <a:r>
              <a:rPr lang="de-DE" dirty="0">
                <a:solidFill>
                  <a:srgbClr val="003056"/>
                </a:solidFill>
              </a:rPr>
              <a:t>. MIS Quarterly 37(2), 337–355.</a:t>
            </a:r>
          </a:p>
          <a:p>
            <a:endParaRPr lang="de-DE" dirty="0">
              <a:solidFill>
                <a:srgbClr val="003056"/>
              </a:solidFill>
            </a:endParaRPr>
          </a:p>
          <a:p>
            <a:r>
              <a:rPr lang="de-DE" dirty="0" err="1">
                <a:solidFill>
                  <a:srgbClr val="003056"/>
                </a:solidFill>
              </a:rPr>
              <a:t>Hevner</a:t>
            </a:r>
            <a:r>
              <a:rPr lang="de-DE" dirty="0">
                <a:solidFill>
                  <a:srgbClr val="003056"/>
                </a:solidFill>
              </a:rPr>
              <a:t>, A. R., March, S. T., Park, J., &amp; Ram, S. (2004). Design Science in Information Systems Research. MIS Quarterly 28(1), 75–105.</a:t>
            </a:r>
          </a:p>
          <a:p>
            <a:endParaRPr lang="de-DE" dirty="0">
              <a:solidFill>
                <a:srgbClr val="003056"/>
              </a:solidFill>
            </a:endParaRPr>
          </a:p>
          <a:p>
            <a:r>
              <a:rPr lang="de-DE" dirty="0" err="1">
                <a:solidFill>
                  <a:srgbClr val="003056"/>
                </a:solidFill>
              </a:rPr>
              <a:t>Kuechler</a:t>
            </a:r>
            <a:r>
              <a:rPr lang="de-DE" dirty="0">
                <a:solidFill>
                  <a:srgbClr val="003056"/>
                </a:solidFill>
              </a:rPr>
              <a:t>, W., &amp; </a:t>
            </a:r>
            <a:r>
              <a:rPr lang="de-DE" dirty="0" err="1">
                <a:solidFill>
                  <a:srgbClr val="003056"/>
                </a:solidFill>
              </a:rPr>
              <a:t>Vaishnavi</a:t>
            </a:r>
            <a:r>
              <a:rPr lang="de-DE" dirty="0">
                <a:solidFill>
                  <a:srgbClr val="003056"/>
                </a:solidFill>
              </a:rPr>
              <a:t>, V. (2012). A </a:t>
            </a:r>
            <a:r>
              <a:rPr lang="de-DE" dirty="0" err="1">
                <a:solidFill>
                  <a:srgbClr val="003056"/>
                </a:solidFill>
              </a:rPr>
              <a:t>framework</a:t>
            </a:r>
            <a:r>
              <a:rPr lang="de-DE" dirty="0">
                <a:solidFill>
                  <a:srgbClr val="003056"/>
                </a:solidFill>
              </a:rPr>
              <a:t> for </a:t>
            </a:r>
            <a:r>
              <a:rPr lang="de-DE" dirty="0" err="1">
                <a:solidFill>
                  <a:srgbClr val="003056"/>
                </a:solidFill>
              </a:rPr>
              <a:t>theory</a:t>
            </a:r>
            <a:r>
              <a:rPr lang="de-DE" dirty="0">
                <a:solidFill>
                  <a:srgbClr val="003056"/>
                </a:solidFill>
              </a:rPr>
              <a:t> </a:t>
            </a:r>
            <a:r>
              <a:rPr lang="de-DE" dirty="0" err="1">
                <a:solidFill>
                  <a:srgbClr val="003056"/>
                </a:solidFill>
              </a:rPr>
              <a:t>development</a:t>
            </a:r>
            <a:r>
              <a:rPr lang="de-DE" dirty="0">
                <a:solidFill>
                  <a:srgbClr val="003056"/>
                </a:solidFill>
              </a:rPr>
              <a:t> in design </a:t>
            </a:r>
            <a:r>
              <a:rPr lang="de-DE" dirty="0" err="1">
                <a:solidFill>
                  <a:srgbClr val="003056"/>
                </a:solidFill>
              </a:rPr>
              <a:t>science</a:t>
            </a:r>
            <a:r>
              <a:rPr lang="de-DE" dirty="0">
                <a:solidFill>
                  <a:srgbClr val="003056"/>
                </a:solidFill>
              </a:rPr>
              <a:t> </a:t>
            </a:r>
            <a:r>
              <a:rPr lang="de-DE" dirty="0" err="1">
                <a:solidFill>
                  <a:srgbClr val="003056"/>
                </a:solidFill>
              </a:rPr>
              <a:t>research</a:t>
            </a:r>
            <a:r>
              <a:rPr lang="de-DE" dirty="0">
                <a:solidFill>
                  <a:srgbClr val="003056"/>
                </a:solidFill>
              </a:rPr>
              <a:t>: Multiple </a:t>
            </a:r>
            <a:r>
              <a:rPr lang="de-DE" dirty="0" err="1">
                <a:solidFill>
                  <a:srgbClr val="003056"/>
                </a:solidFill>
              </a:rPr>
              <a:t>perspectives</a:t>
            </a:r>
            <a:r>
              <a:rPr lang="de-DE" dirty="0">
                <a:solidFill>
                  <a:srgbClr val="003056"/>
                </a:solidFill>
              </a:rPr>
              <a:t>. Journal </a:t>
            </a:r>
            <a:r>
              <a:rPr lang="de-DE" dirty="0" err="1">
                <a:solidFill>
                  <a:srgbClr val="003056"/>
                </a:solidFill>
              </a:rPr>
              <a:t>of</a:t>
            </a:r>
            <a:r>
              <a:rPr lang="de-DE" dirty="0">
                <a:solidFill>
                  <a:srgbClr val="003056"/>
                </a:solidFill>
              </a:rPr>
              <a:t> the </a:t>
            </a:r>
            <a:r>
              <a:rPr lang="de-DE" dirty="0" err="1">
                <a:solidFill>
                  <a:srgbClr val="003056"/>
                </a:solidFill>
              </a:rPr>
              <a:t>Association</a:t>
            </a:r>
            <a:r>
              <a:rPr lang="de-DE" dirty="0">
                <a:solidFill>
                  <a:srgbClr val="003056"/>
                </a:solidFill>
              </a:rPr>
              <a:t> for Information Systems 13(6), 395-423.</a:t>
            </a:r>
          </a:p>
          <a:p>
            <a:endParaRPr lang="de-DE" dirty="0">
              <a:solidFill>
                <a:srgbClr val="003056"/>
              </a:solidFill>
            </a:endParaRPr>
          </a:p>
          <a:p>
            <a:r>
              <a:rPr lang="de-DE" dirty="0" err="1">
                <a:solidFill>
                  <a:srgbClr val="003056"/>
                </a:solidFill>
              </a:rPr>
              <a:t>Morana</a:t>
            </a:r>
            <a:r>
              <a:rPr lang="de-DE" dirty="0">
                <a:solidFill>
                  <a:srgbClr val="003056"/>
                </a:solidFill>
              </a:rPr>
              <a:t>, S., Schacht, S., </a:t>
            </a:r>
            <a:r>
              <a:rPr lang="de-DE" dirty="0" err="1">
                <a:solidFill>
                  <a:srgbClr val="003056"/>
                </a:solidFill>
              </a:rPr>
              <a:t>Scherp</a:t>
            </a:r>
            <a:r>
              <a:rPr lang="de-DE" dirty="0">
                <a:solidFill>
                  <a:srgbClr val="003056"/>
                </a:solidFill>
              </a:rPr>
              <a:t>, A., &amp; </a:t>
            </a:r>
            <a:r>
              <a:rPr lang="de-DE" dirty="0" err="1">
                <a:solidFill>
                  <a:srgbClr val="003056"/>
                </a:solidFill>
              </a:rPr>
              <a:t>Maedche</a:t>
            </a:r>
            <a:r>
              <a:rPr lang="de-DE" dirty="0">
                <a:solidFill>
                  <a:srgbClr val="003056"/>
                </a:solidFill>
              </a:rPr>
              <a:t>, A. (2017). A </a:t>
            </a:r>
            <a:r>
              <a:rPr lang="de-DE" dirty="0" err="1">
                <a:solidFill>
                  <a:srgbClr val="003056"/>
                </a:solidFill>
              </a:rPr>
              <a:t>review</a:t>
            </a:r>
            <a:r>
              <a:rPr lang="de-DE" dirty="0">
                <a:solidFill>
                  <a:srgbClr val="003056"/>
                </a:solidFill>
              </a:rPr>
              <a:t> </a:t>
            </a:r>
            <a:r>
              <a:rPr lang="de-DE" dirty="0" err="1">
                <a:solidFill>
                  <a:srgbClr val="003056"/>
                </a:solidFill>
              </a:rPr>
              <a:t>of</a:t>
            </a:r>
            <a:r>
              <a:rPr lang="de-DE" dirty="0">
                <a:solidFill>
                  <a:srgbClr val="003056"/>
                </a:solidFill>
              </a:rPr>
              <a:t> the </a:t>
            </a:r>
            <a:r>
              <a:rPr lang="de-DE" dirty="0" err="1">
                <a:solidFill>
                  <a:srgbClr val="003056"/>
                </a:solidFill>
              </a:rPr>
              <a:t>nature</a:t>
            </a:r>
            <a:r>
              <a:rPr lang="de-DE" dirty="0">
                <a:solidFill>
                  <a:srgbClr val="003056"/>
                </a:solidFill>
              </a:rPr>
              <a:t> and </a:t>
            </a:r>
            <a:r>
              <a:rPr lang="de-DE" dirty="0" err="1">
                <a:solidFill>
                  <a:srgbClr val="003056"/>
                </a:solidFill>
              </a:rPr>
              <a:t>effects</a:t>
            </a:r>
            <a:r>
              <a:rPr lang="de-DE" dirty="0">
                <a:solidFill>
                  <a:srgbClr val="003056"/>
                </a:solidFill>
              </a:rPr>
              <a:t> </a:t>
            </a:r>
            <a:r>
              <a:rPr lang="de-DE" dirty="0" err="1">
                <a:solidFill>
                  <a:srgbClr val="003056"/>
                </a:solidFill>
              </a:rPr>
              <a:t>of</a:t>
            </a:r>
            <a:r>
              <a:rPr lang="de-DE" dirty="0">
                <a:solidFill>
                  <a:srgbClr val="003056"/>
                </a:solidFill>
              </a:rPr>
              <a:t> </a:t>
            </a:r>
            <a:r>
              <a:rPr lang="de-DE" dirty="0" err="1">
                <a:solidFill>
                  <a:srgbClr val="003056"/>
                </a:solidFill>
              </a:rPr>
              <a:t>guidance</a:t>
            </a:r>
            <a:r>
              <a:rPr lang="de-DE" dirty="0">
                <a:solidFill>
                  <a:srgbClr val="003056"/>
                </a:solidFill>
              </a:rPr>
              <a:t> design </a:t>
            </a:r>
            <a:r>
              <a:rPr lang="de-DE" dirty="0" err="1">
                <a:solidFill>
                  <a:srgbClr val="003056"/>
                </a:solidFill>
              </a:rPr>
              <a:t>features</a:t>
            </a:r>
            <a:r>
              <a:rPr lang="de-DE" dirty="0">
                <a:solidFill>
                  <a:srgbClr val="003056"/>
                </a:solidFill>
              </a:rPr>
              <a:t>. </a:t>
            </a:r>
            <a:r>
              <a:rPr lang="de-DE" dirty="0" err="1">
                <a:solidFill>
                  <a:srgbClr val="003056"/>
                </a:solidFill>
              </a:rPr>
              <a:t>Decision</a:t>
            </a:r>
            <a:r>
              <a:rPr lang="de-DE" dirty="0">
                <a:solidFill>
                  <a:srgbClr val="003056"/>
                </a:solidFill>
              </a:rPr>
              <a:t> Support Systems 97, 31-42.</a:t>
            </a:r>
          </a:p>
          <a:p>
            <a:endParaRPr lang="de-DE" dirty="0">
              <a:solidFill>
                <a:srgbClr val="003056"/>
              </a:solidFill>
            </a:endParaRPr>
          </a:p>
          <a:p>
            <a:r>
              <a:rPr lang="de-DE" dirty="0" err="1">
                <a:solidFill>
                  <a:srgbClr val="003056"/>
                </a:solidFill>
              </a:rPr>
              <a:t>Morana</a:t>
            </a:r>
            <a:r>
              <a:rPr lang="de-DE" dirty="0">
                <a:solidFill>
                  <a:srgbClr val="003056"/>
                </a:solidFill>
              </a:rPr>
              <a:t>, S., </a:t>
            </a:r>
            <a:r>
              <a:rPr lang="de-DE" dirty="0" err="1">
                <a:solidFill>
                  <a:srgbClr val="003056"/>
                </a:solidFill>
              </a:rPr>
              <a:t>Kroenung</a:t>
            </a:r>
            <a:r>
              <a:rPr lang="de-DE" dirty="0">
                <a:solidFill>
                  <a:srgbClr val="003056"/>
                </a:solidFill>
              </a:rPr>
              <a:t>, J., </a:t>
            </a:r>
            <a:r>
              <a:rPr lang="de-DE" dirty="0" err="1">
                <a:solidFill>
                  <a:srgbClr val="003056"/>
                </a:solidFill>
              </a:rPr>
              <a:t>Maedche</a:t>
            </a:r>
            <a:r>
              <a:rPr lang="de-DE" dirty="0">
                <a:solidFill>
                  <a:srgbClr val="003056"/>
                </a:solidFill>
              </a:rPr>
              <a:t>, A., &amp; Schacht, S. (2019). </a:t>
            </a:r>
            <a:r>
              <a:rPr lang="de-DE" dirty="0" err="1">
                <a:solidFill>
                  <a:srgbClr val="003056"/>
                </a:solidFill>
              </a:rPr>
              <a:t>Designing</a:t>
            </a:r>
            <a:r>
              <a:rPr lang="de-DE" dirty="0">
                <a:solidFill>
                  <a:srgbClr val="003056"/>
                </a:solidFill>
              </a:rPr>
              <a:t> </a:t>
            </a:r>
            <a:r>
              <a:rPr lang="de-DE" dirty="0" err="1">
                <a:solidFill>
                  <a:srgbClr val="003056"/>
                </a:solidFill>
              </a:rPr>
              <a:t>Process</a:t>
            </a:r>
            <a:r>
              <a:rPr lang="de-DE" dirty="0">
                <a:solidFill>
                  <a:srgbClr val="003056"/>
                </a:solidFill>
              </a:rPr>
              <a:t> </a:t>
            </a:r>
            <a:r>
              <a:rPr lang="de-DE" dirty="0" err="1">
                <a:solidFill>
                  <a:srgbClr val="003056"/>
                </a:solidFill>
              </a:rPr>
              <a:t>Guidance</a:t>
            </a:r>
            <a:r>
              <a:rPr lang="de-DE" dirty="0">
                <a:solidFill>
                  <a:srgbClr val="003056"/>
                </a:solidFill>
              </a:rPr>
              <a:t> Systems. Journal </a:t>
            </a:r>
            <a:r>
              <a:rPr lang="de-DE" dirty="0" err="1">
                <a:solidFill>
                  <a:srgbClr val="003056"/>
                </a:solidFill>
              </a:rPr>
              <a:t>of</a:t>
            </a:r>
            <a:r>
              <a:rPr lang="de-DE" dirty="0">
                <a:solidFill>
                  <a:srgbClr val="003056"/>
                </a:solidFill>
              </a:rPr>
              <a:t> the </a:t>
            </a:r>
            <a:r>
              <a:rPr lang="de-DE" dirty="0" err="1">
                <a:solidFill>
                  <a:srgbClr val="003056"/>
                </a:solidFill>
              </a:rPr>
              <a:t>Association</a:t>
            </a:r>
            <a:r>
              <a:rPr lang="de-DE" dirty="0">
                <a:solidFill>
                  <a:srgbClr val="003056"/>
                </a:solidFill>
              </a:rPr>
              <a:t> for Information Systems 20(5), 499-535.</a:t>
            </a:r>
          </a:p>
          <a:p>
            <a:endParaRPr lang="de-DE" dirty="0">
              <a:solidFill>
                <a:srgbClr val="003056"/>
              </a:solidFill>
            </a:endParaRPr>
          </a:p>
          <a:p>
            <a:r>
              <a:rPr lang="de-DE" dirty="0" err="1">
                <a:solidFill>
                  <a:srgbClr val="003056"/>
                </a:solidFill>
              </a:rPr>
              <a:t>Nunamaker</a:t>
            </a:r>
            <a:r>
              <a:rPr lang="de-DE" dirty="0">
                <a:solidFill>
                  <a:srgbClr val="003056"/>
                </a:solidFill>
              </a:rPr>
              <a:t>, J. F., Chen, M., &amp; </a:t>
            </a:r>
            <a:r>
              <a:rPr lang="de-DE" dirty="0" err="1">
                <a:solidFill>
                  <a:srgbClr val="003056"/>
                </a:solidFill>
              </a:rPr>
              <a:t>Purdin</a:t>
            </a:r>
            <a:r>
              <a:rPr lang="de-DE" dirty="0">
                <a:solidFill>
                  <a:srgbClr val="003056"/>
                </a:solidFill>
              </a:rPr>
              <a:t>, T. D. (1991). Systems </a:t>
            </a:r>
            <a:r>
              <a:rPr lang="de-DE" dirty="0" err="1">
                <a:solidFill>
                  <a:srgbClr val="003056"/>
                </a:solidFill>
              </a:rPr>
              <a:t>development</a:t>
            </a:r>
            <a:r>
              <a:rPr lang="de-DE" dirty="0">
                <a:solidFill>
                  <a:srgbClr val="003056"/>
                </a:solidFill>
              </a:rPr>
              <a:t> in </a:t>
            </a:r>
            <a:r>
              <a:rPr lang="de-DE" dirty="0" err="1">
                <a:solidFill>
                  <a:srgbClr val="003056"/>
                </a:solidFill>
              </a:rPr>
              <a:t>information</a:t>
            </a:r>
            <a:r>
              <a:rPr lang="de-DE" dirty="0">
                <a:solidFill>
                  <a:srgbClr val="003056"/>
                </a:solidFill>
              </a:rPr>
              <a:t> </a:t>
            </a:r>
            <a:r>
              <a:rPr lang="de-DE" dirty="0" err="1">
                <a:solidFill>
                  <a:srgbClr val="003056"/>
                </a:solidFill>
              </a:rPr>
              <a:t>systems</a:t>
            </a:r>
            <a:r>
              <a:rPr lang="de-DE" dirty="0">
                <a:solidFill>
                  <a:srgbClr val="003056"/>
                </a:solidFill>
              </a:rPr>
              <a:t> </a:t>
            </a:r>
            <a:r>
              <a:rPr lang="de-DE" dirty="0" err="1">
                <a:solidFill>
                  <a:srgbClr val="003056"/>
                </a:solidFill>
              </a:rPr>
              <a:t>research</a:t>
            </a:r>
            <a:r>
              <a:rPr lang="de-DE" dirty="0">
                <a:solidFill>
                  <a:srgbClr val="003056"/>
                </a:solidFill>
              </a:rPr>
              <a:t>. Journal </a:t>
            </a:r>
            <a:r>
              <a:rPr lang="de-DE" dirty="0" err="1">
                <a:solidFill>
                  <a:srgbClr val="003056"/>
                </a:solidFill>
              </a:rPr>
              <a:t>of</a:t>
            </a:r>
            <a:r>
              <a:rPr lang="de-DE" dirty="0">
                <a:solidFill>
                  <a:srgbClr val="003056"/>
                </a:solidFill>
              </a:rPr>
              <a:t> Management Information Systems 7(3), 89–106.</a:t>
            </a:r>
          </a:p>
        </p:txBody>
      </p:sp>
    </p:spTree>
    <p:extLst>
      <p:ext uri="{BB962C8B-B14F-4D97-AF65-F5344CB8AC3E}">
        <p14:creationId xmlns:p14="http://schemas.microsoft.com/office/powerpoint/2010/main" val="3453836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E9FD-7040-F947-A6C5-CDBD25346B65}"/>
              </a:ext>
            </a:extLst>
          </p:cNvPr>
          <p:cNvSpPr>
            <a:spLocks noGrp="1"/>
          </p:cNvSpPr>
          <p:nvPr>
            <p:ph type="title"/>
          </p:nvPr>
        </p:nvSpPr>
        <p:spPr/>
        <p:txBody>
          <a:bodyPr/>
          <a:lstStyle/>
          <a:p>
            <a:r>
              <a:rPr lang="de-DE" dirty="0"/>
              <a:t>Literaturverzeichnis – Kapitel 5</a:t>
            </a:r>
          </a:p>
        </p:txBody>
      </p:sp>
      <p:sp>
        <p:nvSpPr>
          <p:cNvPr id="4" name="Foliennummernplatzhalter 3">
            <a:extLst>
              <a:ext uri="{FF2B5EF4-FFF2-40B4-BE49-F238E27FC236}">
                <a16:creationId xmlns:a16="http://schemas.microsoft.com/office/drawing/2014/main" id="{54107A1C-01DB-B242-9031-9104A72EB15D}"/>
              </a:ext>
            </a:extLst>
          </p:cNvPr>
          <p:cNvSpPr>
            <a:spLocks noGrp="1"/>
          </p:cNvSpPr>
          <p:nvPr>
            <p:ph type="sldNum" sz="quarter" idx="12"/>
          </p:nvPr>
        </p:nvSpPr>
        <p:spPr/>
        <p:txBody>
          <a:bodyPr/>
          <a:lstStyle/>
          <a:p>
            <a:fld id="{FC0CC166-4E39-43B8-AB91-BDD1C4C9E224}" type="slidenum">
              <a:rPr lang="de-DE" smtClean="0"/>
              <a:t>27</a:t>
            </a:fld>
            <a:endParaRPr lang="de-DE" dirty="0"/>
          </a:p>
        </p:txBody>
      </p:sp>
      <p:sp>
        <p:nvSpPr>
          <p:cNvPr id="6" name="Textfeld 5">
            <a:extLst>
              <a:ext uri="{FF2B5EF4-FFF2-40B4-BE49-F238E27FC236}">
                <a16:creationId xmlns:a16="http://schemas.microsoft.com/office/drawing/2014/main" id="{385D627B-1434-2D48-9D19-7D0B65DA5102}"/>
              </a:ext>
            </a:extLst>
          </p:cNvPr>
          <p:cNvSpPr txBox="1"/>
          <p:nvPr/>
        </p:nvSpPr>
        <p:spPr>
          <a:xfrm>
            <a:off x="1378800" y="1957690"/>
            <a:ext cx="9615331" cy="3416320"/>
          </a:xfrm>
          <a:prstGeom prst="rect">
            <a:avLst/>
          </a:prstGeom>
          <a:noFill/>
        </p:spPr>
        <p:txBody>
          <a:bodyPr wrap="square" rtlCol="0">
            <a:spAutoFit/>
          </a:bodyPr>
          <a:lstStyle/>
          <a:p>
            <a:r>
              <a:rPr lang="de-DE" dirty="0" err="1">
                <a:solidFill>
                  <a:srgbClr val="003056"/>
                </a:solidFill>
              </a:rPr>
              <a:t>Peffers</a:t>
            </a:r>
            <a:r>
              <a:rPr lang="de-DE" dirty="0">
                <a:solidFill>
                  <a:srgbClr val="003056"/>
                </a:solidFill>
              </a:rPr>
              <a:t>, K., </a:t>
            </a:r>
            <a:r>
              <a:rPr lang="de-DE" dirty="0" err="1">
                <a:solidFill>
                  <a:srgbClr val="003056"/>
                </a:solidFill>
              </a:rPr>
              <a:t>Tuunanen</a:t>
            </a:r>
            <a:r>
              <a:rPr lang="de-DE" dirty="0">
                <a:solidFill>
                  <a:srgbClr val="003056"/>
                </a:solidFill>
              </a:rPr>
              <a:t>, T., Rothenberger, M. A., &amp; Chatterjee, S. (2007). A design </a:t>
            </a:r>
            <a:r>
              <a:rPr lang="de-DE" dirty="0" err="1">
                <a:solidFill>
                  <a:srgbClr val="003056"/>
                </a:solidFill>
              </a:rPr>
              <a:t>science</a:t>
            </a:r>
            <a:r>
              <a:rPr lang="de-DE" dirty="0">
                <a:solidFill>
                  <a:srgbClr val="003056"/>
                </a:solidFill>
              </a:rPr>
              <a:t> </a:t>
            </a:r>
            <a:r>
              <a:rPr lang="de-DE" dirty="0" err="1">
                <a:solidFill>
                  <a:srgbClr val="003056"/>
                </a:solidFill>
              </a:rPr>
              <a:t>research</a:t>
            </a:r>
            <a:r>
              <a:rPr lang="de-DE" dirty="0">
                <a:solidFill>
                  <a:srgbClr val="003056"/>
                </a:solidFill>
              </a:rPr>
              <a:t> </a:t>
            </a:r>
            <a:r>
              <a:rPr lang="de-DE" dirty="0" err="1">
                <a:solidFill>
                  <a:srgbClr val="003056"/>
                </a:solidFill>
              </a:rPr>
              <a:t>methodology</a:t>
            </a:r>
            <a:r>
              <a:rPr lang="de-DE" dirty="0">
                <a:solidFill>
                  <a:srgbClr val="003056"/>
                </a:solidFill>
              </a:rPr>
              <a:t> for </a:t>
            </a:r>
            <a:r>
              <a:rPr lang="de-DE" dirty="0" err="1">
                <a:solidFill>
                  <a:srgbClr val="003056"/>
                </a:solidFill>
              </a:rPr>
              <a:t>information</a:t>
            </a:r>
            <a:r>
              <a:rPr lang="de-DE" dirty="0">
                <a:solidFill>
                  <a:srgbClr val="003056"/>
                </a:solidFill>
              </a:rPr>
              <a:t> </a:t>
            </a:r>
            <a:r>
              <a:rPr lang="de-DE" dirty="0" err="1">
                <a:solidFill>
                  <a:srgbClr val="003056"/>
                </a:solidFill>
              </a:rPr>
              <a:t>systems</a:t>
            </a:r>
            <a:r>
              <a:rPr lang="de-DE" dirty="0">
                <a:solidFill>
                  <a:srgbClr val="003056"/>
                </a:solidFill>
              </a:rPr>
              <a:t> </a:t>
            </a:r>
            <a:r>
              <a:rPr lang="de-DE" dirty="0" err="1">
                <a:solidFill>
                  <a:srgbClr val="003056"/>
                </a:solidFill>
              </a:rPr>
              <a:t>research</a:t>
            </a:r>
            <a:r>
              <a:rPr lang="de-DE" dirty="0">
                <a:solidFill>
                  <a:srgbClr val="003056"/>
                </a:solidFill>
              </a:rPr>
              <a:t>. Journal </a:t>
            </a:r>
            <a:r>
              <a:rPr lang="de-DE" dirty="0" err="1">
                <a:solidFill>
                  <a:srgbClr val="003056"/>
                </a:solidFill>
              </a:rPr>
              <a:t>of</a:t>
            </a:r>
            <a:r>
              <a:rPr lang="de-DE" dirty="0">
                <a:solidFill>
                  <a:srgbClr val="003056"/>
                </a:solidFill>
              </a:rPr>
              <a:t> Management Information Systems 24(3), 45–77.</a:t>
            </a:r>
          </a:p>
          <a:p>
            <a:endParaRPr lang="de-DE" dirty="0">
              <a:solidFill>
                <a:srgbClr val="003056"/>
              </a:solidFill>
            </a:endParaRPr>
          </a:p>
          <a:p>
            <a:r>
              <a:rPr lang="de-DE" dirty="0">
                <a:solidFill>
                  <a:srgbClr val="003056"/>
                </a:solidFill>
              </a:rPr>
              <a:t>Simon, H.A. (1996). The </a:t>
            </a:r>
            <a:r>
              <a:rPr lang="de-DE" dirty="0" err="1">
                <a:solidFill>
                  <a:srgbClr val="003056"/>
                </a:solidFill>
              </a:rPr>
              <a:t>sciences</a:t>
            </a:r>
            <a:r>
              <a:rPr lang="de-DE" dirty="0">
                <a:solidFill>
                  <a:srgbClr val="003056"/>
                </a:solidFill>
              </a:rPr>
              <a:t> </a:t>
            </a:r>
            <a:r>
              <a:rPr lang="de-DE" dirty="0" err="1">
                <a:solidFill>
                  <a:srgbClr val="003056"/>
                </a:solidFill>
              </a:rPr>
              <a:t>of</a:t>
            </a:r>
            <a:r>
              <a:rPr lang="de-DE" dirty="0">
                <a:solidFill>
                  <a:srgbClr val="003056"/>
                </a:solidFill>
              </a:rPr>
              <a:t> the </a:t>
            </a:r>
            <a:r>
              <a:rPr lang="de-DE" dirty="0" err="1">
                <a:solidFill>
                  <a:srgbClr val="003056"/>
                </a:solidFill>
              </a:rPr>
              <a:t>artificial</a:t>
            </a:r>
            <a:r>
              <a:rPr lang="de-DE" dirty="0">
                <a:solidFill>
                  <a:srgbClr val="003056"/>
                </a:solidFill>
              </a:rPr>
              <a:t>, 3. Aufl. Cambridge: MIT Press.</a:t>
            </a:r>
          </a:p>
          <a:p>
            <a:endParaRPr lang="de-DE" dirty="0">
              <a:solidFill>
                <a:srgbClr val="003056"/>
              </a:solidFill>
            </a:endParaRPr>
          </a:p>
          <a:p>
            <a:r>
              <a:rPr lang="de-DE" dirty="0">
                <a:solidFill>
                  <a:srgbClr val="003056"/>
                </a:solidFill>
              </a:rPr>
              <a:t>vom Brocke, J., Winter, R., </a:t>
            </a:r>
            <a:r>
              <a:rPr lang="de-DE" dirty="0" err="1">
                <a:solidFill>
                  <a:srgbClr val="003056"/>
                </a:solidFill>
              </a:rPr>
              <a:t>Hevner</a:t>
            </a:r>
            <a:r>
              <a:rPr lang="de-DE" dirty="0">
                <a:solidFill>
                  <a:srgbClr val="003056"/>
                </a:solidFill>
              </a:rPr>
              <a:t>, A., &amp; </a:t>
            </a:r>
            <a:r>
              <a:rPr lang="de-DE" dirty="0" err="1">
                <a:solidFill>
                  <a:srgbClr val="003056"/>
                </a:solidFill>
              </a:rPr>
              <a:t>Maedche</a:t>
            </a:r>
            <a:r>
              <a:rPr lang="de-DE" dirty="0">
                <a:solidFill>
                  <a:srgbClr val="003056"/>
                </a:solidFill>
              </a:rPr>
              <a:t>, A. (2020). </a:t>
            </a:r>
            <a:r>
              <a:rPr lang="de-DE" dirty="0" err="1">
                <a:solidFill>
                  <a:srgbClr val="003056"/>
                </a:solidFill>
              </a:rPr>
              <a:t>Accumulation</a:t>
            </a:r>
            <a:r>
              <a:rPr lang="de-DE" dirty="0">
                <a:solidFill>
                  <a:srgbClr val="003056"/>
                </a:solidFill>
              </a:rPr>
              <a:t> and </a:t>
            </a:r>
            <a:r>
              <a:rPr lang="de-DE" dirty="0" err="1">
                <a:solidFill>
                  <a:srgbClr val="003056"/>
                </a:solidFill>
              </a:rPr>
              <a:t>evolution</a:t>
            </a:r>
            <a:r>
              <a:rPr lang="de-DE" dirty="0">
                <a:solidFill>
                  <a:srgbClr val="003056"/>
                </a:solidFill>
              </a:rPr>
              <a:t> </a:t>
            </a:r>
            <a:r>
              <a:rPr lang="de-DE" dirty="0" err="1">
                <a:solidFill>
                  <a:srgbClr val="003056"/>
                </a:solidFill>
              </a:rPr>
              <a:t>of</a:t>
            </a:r>
            <a:r>
              <a:rPr lang="de-DE" dirty="0">
                <a:solidFill>
                  <a:srgbClr val="003056"/>
                </a:solidFill>
              </a:rPr>
              <a:t> design </a:t>
            </a:r>
            <a:r>
              <a:rPr lang="de-DE" dirty="0" err="1">
                <a:solidFill>
                  <a:srgbClr val="003056"/>
                </a:solidFill>
              </a:rPr>
              <a:t>knowledge</a:t>
            </a:r>
            <a:r>
              <a:rPr lang="de-DE" dirty="0">
                <a:solidFill>
                  <a:srgbClr val="003056"/>
                </a:solidFill>
              </a:rPr>
              <a:t> in design </a:t>
            </a:r>
            <a:r>
              <a:rPr lang="de-DE" dirty="0" err="1">
                <a:solidFill>
                  <a:srgbClr val="003056"/>
                </a:solidFill>
              </a:rPr>
              <a:t>science</a:t>
            </a:r>
            <a:r>
              <a:rPr lang="de-DE" dirty="0">
                <a:solidFill>
                  <a:srgbClr val="003056"/>
                </a:solidFill>
              </a:rPr>
              <a:t> </a:t>
            </a:r>
            <a:r>
              <a:rPr lang="de-DE" dirty="0" err="1">
                <a:solidFill>
                  <a:srgbClr val="003056"/>
                </a:solidFill>
              </a:rPr>
              <a:t>research</a:t>
            </a:r>
            <a:r>
              <a:rPr lang="de-DE" dirty="0">
                <a:solidFill>
                  <a:srgbClr val="003056"/>
                </a:solidFill>
              </a:rPr>
              <a:t>—a </a:t>
            </a:r>
            <a:r>
              <a:rPr lang="de-DE" dirty="0" err="1">
                <a:solidFill>
                  <a:srgbClr val="003056"/>
                </a:solidFill>
              </a:rPr>
              <a:t>journey</a:t>
            </a:r>
            <a:r>
              <a:rPr lang="de-DE" dirty="0">
                <a:solidFill>
                  <a:srgbClr val="003056"/>
                </a:solidFill>
              </a:rPr>
              <a:t> </a:t>
            </a:r>
            <a:r>
              <a:rPr lang="de-DE" dirty="0" err="1">
                <a:solidFill>
                  <a:srgbClr val="003056"/>
                </a:solidFill>
              </a:rPr>
              <a:t>through</a:t>
            </a:r>
            <a:r>
              <a:rPr lang="de-DE" dirty="0">
                <a:solidFill>
                  <a:srgbClr val="003056"/>
                </a:solidFill>
              </a:rPr>
              <a:t> time and </a:t>
            </a:r>
            <a:r>
              <a:rPr lang="de-DE" dirty="0" err="1">
                <a:solidFill>
                  <a:srgbClr val="003056"/>
                </a:solidFill>
              </a:rPr>
              <a:t>space</a:t>
            </a:r>
            <a:r>
              <a:rPr lang="de-DE" dirty="0">
                <a:solidFill>
                  <a:srgbClr val="003056"/>
                </a:solidFill>
              </a:rPr>
              <a:t>. Journal </a:t>
            </a:r>
            <a:r>
              <a:rPr lang="de-DE" dirty="0" err="1">
                <a:solidFill>
                  <a:srgbClr val="003056"/>
                </a:solidFill>
              </a:rPr>
              <a:t>of</a:t>
            </a:r>
            <a:r>
              <a:rPr lang="de-DE" dirty="0">
                <a:solidFill>
                  <a:srgbClr val="003056"/>
                </a:solidFill>
              </a:rPr>
              <a:t> the </a:t>
            </a:r>
            <a:r>
              <a:rPr lang="de-DE" dirty="0" err="1">
                <a:solidFill>
                  <a:srgbClr val="003056"/>
                </a:solidFill>
              </a:rPr>
              <a:t>Association</a:t>
            </a:r>
            <a:r>
              <a:rPr lang="de-DE" dirty="0">
                <a:solidFill>
                  <a:srgbClr val="003056"/>
                </a:solidFill>
              </a:rPr>
              <a:t> for Information Systems (JAIS) 21(3), 520-554.</a:t>
            </a:r>
          </a:p>
          <a:p>
            <a:endParaRPr lang="de-DE" dirty="0">
              <a:solidFill>
                <a:srgbClr val="003056"/>
              </a:solidFill>
            </a:endParaRPr>
          </a:p>
          <a:p>
            <a:r>
              <a:rPr lang="de-DE" dirty="0">
                <a:solidFill>
                  <a:srgbClr val="003056"/>
                </a:solidFill>
              </a:rPr>
              <a:t>Walls, J. G., </a:t>
            </a:r>
            <a:r>
              <a:rPr lang="de-DE" dirty="0" err="1">
                <a:solidFill>
                  <a:srgbClr val="003056"/>
                </a:solidFill>
              </a:rPr>
              <a:t>Widmeyer</a:t>
            </a:r>
            <a:r>
              <a:rPr lang="de-DE" dirty="0">
                <a:solidFill>
                  <a:srgbClr val="003056"/>
                </a:solidFill>
              </a:rPr>
              <a:t>, G. R., &amp; </a:t>
            </a:r>
            <a:r>
              <a:rPr lang="de-DE" dirty="0" err="1">
                <a:solidFill>
                  <a:srgbClr val="003056"/>
                </a:solidFill>
              </a:rPr>
              <a:t>El</a:t>
            </a:r>
            <a:r>
              <a:rPr lang="de-DE" dirty="0">
                <a:solidFill>
                  <a:srgbClr val="003056"/>
                </a:solidFill>
              </a:rPr>
              <a:t> </a:t>
            </a:r>
            <a:r>
              <a:rPr lang="de-DE" dirty="0" err="1">
                <a:solidFill>
                  <a:srgbClr val="003056"/>
                </a:solidFill>
              </a:rPr>
              <a:t>Sawy</a:t>
            </a:r>
            <a:r>
              <a:rPr lang="de-DE" dirty="0">
                <a:solidFill>
                  <a:srgbClr val="003056"/>
                </a:solidFill>
              </a:rPr>
              <a:t>, O. A. (1992). Building an </a:t>
            </a:r>
            <a:r>
              <a:rPr lang="de-DE" dirty="0" err="1">
                <a:solidFill>
                  <a:srgbClr val="003056"/>
                </a:solidFill>
              </a:rPr>
              <a:t>information</a:t>
            </a:r>
            <a:r>
              <a:rPr lang="de-DE" dirty="0">
                <a:solidFill>
                  <a:srgbClr val="003056"/>
                </a:solidFill>
              </a:rPr>
              <a:t> </a:t>
            </a:r>
            <a:r>
              <a:rPr lang="de-DE" dirty="0" err="1">
                <a:solidFill>
                  <a:srgbClr val="003056"/>
                </a:solidFill>
              </a:rPr>
              <a:t>system</a:t>
            </a:r>
            <a:r>
              <a:rPr lang="de-DE" dirty="0">
                <a:solidFill>
                  <a:srgbClr val="003056"/>
                </a:solidFill>
              </a:rPr>
              <a:t> design </a:t>
            </a:r>
            <a:r>
              <a:rPr lang="de-DE" dirty="0" err="1">
                <a:solidFill>
                  <a:srgbClr val="003056"/>
                </a:solidFill>
              </a:rPr>
              <a:t>theory</a:t>
            </a:r>
            <a:r>
              <a:rPr lang="de-DE" dirty="0">
                <a:solidFill>
                  <a:srgbClr val="003056"/>
                </a:solidFill>
              </a:rPr>
              <a:t> for </a:t>
            </a:r>
            <a:r>
              <a:rPr lang="de-DE" dirty="0" err="1">
                <a:solidFill>
                  <a:srgbClr val="003056"/>
                </a:solidFill>
              </a:rPr>
              <a:t>vigilant</a:t>
            </a:r>
            <a:r>
              <a:rPr lang="de-DE" dirty="0">
                <a:solidFill>
                  <a:srgbClr val="003056"/>
                </a:solidFill>
              </a:rPr>
              <a:t> EIS. Information Systems Research 3(1), 36–59.</a:t>
            </a:r>
          </a:p>
        </p:txBody>
      </p:sp>
    </p:spTree>
    <p:extLst>
      <p:ext uri="{BB962C8B-B14F-4D97-AF65-F5344CB8AC3E}">
        <p14:creationId xmlns:p14="http://schemas.microsoft.com/office/powerpoint/2010/main" val="105183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2038C-FD02-40B4-B75A-DA3EDDC6D21F}"/>
              </a:ext>
            </a:extLst>
          </p:cNvPr>
          <p:cNvSpPr>
            <a:spLocks noGrp="1"/>
          </p:cNvSpPr>
          <p:nvPr>
            <p:ph type="title"/>
          </p:nvPr>
        </p:nvSpPr>
        <p:spPr>
          <a:xfrm>
            <a:off x="1378800" y="612001"/>
            <a:ext cx="7095051" cy="1248289"/>
          </a:xfrm>
        </p:spPr>
        <p:txBody>
          <a:bodyPr/>
          <a:lstStyle/>
          <a:p>
            <a:r>
              <a:rPr lang="de-DE" dirty="0"/>
              <a:t>Grundkonzepte der gestaltungsorientierten Forschung</a:t>
            </a:r>
            <a:endParaRPr lang="en-US" dirty="0"/>
          </a:p>
        </p:txBody>
      </p:sp>
      <p:sp>
        <p:nvSpPr>
          <p:cNvPr id="6" name="Foliennummernplatzhalter 5">
            <a:extLst>
              <a:ext uri="{FF2B5EF4-FFF2-40B4-BE49-F238E27FC236}">
                <a16:creationId xmlns:a16="http://schemas.microsoft.com/office/drawing/2014/main" id="{F0511379-E86A-E1D1-6115-12F4B0DCB1F6}"/>
              </a:ext>
            </a:extLst>
          </p:cNvPr>
          <p:cNvSpPr>
            <a:spLocks noGrp="1"/>
          </p:cNvSpPr>
          <p:nvPr>
            <p:ph type="sldNum" sz="quarter" idx="12"/>
          </p:nvPr>
        </p:nvSpPr>
        <p:spPr/>
        <p:txBody>
          <a:bodyPr/>
          <a:lstStyle/>
          <a:p>
            <a:fld id="{FC0CC166-4E39-43B8-AB91-BDD1C4C9E224}" type="slidenum">
              <a:rPr lang="de-DE" smtClean="0"/>
              <a:t>3</a:t>
            </a:fld>
            <a:endParaRPr lang="de-DE" dirty="0"/>
          </a:p>
        </p:txBody>
      </p:sp>
      <p:sp>
        <p:nvSpPr>
          <p:cNvPr id="5" name="Rechteck: abgerundete Ecken 4">
            <a:extLst>
              <a:ext uri="{FF2B5EF4-FFF2-40B4-BE49-F238E27FC236}">
                <a16:creationId xmlns:a16="http://schemas.microsoft.com/office/drawing/2014/main" id="{6DEFADCE-DED8-4BC3-B610-A65F01BB43DA}"/>
              </a:ext>
            </a:extLst>
          </p:cNvPr>
          <p:cNvSpPr/>
          <p:nvPr/>
        </p:nvSpPr>
        <p:spPr>
          <a:xfrm>
            <a:off x="1422266" y="2030613"/>
            <a:ext cx="9462946" cy="12482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0" i="0" u="none" strike="noStrike" baseline="0" dirty="0">
                <a:solidFill>
                  <a:schemeClr val="bg1"/>
                </a:solidFill>
              </a:rPr>
              <a:t>Die </a:t>
            </a:r>
            <a:r>
              <a:rPr lang="de-DE" sz="2400" b="1" i="0" u="none" strike="noStrike" baseline="0" dirty="0">
                <a:solidFill>
                  <a:schemeClr val="bg1"/>
                </a:solidFill>
              </a:rPr>
              <a:t>gestaltungsorientierte Forschung</a:t>
            </a:r>
            <a:r>
              <a:rPr lang="de-DE" sz="2400" b="0" i="0" u="none" strike="noStrike" baseline="0" dirty="0">
                <a:solidFill>
                  <a:schemeClr val="bg1"/>
                </a:solidFill>
              </a:rPr>
              <a:t> in der Wirtschaftsinformatik zielt darauf ab, </a:t>
            </a:r>
            <a:r>
              <a:rPr lang="de-DE" sz="2400" b="1" i="0" u="none" strike="noStrike" baseline="0" dirty="0">
                <a:solidFill>
                  <a:schemeClr val="bg1"/>
                </a:solidFill>
              </a:rPr>
              <a:t>Artefakte zu konstruieren </a:t>
            </a:r>
            <a:r>
              <a:rPr lang="de-DE" sz="2400" b="0" i="0" u="none" strike="noStrike" baseline="0" dirty="0">
                <a:solidFill>
                  <a:schemeClr val="bg1"/>
                </a:solidFill>
              </a:rPr>
              <a:t>und </a:t>
            </a:r>
            <a:r>
              <a:rPr lang="de-DE" sz="2400" b="1" i="0" u="none" strike="noStrike" baseline="0" dirty="0">
                <a:solidFill>
                  <a:schemeClr val="bg1"/>
                </a:solidFill>
              </a:rPr>
              <a:t>Wissen zur Konstruktion von Artefakten bereitzustellen</a:t>
            </a:r>
            <a:r>
              <a:rPr lang="de-DE" sz="2400" b="0" i="0" u="none" strike="noStrike" baseline="0" dirty="0">
                <a:solidFill>
                  <a:schemeClr val="bg1"/>
                </a:solidFill>
              </a:rPr>
              <a:t>, um bestimmte Ziele zu erreichen. </a:t>
            </a:r>
            <a:endParaRPr lang="en-US" sz="2400" dirty="0">
              <a:solidFill>
                <a:schemeClr val="bg1"/>
              </a:solidFill>
            </a:endParaRPr>
          </a:p>
        </p:txBody>
      </p:sp>
      <p:sp>
        <p:nvSpPr>
          <p:cNvPr id="7" name="Inhaltsplatzhalter 2">
            <a:extLst>
              <a:ext uri="{FF2B5EF4-FFF2-40B4-BE49-F238E27FC236}">
                <a16:creationId xmlns:a16="http://schemas.microsoft.com/office/drawing/2014/main" id="{20C192C5-44FA-592B-A548-7572F5CFBD89}"/>
              </a:ext>
            </a:extLst>
          </p:cNvPr>
          <p:cNvSpPr txBox="1">
            <a:spLocks/>
          </p:cNvSpPr>
          <p:nvPr/>
        </p:nvSpPr>
        <p:spPr>
          <a:xfrm>
            <a:off x="1414426" y="3501802"/>
            <a:ext cx="9432000" cy="2626036"/>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64" indent="-342864">
              <a:spcBef>
                <a:spcPct val="20000"/>
              </a:spcBef>
              <a:buFont typeface="Arial" panose="020B0604020202020204" pitchFamily="34" charset="0"/>
              <a:buChar char="•"/>
            </a:pPr>
            <a:r>
              <a:rPr lang="de-DE" sz="2400" dirty="0">
                <a:solidFill>
                  <a:srgbClr val="C00000"/>
                </a:solidFill>
              </a:rPr>
              <a:t>Verhaltensorientierte</a:t>
            </a:r>
            <a:r>
              <a:rPr lang="de-DE" sz="2400" dirty="0">
                <a:solidFill>
                  <a:srgbClr val="003056"/>
                </a:solidFill>
              </a:rPr>
              <a:t> und </a:t>
            </a:r>
            <a:r>
              <a:rPr lang="de-DE" sz="2400" dirty="0">
                <a:solidFill>
                  <a:srgbClr val="C00000"/>
                </a:solidFill>
              </a:rPr>
              <a:t>gestaltungsorientierte</a:t>
            </a:r>
            <a:r>
              <a:rPr lang="de-DE" sz="2400" dirty="0">
                <a:solidFill>
                  <a:srgbClr val="003056"/>
                </a:solidFill>
              </a:rPr>
              <a:t> </a:t>
            </a:r>
            <a:r>
              <a:rPr lang="de-DE" sz="2400" dirty="0">
                <a:solidFill>
                  <a:srgbClr val="C00000"/>
                </a:solidFill>
              </a:rPr>
              <a:t>Forschung</a:t>
            </a:r>
            <a:r>
              <a:rPr lang="de-DE" sz="2400" dirty="0">
                <a:solidFill>
                  <a:srgbClr val="003056"/>
                </a:solidFill>
              </a:rPr>
              <a:t> stehen in enger Beziehung zueinander und ergänzen sich zu einer für die Wirtschaftsinformatik charakteristischen Forschungskonzeption </a:t>
            </a:r>
          </a:p>
          <a:p>
            <a:pPr marL="342864" indent="-342864">
              <a:spcBef>
                <a:spcPct val="20000"/>
              </a:spcBef>
              <a:buFont typeface="Arial" panose="020B0604020202020204" pitchFamily="34" charset="0"/>
              <a:buChar char="•"/>
            </a:pPr>
            <a:r>
              <a:rPr lang="de-DE" dirty="0"/>
              <a:t>Die „</a:t>
            </a:r>
            <a:r>
              <a:rPr lang="de-DE" dirty="0">
                <a:solidFill>
                  <a:srgbClr val="C00000"/>
                </a:solidFill>
              </a:rPr>
              <a:t>Doppelgesichtigkeit</a:t>
            </a:r>
            <a:r>
              <a:rPr lang="de-DE" dirty="0"/>
              <a:t>“ stellt eine besondere Stärke dar, da dadurch die </a:t>
            </a:r>
            <a:r>
              <a:rPr lang="de-DE" dirty="0">
                <a:solidFill>
                  <a:srgbClr val="C00000"/>
                </a:solidFill>
              </a:rPr>
              <a:t>erkenntnisbasierte bzw. theoriegeleitete </a:t>
            </a:r>
            <a:r>
              <a:rPr lang="de-DE" dirty="0"/>
              <a:t>Gestaltung von Artefakten möglich wird</a:t>
            </a:r>
            <a:endParaRPr lang="en-US" sz="2400" dirty="0">
              <a:solidFill>
                <a:srgbClr val="003056"/>
              </a:solidFill>
            </a:endParaRPr>
          </a:p>
          <a:p>
            <a:pPr lvl="1"/>
            <a:endParaRPr lang="en-US" dirty="0"/>
          </a:p>
        </p:txBody>
      </p:sp>
    </p:spTree>
    <p:extLst>
      <p:ext uri="{BB962C8B-B14F-4D97-AF65-F5344CB8AC3E}">
        <p14:creationId xmlns:p14="http://schemas.microsoft.com/office/powerpoint/2010/main" val="181457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BC4A5-820B-624D-B64E-71EEAB0DC758}"/>
              </a:ext>
            </a:extLst>
          </p:cNvPr>
          <p:cNvSpPr>
            <a:spLocks noGrp="1"/>
          </p:cNvSpPr>
          <p:nvPr>
            <p:ph type="title"/>
          </p:nvPr>
        </p:nvSpPr>
        <p:spPr/>
        <p:txBody>
          <a:bodyPr/>
          <a:lstStyle/>
          <a:p>
            <a:r>
              <a:rPr lang="de-DE" dirty="0"/>
              <a:t>Der Problem- und Lösungsraum</a:t>
            </a:r>
          </a:p>
        </p:txBody>
      </p:sp>
      <p:sp>
        <p:nvSpPr>
          <p:cNvPr id="3" name="Inhaltsplatzhalter 2">
            <a:extLst>
              <a:ext uri="{FF2B5EF4-FFF2-40B4-BE49-F238E27FC236}">
                <a16:creationId xmlns:a16="http://schemas.microsoft.com/office/drawing/2014/main" id="{A6AC5870-FBAA-3C4F-B775-845E215463F0}"/>
              </a:ext>
            </a:extLst>
          </p:cNvPr>
          <p:cNvSpPr>
            <a:spLocks noGrp="1"/>
          </p:cNvSpPr>
          <p:nvPr>
            <p:ph idx="1"/>
          </p:nvPr>
        </p:nvSpPr>
        <p:spPr>
          <a:xfrm>
            <a:off x="1378800" y="1629594"/>
            <a:ext cx="9432000" cy="1035770"/>
          </a:xfrm>
        </p:spPr>
        <p:txBody>
          <a:bodyPr/>
          <a:lstStyle/>
          <a:p>
            <a:r>
              <a:rPr lang="de-DE" dirty="0"/>
              <a:t>Bereitstellung innovativer Lösungen in Form konkreter Artefakte für reale Probleme in Wirtschaft und Gesellschaft</a:t>
            </a:r>
          </a:p>
        </p:txBody>
      </p:sp>
      <p:sp>
        <p:nvSpPr>
          <p:cNvPr id="4" name="Foliennummernplatzhalter 3">
            <a:extLst>
              <a:ext uri="{FF2B5EF4-FFF2-40B4-BE49-F238E27FC236}">
                <a16:creationId xmlns:a16="http://schemas.microsoft.com/office/drawing/2014/main" id="{B67518D9-08E2-CF42-8FDE-7D7D3CAF41A4}"/>
              </a:ext>
            </a:extLst>
          </p:cNvPr>
          <p:cNvSpPr>
            <a:spLocks noGrp="1"/>
          </p:cNvSpPr>
          <p:nvPr>
            <p:ph type="sldNum" sz="quarter" idx="12"/>
          </p:nvPr>
        </p:nvSpPr>
        <p:spPr/>
        <p:txBody>
          <a:bodyPr/>
          <a:lstStyle/>
          <a:p>
            <a:fld id="{FC0CC166-4E39-43B8-AB91-BDD1C4C9E224}" type="slidenum">
              <a:rPr lang="de-DE" smtClean="0"/>
              <a:t>4</a:t>
            </a:fld>
            <a:endParaRPr lang="de-DE" dirty="0"/>
          </a:p>
        </p:txBody>
      </p:sp>
      <p:sp>
        <p:nvSpPr>
          <p:cNvPr id="5" name="Rechteck: abgerundete Ecken 4">
            <a:extLst>
              <a:ext uri="{FF2B5EF4-FFF2-40B4-BE49-F238E27FC236}">
                <a16:creationId xmlns:a16="http://schemas.microsoft.com/office/drawing/2014/main" id="{D21D92F8-94D2-F741-AFAF-70AA2A9D9773}"/>
              </a:ext>
            </a:extLst>
          </p:cNvPr>
          <p:cNvSpPr/>
          <p:nvPr/>
        </p:nvSpPr>
        <p:spPr>
          <a:xfrm>
            <a:off x="1348593" y="2421682"/>
            <a:ext cx="9462946" cy="124829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0" i="0" u="none" strike="noStrike" baseline="0" dirty="0">
                <a:solidFill>
                  <a:schemeClr val="bg1"/>
                </a:solidFill>
              </a:rPr>
              <a:t>Der </a:t>
            </a:r>
            <a:r>
              <a:rPr lang="de-DE" sz="2400" b="1" i="0" u="none" strike="noStrike" baseline="0" dirty="0">
                <a:solidFill>
                  <a:schemeClr val="bg1"/>
                </a:solidFill>
              </a:rPr>
              <a:t>Problemraum</a:t>
            </a:r>
            <a:r>
              <a:rPr lang="de-DE" sz="2400" b="0" i="0" u="none" strike="noStrike" baseline="0" dirty="0">
                <a:solidFill>
                  <a:schemeClr val="bg1"/>
                </a:solidFill>
              </a:rPr>
              <a:t> umfasst die Menge alles spezifischen Probleme in einem bestimmten Gegenstandsbereich. </a:t>
            </a:r>
          </a:p>
          <a:p>
            <a:r>
              <a:rPr lang="de-DE" sz="2400" dirty="0">
                <a:solidFill>
                  <a:schemeClr val="bg1"/>
                </a:solidFill>
              </a:rPr>
              <a:t>Der </a:t>
            </a:r>
            <a:r>
              <a:rPr lang="de-DE" sz="2400" b="1" dirty="0">
                <a:solidFill>
                  <a:schemeClr val="bg1"/>
                </a:solidFill>
              </a:rPr>
              <a:t>Lösungsraum</a:t>
            </a:r>
            <a:r>
              <a:rPr lang="de-DE" sz="2400" dirty="0">
                <a:solidFill>
                  <a:schemeClr val="bg1"/>
                </a:solidFill>
              </a:rPr>
              <a:t> enthält alle möglichen Lösungsansätze. </a:t>
            </a:r>
          </a:p>
        </p:txBody>
      </p:sp>
      <p:sp>
        <p:nvSpPr>
          <p:cNvPr id="6" name="Inhaltsplatzhalter 2">
            <a:extLst>
              <a:ext uri="{FF2B5EF4-FFF2-40B4-BE49-F238E27FC236}">
                <a16:creationId xmlns:a16="http://schemas.microsoft.com/office/drawing/2014/main" id="{13D17D5D-66AD-D14D-ABAB-B51C52B97643}"/>
              </a:ext>
            </a:extLst>
          </p:cNvPr>
          <p:cNvSpPr txBox="1">
            <a:spLocks/>
          </p:cNvSpPr>
          <p:nvPr/>
        </p:nvSpPr>
        <p:spPr>
          <a:xfrm>
            <a:off x="1376486" y="3789834"/>
            <a:ext cx="9432000" cy="2736304"/>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Die Projektion von Problem- auf Lösungsraum muss grundsätzlich immer evaluiert werden </a:t>
            </a:r>
          </a:p>
          <a:p>
            <a:r>
              <a:rPr lang="de-DE" dirty="0"/>
              <a:t>Die Beurteilung von Artefakten erfolgt anhand </a:t>
            </a:r>
          </a:p>
          <a:p>
            <a:pPr lvl="1"/>
            <a:r>
              <a:rPr lang="de-DE" sz="2200" dirty="0"/>
              <a:t>technischer Merkmale</a:t>
            </a:r>
          </a:p>
          <a:p>
            <a:pPr lvl="2"/>
            <a:r>
              <a:rPr lang="de-DE" sz="2000" dirty="0"/>
              <a:t>Präzision, Robustheit, Sicherheit, Verlässlichkeit oder Schnelligkeit </a:t>
            </a:r>
          </a:p>
          <a:p>
            <a:pPr lvl="1"/>
            <a:r>
              <a:rPr lang="de-DE" sz="2200" dirty="0"/>
              <a:t>ihres Beitrags zur Erreichung ökonomischer Ziele </a:t>
            </a:r>
          </a:p>
          <a:p>
            <a:pPr lvl="2"/>
            <a:r>
              <a:rPr lang="de-DE" sz="2000" dirty="0"/>
              <a:t>Kosten, Nutzen oder Produktivität</a:t>
            </a:r>
          </a:p>
        </p:txBody>
      </p:sp>
    </p:spTree>
    <p:extLst>
      <p:ext uri="{BB962C8B-B14F-4D97-AF65-F5344CB8AC3E}">
        <p14:creationId xmlns:p14="http://schemas.microsoft.com/office/powerpoint/2010/main" val="422104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2038C-FD02-40B4-B75A-DA3EDDC6D21F}"/>
              </a:ext>
            </a:extLst>
          </p:cNvPr>
          <p:cNvSpPr>
            <a:spLocks noGrp="1"/>
          </p:cNvSpPr>
          <p:nvPr>
            <p:ph type="title"/>
          </p:nvPr>
        </p:nvSpPr>
        <p:spPr/>
        <p:txBody>
          <a:bodyPr/>
          <a:lstStyle/>
          <a:p>
            <a:r>
              <a:rPr lang="de-DE" dirty="0"/>
              <a:t>Der Problem- und Lösungsraum</a:t>
            </a:r>
            <a:endParaRPr lang="en-US" dirty="0"/>
          </a:p>
        </p:txBody>
      </p:sp>
      <p:pic>
        <p:nvPicPr>
          <p:cNvPr id="8" name="Inhaltsplatzhalter 7" descr="Ein Bild, das Text, Screenshot, Schrift, Reihe enthält.&#10;&#10;Automatisch generierte Beschreibung">
            <a:extLst>
              <a:ext uri="{FF2B5EF4-FFF2-40B4-BE49-F238E27FC236}">
                <a16:creationId xmlns:a16="http://schemas.microsoft.com/office/drawing/2014/main" id="{BB6F7362-BB39-981E-F5C7-DD6F44EBE8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793" y="2668169"/>
            <a:ext cx="10285588" cy="2215130"/>
          </a:xfrm>
        </p:spPr>
      </p:pic>
      <p:sp>
        <p:nvSpPr>
          <p:cNvPr id="6" name="Foliennummernplatzhalter 5">
            <a:extLst>
              <a:ext uri="{FF2B5EF4-FFF2-40B4-BE49-F238E27FC236}">
                <a16:creationId xmlns:a16="http://schemas.microsoft.com/office/drawing/2014/main" id="{F0511379-E86A-E1D1-6115-12F4B0DCB1F6}"/>
              </a:ext>
            </a:extLst>
          </p:cNvPr>
          <p:cNvSpPr>
            <a:spLocks noGrp="1"/>
          </p:cNvSpPr>
          <p:nvPr>
            <p:ph type="sldNum" sz="quarter" idx="12"/>
          </p:nvPr>
        </p:nvSpPr>
        <p:spPr/>
        <p:txBody>
          <a:bodyPr/>
          <a:lstStyle/>
          <a:p>
            <a:fld id="{FC0CC166-4E39-43B8-AB91-BDD1C4C9E224}" type="slidenum">
              <a:rPr lang="de-DE" smtClean="0"/>
              <a:t>5</a:t>
            </a:fld>
            <a:endParaRPr lang="de-DE" dirty="0"/>
          </a:p>
        </p:txBody>
      </p:sp>
    </p:spTree>
    <p:extLst>
      <p:ext uri="{BB962C8B-B14F-4D97-AF65-F5344CB8AC3E}">
        <p14:creationId xmlns:p14="http://schemas.microsoft.com/office/powerpoint/2010/main" val="6989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A3831-65BE-539C-63CF-BDC699548C6F}"/>
              </a:ext>
            </a:extLst>
          </p:cNvPr>
          <p:cNvSpPr>
            <a:spLocks noGrp="1"/>
          </p:cNvSpPr>
          <p:nvPr>
            <p:ph type="title"/>
          </p:nvPr>
        </p:nvSpPr>
        <p:spPr/>
        <p:txBody>
          <a:bodyPr/>
          <a:lstStyle/>
          <a:p>
            <a:r>
              <a:rPr lang="de-DE" dirty="0"/>
              <a:t>Artefakte</a:t>
            </a:r>
            <a:endParaRPr lang="en-US" dirty="0"/>
          </a:p>
        </p:txBody>
      </p:sp>
      <p:sp>
        <p:nvSpPr>
          <p:cNvPr id="3" name="Inhaltsplatzhalter 2">
            <a:extLst>
              <a:ext uri="{FF2B5EF4-FFF2-40B4-BE49-F238E27FC236}">
                <a16:creationId xmlns:a16="http://schemas.microsoft.com/office/drawing/2014/main" id="{6A1535A7-8C77-6808-6BFB-F8095297822E}"/>
              </a:ext>
            </a:extLst>
          </p:cNvPr>
          <p:cNvSpPr>
            <a:spLocks noGrp="1"/>
          </p:cNvSpPr>
          <p:nvPr>
            <p:ph idx="1"/>
          </p:nvPr>
        </p:nvSpPr>
        <p:spPr>
          <a:xfrm>
            <a:off x="1378800" y="3001774"/>
            <a:ext cx="9432000" cy="2866225"/>
          </a:xfrm>
        </p:spPr>
        <p:txBody>
          <a:bodyPr/>
          <a:lstStyle/>
          <a:p>
            <a:r>
              <a:rPr lang="de-DE" dirty="0"/>
              <a:t>In der gestaltungsorientierten Wirtschaftsinformatik lassen sich folgende Artefakte unterscheiden: </a:t>
            </a:r>
          </a:p>
          <a:p>
            <a:pPr lvl="1"/>
            <a:r>
              <a:rPr lang="de-DE" sz="2200" b="1" dirty="0"/>
              <a:t>Konstrukte</a:t>
            </a:r>
            <a:r>
              <a:rPr lang="de-DE" sz="2200" dirty="0"/>
              <a:t> stellen das grundlegende Vokabular und die Symbole zur Definition von Problemen und Lösungen zur Verfügung. </a:t>
            </a:r>
          </a:p>
          <a:p>
            <a:pPr lvl="1"/>
            <a:r>
              <a:rPr lang="de-DE" sz="2200" b="1" dirty="0"/>
              <a:t>Modelle</a:t>
            </a:r>
            <a:r>
              <a:rPr lang="de-DE" sz="2200" dirty="0"/>
              <a:t> beschreiben auf Basis von Konstrukten relevante Zusammenhänge. </a:t>
            </a:r>
          </a:p>
          <a:p>
            <a:pPr lvl="1"/>
            <a:r>
              <a:rPr lang="de-DE" sz="2200" b="1" dirty="0"/>
              <a:t>Methoden</a:t>
            </a:r>
            <a:r>
              <a:rPr lang="de-DE" sz="2200" dirty="0"/>
              <a:t> beschreiben systematische, auf Regeln aufbauende Vorgehensweisen. </a:t>
            </a:r>
          </a:p>
          <a:p>
            <a:pPr lvl="1"/>
            <a:r>
              <a:rPr lang="de-DE" sz="2200" b="1" dirty="0"/>
              <a:t>(Software-)Instanziierungen </a:t>
            </a:r>
            <a:r>
              <a:rPr lang="de-DE" sz="2200" dirty="0"/>
              <a:t>stellen konkrete Repräsentationen dar </a:t>
            </a:r>
          </a:p>
          <a:p>
            <a:pPr lvl="1"/>
            <a:endParaRPr lang="en-US" dirty="0"/>
          </a:p>
        </p:txBody>
      </p:sp>
      <p:sp>
        <p:nvSpPr>
          <p:cNvPr id="6" name="Foliennummernplatzhalter 5">
            <a:extLst>
              <a:ext uri="{FF2B5EF4-FFF2-40B4-BE49-F238E27FC236}">
                <a16:creationId xmlns:a16="http://schemas.microsoft.com/office/drawing/2014/main" id="{0F774298-0C9D-5D20-D8B0-EF1BE841C4A2}"/>
              </a:ext>
            </a:extLst>
          </p:cNvPr>
          <p:cNvSpPr>
            <a:spLocks noGrp="1"/>
          </p:cNvSpPr>
          <p:nvPr>
            <p:ph type="sldNum" sz="quarter" idx="12"/>
          </p:nvPr>
        </p:nvSpPr>
        <p:spPr/>
        <p:txBody>
          <a:bodyPr/>
          <a:lstStyle/>
          <a:p>
            <a:fld id="{FC0CC166-4E39-43B8-AB91-BDD1C4C9E224}" type="slidenum">
              <a:rPr lang="de-DE" smtClean="0"/>
              <a:t>6</a:t>
            </a:fld>
            <a:endParaRPr lang="de-DE" dirty="0"/>
          </a:p>
        </p:txBody>
      </p:sp>
      <p:sp>
        <p:nvSpPr>
          <p:cNvPr id="9" name="Rechteck: abgerundete Ecken 8">
            <a:extLst>
              <a:ext uri="{FF2B5EF4-FFF2-40B4-BE49-F238E27FC236}">
                <a16:creationId xmlns:a16="http://schemas.microsoft.com/office/drawing/2014/main" id="{973C5DBC-FAA9-0AC5-E8BF-6C8DD1436605}"/>
              </a:ext>
            </a:extLst>
          </p:cNvPr>
          <p:cNvSpPr/>
          <p:nvPr/>
        </p:nvSpPr>
        <p:spPr>
          <a:xfrm>
            <a:off x="1422266" y="2030613"/>
            <a:ext cx="9462946" cy="80083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i="0" u="none" strike="noStrike" baseline="0" dirty="0">
                <a:solidFill>
                  <a:schemeClr val="bg1"/>
                </a:solidFill>
              </a:rPr>
              <a:t>Artefakte</a:t>
            </a:r>
            <a:r>
              <a:rPr lang="de-DE" sz="2400" b="0" i="0" u="none" strike="noStrike" baseline="0" dirty="0">
                <a:solidFill>
                  <a:schemeClr val="bg1"/>
                </a:solidFill>
              </a:rPr>
              <a:t> sind konstruierte Dinge, die von Menschen geschaffen wurden, um bestimmte Ziele zu erreichen </a:t>
            </a:r>
            <a:endParaRPr lang="en-US" sz="2400" dirty="0">
              <a:solidFill>
                <a:schemeClr val="bg1"/>
              </a:solidFill>
            </a:endParaRPr>
          </a:p>
        </p:txBody>
      </p:sp>
    </p:spTree>
    <p:extLst>
      <p:ext uri="{BB962C8B-B14F-4D97-AF65-F5344CB8AC3E}">
        <p14:creationId xmlns:p14="http://schemas.microsoft.com/office/powerpoint/2010/main" val="3078500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2CF6C-7423-0349-9E00-87C6F7630E09}"/>
              </a:ext>
            </a:extLst>
          </p:cNvPr>
          <p:cNvSpPr>
            <a:spLocks noGrp="1"/>
          </p:cNvSpPr>
          <p:nvPr>
            <p:ph type="title"/>
          </p:nvPr>
        </p:nvSpPr>
        <p:spPr/>
        <p:txBody>
          <a:bodyPr/>
          <a:lstStyle/>
          <a:p>
            <a:r>
              <a:rPr lang="de-DE" dirty="0"/>
              <a:t>Artefakte – BPMN-Prozessmodell</a:t>
            </a:r>
          </a:p>
        </p:txBody>
      </p:sp>
      <p:sp>
        <p:nvSpPr>
          <p:cNvPr id="4" name="Foliennummernplatzhalter 3">
            <a:extLst>
              <a:ext uri="{FF2B5EF4-FFF2-40B4-BE49-F238E27FC236}">
                <a16:creationId xmlns:a16="http://schemas.microsoft.com/office/drawing/2014/main" id="{B8D7269B-8757-6045-B43F-0E6612A0D8E4}"/>
              </a:ext>
            </a:extLst>
          </p:cNvPr>
          <p:cNvSpPr>
            <a:spLocks noGrp="1"/>
          </p:cNvSpPr>
          <p:nvPr>
            <p:ph type="sldNum" sz="quarter" idx="12"/>
          </p:nvPr>
        </p:nvSpPr>
        <p:spPr/>
        <p:txBody>
          <a:bodyPr/>
          <a:lstStyle/>
          <a:p>
            <a:fld id="{FC0CC166-4E39-43B8-AB91-BDD1C4C9E224}" type="slidenum">
              <a:rPr lang="de-DE" smtClean="0"/>
              <a:t>7</a:t>
            </a:fld>
            <a:endParaRPr lang="de-DE" dirty="0"/>
          </a:p>
        </p:txBody>
      </p:sp>
      <p:pic>
        <p:nvPicPr>
          <p:cNvPr id="5" name="Grafik 4">
            <a:extLst>
              <a:ext uri="{FF2B5EF4-FFF2-40B4-BE49-F238E27FC236}">
                <a16:creationId xmlns:a16="http://schemas.microsoft.com/office/drawing/2014/main" id="{CF9293B8-C6C8-2C40-AB5D-008F428A0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468" y="1251369"/>
            <a:ext cx="8940237" cy="5233920"/>
          </a:xfrm>
          <a:prstGeom prst="rect">
            <a:avLst/>
          </a:prstGeom>
        </p:spPr>
      </p:pic>
    </p:spTree>
    <p:extLst>
      <p:ext uri="{BB962C8B-B14F-4D97-AF65-F5344CB8AC3E}">
        <p14:creationId xmlns:p14="http://schemas.microsoft.com/office/powerpoint/2010/main" val="389657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06C5C3-F291-1546-9329-516FE1B2A719}"/>
              </a:ext>
            </a:extLst>
          </p:cNvPr>
          <p:cNvSpPr>
            <a:spLocks noGrp="1"/>
          </p:cNvSpPr>
          <p:nvPr>
            <p:ph type="title"/>
          </p:nvPr>
        </p:nvSpPr>
        <p:spPr/>
        <p:txBody>
          <a:bodyPr/>
          <a:lstStyle/>
          <a:p>
            <a:r>
              <a:rPr lang="de-DE" dirty="0"/>
              <a:t>Artefakte – BPMN-Prozessmodell</a:t>
            </a:r>
          </a:p>
        </p:txBody>
      </p:sp>
      <p:sp>
        <p:nvSpPr>
          <p:cNvPr id="3" name="Inhaltsplatzhalter 2">
            <a:extLst>
              <a:ext uri="{FF2B5EF4-FFF2-40B4-BE49-F238E27FC236}">
                <a16:creationId xmlns:a16="http://schemas.microsoft.com/office/drawing/2014/main" id="{0EF9BF68-9BE3-074B-842E-32F695677E38}"/>
              </a:ext>
            </a:extLst>
          </p:cNvPr>
          <p:cNvSpPr>
            <a:spLocks noGrp="1"/>
          </p:cNvSpPr>
          <p:nvPr>
            <p:ph idx="1"/>
          </p:nvPr>
        </p:nvSpPr>
        <p:spPr>
          <a:xfrm>
            <a:off x="1378800" y="1269554"/>
            <a:ext cx="9432000" cy="531714"/>
          </a:xfrm>
        </p:spPr>
        <p:txBody>
          <a:bodyPr/>
          <a:lstStyle/>
          <a:p>
            <a:pPr marL="0" indent="0">
              <a:buNone/>
            </a:pPr>
            <a:r>
              <a:rPr lang="de-DE" dirty="0"/>
              <a:t>Legende</a:t>
            </a:r>
          </a:p>
          <a:p>
            <a:endParaRPr lang="de-DE" dirty="0"/>
          </a:p>
        </p:txBody>
      </p:sp>
      <p:sp>
        <p:nvSpPr>
          <p:cNvPr id="4" name="Foliennummernplatzhalter 3">
            <a:extLst>
              <a:ext uri="{FF2B5EF4-FFF2-40B4-BE49-F238E27FC236}">
                <a16:creationId xmlns:a16="http://schemas.microsoft.com/office/drawing/2014/main" id="{7932A775-EBCB-0A44-9D15-0232A2C37280}"/>
              </a:ext>
            </a:extLst>
          </p:cNvPr>
          <p:cNvSpPr>
            <a:spLocks noGrp="1"/>
          </p:cNvSpPr>
          <p:nvPr>
            <p:ph type="sldNum" sz="quarter" idx="12"/>
          </p:nvPr>
        </p:nvSpPr>
        <p:spPr/>
        <p:txBody>
          <a:bodyPr/>
          <a:lstStyle/>
          <a:p>
            <a:fld id="{FC0CC166-4E39-43B8-AB91-BDD1C4C9E224}" type="slidenum">
              <a:rPr lang="de-DE" smtClean="0"/>
              <a:t>8</a:t>
            </a:fld>
            <a:endParaRPr lang="de-DE" dirty="0"/>
          </a:p>
        </p:txBody>
      </p:sp>
      <p:graphicFrame>
        <p:nvGraphicFramePr>
          <p:cNvPr id="5" name="Tabelle 5">
            <a:extLst>
              <a:ext uri="{FF2B5EF4-FFF2-40B4-BE49-F238E27FC236}">
                <a16:creationId xmlns:a16="http://schemas.microsoft.com/office/drawing/2014/main" id="{EE80C5BE-18D7-D641-80B9-078B95FEE90D}"/>
              </a:ext>
            </a:extLst>
          </p:cNvPr>
          <p:cNvGraphicFramePr>
            <a:graphicFrameLocks noGrp="1"/>
          </p:cNvGraphicFramePr>
          <p:nvPr>
            <p:extLst>
              <p:ext uri="{D42A27DB-BD31-4B8C-83A1-F6EECF244321}">
                <p14:modId xmlns:p14="http://schemas.microsoft.com/office/powerpoint/2010/main" val="3075796238"/>
              </p:ext>
            </p:extLst>
          </p:nvPr>
        </p:nvGraphicFramePr>
        <p:xfrm>
          <a:off x="1378800" y="1946433"/>
          <a:ext cx="9432000" cy="4229466"/>
        </p:xfrm>
        <a:graphic>
          <a:graphicData uri="http://schemas.openxmlformats.org/drawingml/2006/table">
            <a:tbl>
              <a:tblPr firstRow="1" bandRow="1">
                <a:tableStyleId>{21E4AEA4-8DFA-4A89-87EB-49C32662AFE0}</a:tableStyleId>
              </a:tblPr>
              <a:tblGrid>
                <a:gridCol w="3144000">
                  <a:extLst>
                    <a:ext uri="{9D8B030D-6E8A-4147-A177-3AD203B41FA5}">
                      <a16:colId xmlns:a16="http://schemas.microsoft.com/office/drawing/2014/main" val="2409598066"/>
                    </a:ext>
                  </a:extLst>
                </a:gridCol>
                <a:gridCol w="3144000">
                  <a:extLst>
                    <a:ext uri="{9D8B030D-6E8A-4147-A177-3AD203B41FA5}">
                      <a16:colId xmlns:a16="http://schemas.microsoft.com/office/drawing/2014/main" val="3835647269"/>
                    </a:ext>
                  </a:extLst>
                </a:gridCol>
                <a:gridCol w="3144000">
                  <a:extLst>
                    <a:ext uri="{9D8B030D-6E8A-4147-A177-3AD203B41FA5}">
                      <a16:colId xmlns:a16="http://schemas.microsoft.com/office/drawing/2014/main" val="4157754762"/>
                    </a:ext>
                  </a:extLst>
                </a:gridCol>
              </a:tblGrid>
              <a:tr h="388986">
                <a:tc>
                  <a:txBody>
                    <a:bodyPr/>
                    <a:lstStyle/>
                    <a:p>
                      <a:r>
                        <a:rPr lang="de-DE" dirty="0"/>
                        <a:t>Element</a:t>
                      </a:r>
                    </a:p>
                  </a:txBody>
                  <a:tcPr/>
                </a:tc>
                <a:tc>
                  <a:txBody>
                    <a:bodyPr/>
                    <a:lstStyle/>
                    <a:p>
                      <a:r>
                        <a:rPr lang="de-DE" dirty="0"/>
                        <a:t>Symbol</a:t>
                      </a:r>
                    </a:p>
                  </a:txBody>
                  <a:tcPr/>
                </a:tc>
                <a:tc>
                  <a:txBody>
                    <a:bodyPr/>
                    <a:lstStyle/>
                    <a:p>
                      <a:r>
                        <a:rPr lang="de-DE" dirty="0"/>
                        <a:t>Erläuterung</a:t>
                      </a:r>
                    </a:p>
                  </a:txBody>
                  <a:tcPr/>
                </a:tc>
                <a:extLst>
                  <a:ext uri="{0D108BD9-81ED-4DB2-BD59-A6C34878D82A}">
                    <a16:rowId xmlns:a16="http://schemas.microsoft.com/office/drawing/2014/main" val="1037001729"/>
                  </a:ext>
                </a:extLst>
              </a:tr>
              <a:tr h="388986">
                <a:tc>
                  <a:txBody>
                    <a:bodyPr/>
                    <a:lstStyle/>
                    <a:p>
                      <a:r>
                        <a:rPr lang="de-DE" dirty="0"/>
                        <a:t>Ereignis</a:t>
                      </a:r>
                    </a:p>
                  </a:txBody>
                  <a:tcPr/>
                </a:tc>
                <a:tc>
                  <a:txBody>
                    <a:bodyPr/>
                    <a:lstStyle/>
                    <a:p>
                      <a:endParaRPr lang="de-DE" dirty="0"/>
                    </a:p>
                  </a:txBody>
                  <a:tcPr/>
                </a:tc>
                <a:tc>
                  <a:txBody>
                    <a:bodyPr/>
                    <a:lstStyle/>
                    <a:p>
                      <a:r>
                        <a:rPr lang="de-DE" dirty="0"/>
                        <a:t>Durch Ereignisse werden eingetretene Zustandsänderungen repräsentiert.</a:t>
                      </a:r>
                    </a:p>
                  </a:txBody>
                  <a:tcPr/>
                </a:tc>
                <a:extLst>
                  <a:ext uri="{0D108BD9-81ED-4DB2-BD59-A6C34878D82A}">
                    <a16:rowId xmlns:a16="http://schemas.microsoft.com/office/drawing/2014/main" val="2225588351"/>
                  </a:ext>
                </a:extLst>
              </a:tr>
              <a:tr h="388986">
                <a:tc>
                  <a:txBody>
                    <a:bodyPr/>
                    <a:lstStyle/>
                    <a:p>
                      <a:r>
                        <a:rPr lang="de-DE" dirty="0"/>
                        <a:t>Aktivität</a:t>
                      </a:r>
                    </a:p>
                  </a:txBody>
                  <a:tcPr/>
                </a:tc>
                <a:tc>
                  <a:txBody>
                    <a:bodyPr/>
                    <a:lstStyle/>
                    <a:p>
                      <a:endParaRPr lang="de-DE" dirty="0"/>
                    </a:p>
                  </a:txBody>
                  <a:tcPr/>
                </a:tc>
                <a:tc>
                  <a:txBody>
                    <a:bodyPr/>
                    <a:lstStyle/>
                    <a:p>
                      <a:r>
                        <a:rPr lang="de-DE" dirty="0"/>
                        <a:t>Eine Aktivität repräsentiert eine Arbeitseinheit, die innerhalb eines Prozesses ausgeführt wird.</a:t>
                      </a:r>
                    </a:p>
                  </a:txBody>
                  <a:tcPr/>
                </a:tc>
                <a:extLst>
                  <a:ext uri="{0D108BD9-81ED-4DB2-BD59-A6C34878D82A}">
                    <a16:rowId xmlns:a16="http://schemas.microsoft.com/office/drawing/2014/main" val="4191593799"/>
                  </a:ext>
                </a:extLst>
              </a:tr>
              <a:tr h="388986">
                <a:tc>
                  <a:txBody>
                    <a:bodyPr/>
                    <a:lstStyle/>
                    <a:p>
                      <a:r>
                        <a:rPr lang="de-DE" dirty="0"/>
                        <a:t>Entscheidungsoperator</a:t>
                      </a:r>
                    </a:p>
                  </a:txBody>
                  <a:tcPr/>
                </a:tc>
                <a:tc>
                  <a:txBody>
                    <a:bodyPr/>
                    <a:lstStyle/>
                    <a:p>
                      <a:endParaRPr lang="de-DE" dirty="0"/>
                    </a:p>
                  </a:txBody>
                  <a:tcPr/>
                </a:tc>
                <a:tc>
                  <a:txBody>
                    <a:bodyPr/>
                    <a:lstStyle/>
                    <a:p>
                      <a:r>
                        <a:rPr lang="de-DE" dirty="0"/>
                        <a:t>Mittels Entscheidungsoperatoren kann der Ablauf von Prozessen aufgespalten und zusammengeführt werden.</a:t>
                      </a:r>
                    </a:p>
                  </a:txBody>
                  <a:tcPr/>
                </a:tc>
                <a:extLst>
                  <a:ext uri="{0D108BD9-81ED-4DB2-BD59-A6C34878D82A}">
                    <a16:rowId xmlns:a16="http://schemas.microsoft.com/office/drawing/2014/main" val="2709658398"/>
                  </a:ext>
                </a:extLst>
              </a:tr>
            </a:tbl>
          </a:graphicData>
        </a:graphic>
      </p:graphicFrame>
      <p:pic>
        <p:nvPicPr>
          <p:cNvPr id="7" name="Grafik 6" descr="Ein Bild, das Text, Design, Werkzeug enthält.&#10;&#10;Automatisch generierte Beschreibung">
            <a:extLst>
              <a:ext uri="{FF2B5EF4-FFF2-40B4-BE49-F238E27FC236}">
                <a16:creationId xmlns:a16="http://schemas.microsoft.com/office/drawing/2014/main" id="{1FF19D1E-F290-E54C-9128-82D0A7ED27C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67810"/>
          <a:stretch/>
        </p:blipFill>
        <p:spPr>
          <a:xfrm>
            <a:off x="4783765" y="2458821"/>
            <a:ext cx="1313822" cy="533839"/>
          </a:xfrm>
          <a:prstGeom prst="rect">
            <a:avLst/>
          </a:prstGeom>
        </p:spPr>
      </p:pic>
      <p:pic>
        <p:nvPicPr>
          <p:cNvPr id="8" name="Grafik 7" descr="Ein Bild, das Text, Design, Werkzeug enthält.&#10;&#10;Automatisch generierte Beschreibung">
            <a:extLst>
              <a:ext uri="{FF2B5EF4-FFF2-40B4-BE49-F238E27FC236}">
                <a16:creationId xmlns:a16="http://schemas.microsoft.com/office/drawing/2014/main" id="{379E5F30-3F8D-CA45-8A0E-8D766A2EC00A}"/>
              </a:ext>
            </a:extLst>
          </p:cNvPr>
          <p:cNvPicPr>
            <a:picLocks noChangeAspect="1"/>
          </p:cNvPicPr>
          <p:nvPr/>
        </p:nvPicPr>
        <p:blipFill rotWithShape="1">
          <a:blip r:embed="rId2">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32530" b="35279"/>
          <a:stretch/>
        </p:blipFill>
        <p:spPr>
          <a:xfrm>
            <a:off x="6151504" y="2458822"/>
            <a:ext cx="1313822" cy="533839"/>
          </a:xfrm>
          <a:prstGeom prst="rect">
            <a:avLst/>
          </a:prstGeom>
        </p:spPr>
      </p:pic>
      <p:pic>
        <p:nvPicPr>
          <p:cNvPr id="9" name="Grafik 8" descr="Ein Bild, das Text, Design, Werkzeug enthält.&#10;&#10;Automatisch generierte Beschreibung">
            <a:extLst>
              <a:ext uri="{FF2B5EF4-FFF2-40B4-BE49-F238E27FC236}">
                <a16:creationId xmlns:a16="http://schemas.microsoft.com/office/drawing/2014/main" id="{95F46323-9EBD-D545-AD31-96E7EBF3E144}"/>
              </a:ext>
            </a:extLst>
          </p:cNvPr>
          <p:cNvPicPr>
            <a:picLocks noChangeAspect="1"/>
          </p:cNvPicPr>
          <p:nvPr/>
        </p:nvPicPr>
        <p:blipFill rotWithShape="1">
          <a:blip r:embed="rId2">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863" t="67549" r="863" b="260"/>
          <a:stretch/>
        </p:blipFill>
        <p:spPr>
          <a:xfrm>
            <a:off x="5550082" y="2997746"/>
            <a:ext cx="1095010" cy="444930"/>
          </a:xfrm>
          <a:prstGeom prst="rect">
            <a:avLst/>
          </a:prstGeom>
        </p:spPr>
      </p:pic>
      <p:pic>
        <p:nvPicPr>
          <p:cNvPr id="11" name="Grafik 10" descr="Ein Bild, das Text, Schrift, Flashspeicher, Design enthält.&#10;&#10;Automatisch generierte Beschreibung">
            <a:extLst>
              <a:ext uri="{FF2B5EF4-FFF2-40B4-BE49-F238E27FC236}">
                <a16:creationId xmlns:a16="http://schemas.microsoft.com/office/drawing/2014/main" id="{74F71F6E-D348-9940-BEA7-F6C711AE1712}"/>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13246" r="9551" b="49788"/>
          <a:stretch/>
        </p:blipFill>
        <p:spPr>
          <a:xfrm>
            <a:off x="4634309" y="3717826"/>
            <a:ext cx="1313822" cy="795562"/>
          </a:xfrm>
          <a:prstGeom prst="rect">
            <a:avLst/>
          </a:prstGeom>
        </p:spPr>
      </p:pic>
      <p:pic>
        <p:nvPicPr>
          <p:cNvPr id="12" name="Grafik 11" descr="Ein Bild, das Text, Schrift, Flashspeicher, Design enthält.&#10;&#10;Automatisch generierte Beschreibung">
            <a:extLst>
              <a:ext uri="{FF2B5EF4-FFF2-40B4-BE49-F238E27FC236}">
                <a16:creationId xmlns:a16="http://schemas.microsoft.com/office/drawing/2014/main" id="{C1FDF3E9-D85B-B241-9173-99B44382FF09}"/>
              </a:ext>
            </a:extLst>
          </p:cNvPr>
          <p:cNvPicPr>
            <a:picLocks noChangeAspect="1"/>
          </p:cNvPicPr>
          <p:nvPr/>
        </p:nvPicPr>
        <p:blipFill rotWithShape="1">
          <a:blip r:embed="rId6">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6147" t="48812" r="6651" b="976"/>
          <a:stretch/>
        </p:blipFill>
        <p:spPr>
          <a:xfrm>
            <a:off x="6146477" y="3717826"/>
            <a:ext cx="1313822" cy="795562"/>
          </a:xfrm>
          <a:prstGeom prst="rect">
            <a:avLst/>
          </a:prstGeom>
        </p:spPr>
      </p:pic>
      <p:pic>
        <p:nvPicPr>
          <p:cNvPr id="14" name="Grafik 13" descr="Ein Bild, das Schrift, Symbol, weiß, Text enthält.&#10;&#10;Automatisch generierte Beschreibung">
            <a:extLst>
              <a:ext uri="{FF2B5EF4-FFF2-40B4-BE49-F238E27FC236}">
                <a16:creationId xmlns:a16="http://schemas.microsoft.com/office/drawing/2014/main" id="{55D5D2A3-63E8-5A4C-BF96-4A7CA054E17A}"/>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5233491" y="4797946"/>
            <a:ext cx="1670646" cy="1259832"/>
          </a:xfrm>
          <a:prstGeom prst="rect">
            <a:avLst/>
          </a:prstGeom>
        </p:spPr>
      </p:pic>
    </p:spTree>
    <p:extLst>
      <p:ext uri="{BB962C8B-B14F-4D97-AF65-F5344CB8AC3E}">
        <p14:creationId xmlns:p14="http://schemas.microsoft.com/office/powerpoint/2010/main" val="21101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06C5C3-F291-1546-9329-516FE1B2A719}"/>
              </a:ext>
            </a:extLst>
          </p:cNvPr>
          <p:cNvSpPr>
            <a:spLocks noGrp="1"/>
          </p:cNvSpPr>
          <p:nvPr>
            <p:ph type="title"/>
          </p:nvPr>
        </p:nvSpPr>
        <p:spPr/>
        <p:txBody>
          <a:bodyPr/>
          <a:lstStyle/>
          <a:p>
            <a:r>
              <a:rPr lang="de-DE" dirty="0"/>
              <a:t>Artefakte – BPMN-Prozessmodell</a:t>
            </a:r>
          </a:p>
        </p:txBody>
      </p:sp>
      <p:sp>
        <p:nvSpPr>
          <p:cNvPr id="3" name="Inhaltsplatzhalter 2">
            <a:extLst>
              <a:ext uri="{FF2B5EF4-FFF2-40B4-BE49-F238E27FC236}">
                <a16:creationId xmlns:a16="http://schemas.microsoft.com/office/drawing/2014/main" id="{0EF9BF68-9BE3-074B-842E-32F695677E38}"/>
              </a:ext>
            </a:extLst>
          </p:cNvPr>
          <p:cNvSpPr>
            <a:spLocks noGrp="1"/>
          </p:cNvSpPr>
          <p:nvPr>
            <p:ph idx="1"/>
          </p:nvPr>
        </p:nvSpPr>
        <p:spPr>
          <a:xfrm>
            <a:off x="1378800" y="1269554"/>
            <a:ext cx="9432000" cy="531714"/>
          </a:xfrm>
        </p:spPr>
        <p:txBody>
          <a:bodyPr/>
          <a:lstStyle/>
          <a:p>
            <a:pPr marL="0" indent="0">
              <a:buNone/>
            </a:pPr>
            <a:r>
              <a:rPr lang="de-DE" dirty="0"/>
              <a:t>Legende</a:t>
            </a:r>
          </a:p>
          <a:p>
            <a:endParaRPr lang="de-DE" dirty="0"/>
          </a:p>
        </p:txBody>
      </p:sp>
      <p:sp>
        <p:nvSpPr>
          <p:cNvPr id="4" name="Foliennummernplatzhalter 3">
            <a:extLst>
              <a:ext uri="{FF2B5EF4-FFF2-40B4-BE49-F238E27FC236}">
                <a16:creationId xmlns:a16="http://schemas.microsoft.com/office/drawing/2014/main" id="{7932A775-EBCB-0A44-9D15-0232A2C37280}"/>
              </a:ext>
            </a:extLst>
          </p:cNvPr>
          <p:cNvSpPr>
            <a:spLocks noGrp="1"/>
          </p:cNvSpPr>
          <p:nvPr>
            <p:ph type="sldNum" sz="quarter" idx="12"/>
          </p:nvPr>
        </p:nvSpPr>
        <p:spPr/>
        <p:txBody>
          <a:bodyPr/>
          <a:lstStyle/>
          <a:p>
            <a:fld id="{FC0CC166-4E39-43B8-AB91-BDD1C4C9E224}" type="slidenum">
              <a:rPr lang="de-DE" smtClean="0"/>
              <a:t>9</a:t>
            </a:fld>
            <a:endParaRPr lang="de-DE" dirty="0"/>
          </a:p>
        </p:txBody>
      </p:sp>
      <p:graphicFrame>
        <p:nvGraphicFramePr>
          <p:cNvPr id="5" name="Tabelle 5">
            <a:extLst>
              <a:ext uri="{FF2B5EF4-FFF2-40B4-BE49-F238E27FC236}">
                <a16:creationId xmlns:a16="http://schemas.microsoft.com/office/drawing/2014/main" id="{EE80C5BE-18D7-D641-80B9-078B95FEE90D}"/>
              </a:ext>
            </a:extLst>
          </p:cNvPr>
          <p:cNvGraphicFramePr>
            <a:graphicFrameLocks noGrp="1"/>
          </p:cNvGraphicFramePr>
          <p:nvPr>
            <p:extLst>
              <p:ext uri="{D42A27DB-BD31-4B8C-83A1-F6EECF244321}">
                <p14:modId xmlns:p14="http://schemas.microsoft.com/office/powerpoint/2010/main" val="3644909594"/>
              </p:ext>
            </p:extLst>
          </p:nvPr>
        </p:nvGraphicFramePr>
        <p:xfrm>
          <a:off x="1378800" y="1946433"/>
          <a:ext cx="9432000" cy="4229466"/>
        </p:xfrm>
        <a:graphic>
          <a:graphicData uri="http://schemas.openxmlformats.org/drawingml/2006/table">
            <a:tbl>
              <a:tblPr firstRow="1" bandRow="1">
                <a:tableStyleId>{21E4AEA4-8DFA-4A89-87EB-49C32662AFE0}</a:tableStyleId>
              </a:tblPr>
              <a:tblGrid>
                <a:gridCol w="3144000">
                  <a:extLst>
                    <a:ext uri="{9D8B030D-6E8A-4147-A177-3AD203B41FA5}">
                      <a16:colId xmlns:a16="http://schemas.microsoft.com/office/drawing/2014/main" val="2409598066"/>
                    </a:ext>
                  </a:extLst>
                </a:gridCol>
                <a:gridCol w="3144000">
                  <a:extLst>
                    <a:ext uri="{9D8B030D-6E8A-4147-A177-3AD203B41FA5}">
                      <a16:colId xmlns:a16="http://schemas.microsoft.com/office/drawing/2014/main" val="3835647269"/>
                    </a:ext>
                  </a:extLst>
                </a:gridCol>
                <a:gridCol w="3144000">
                  <a:extLst>
                    <a:ext uri="{9D8B030D-6E8A-4147-A177-3AD203B41FA5}">
                      <a16:colId xmlns:a16="http://schemas.microsoft.com/office/drawing/2014/main" val="4157754762"/>
                    </a:ext>
                  </a:extLst>
                </a:gridCol>
              </a:tblGrid>
              <a:tr h="388986">
                <a:tc>
                  <a:txBody>
                    <a:bodyPr/>
                    <a:lstStyle/>
                    <a:p>
                      <a:r>
                        <a:rPr lang="de-DE" dirty="0"/>
                        <a:t>Ereignistyp</a:t>
                      </a:r>
                    </a:p>
                  </a:txBody>
                  <a:tcPr/>
                </a:tc>
                <a:tc>
                  <a:txBody>
                    <a:bodyPr/>
                    <a:lstStyle/>
                    <a:p>
                      <a:r>
                        <a:rPr lang="de-DE" dirty="0"/>
                        <a:t>Ereignissymbol</a:t>
                      </a:r>
                    </a:p>
                  </a:txBody>
                  <a:tcPr/>
                </a:tc>
                <a:tc>
                  <a:txBody>
                    <a:bodyPr/>
                    <a:lstStyle/>
                    <a:p>
                      <a:r>
                        <a:rPr lang="de-DE" dirty="0"/>
                        <a:t>Erläuterung</a:t>
                      </a:r>
                    </a:p>
                  </a:txBody>
                  <a:tcPr/>
                </a:tc>
                <a:extLst>
                  <a:ext uri="{0D108BD9-81ED-4DB2-BD59-A6C34878D82A}">
                    <a16:rowId xmlns:a16="http://schemas.microsoft.com/office/drawing/2014/main" val="1037001729"/>
                  </a:ext>
                </a:extLst>
              </a:tr>
              <a:tr h="388986">
                <a:tc>
                  <a:txBody>
                    <a:bodyPr/>
                    <a:lstStyle/>
                    <a:p>
                      <a:r>
                        <a:rPr lang="de-DE" dirty="0"/>
                        <a:t>Message</a:t>
                      </a:r>
                    </a:p>
                  </a:txBody>
                  <a:tcPr/>
                </a:tc>
                <a:tc>
                  <a:txBody>
                    <a:bodyPr/>
                    <a:lstStyle/>
                    <a:p>
                      <a:endParaRPr lang="de-DE" dirty="0"/>
                    </a:p>
                  </a:txBody>
                  <a:tcPr/>
                </a:tc>
                <a:tc>
                  <a:txBody>
                    <a:bodyPr/>
                    <a:lstStyle/>
                    <a:p>
                      <a:r>
                        <a:rPr lang="de-DE" sz="1800" b="0" i="0" u="none" strike="noStrike" kern="1200" dirty="0">
                          <a:solidFill>
                            <a:schemeClr val="dk1"/>
                          </a:solidFill>
                          <a:effectLst/>
                          <a:latin typeface="+mn-lt"/>
                          <a:ea typeface="+mn-ea"/>
                          <a:cs typeface="+mn-cs"/>
                        </a:rPr>
                        <a:t>Löst den Prozess aus, ermöglicht Zwischenprozesse oder beendet den Prozess.</a:t>
                      </a:r>
                      <a:endParaRPr lang="de-DE" dirty="0"/>
                    </a:p>
                  </a:txBody>
                  <a:tcPr/>
                </a:tc>
                <a:extLst>
                  <a:ext uri="{0D108BD9-81ED-4DB2-BD59-A6C34878D82A}">
                    <a16:rowId xmlns:a16="http://schemas.microsoft.com/office/drawing/2014/main" val="2225588351"/>
                  </a:ext>
                </a:extLst>
              </a:tr>
              <a:tr h="388986">
                <a:tc>
                  <a:txBody>
                    <a:bodyPr/>
                    <a:lstStyle/>
                    <a:p>
                      <a:r>
                        <a:rPr lang="de-DE" dirty="0"/>
                        <a:t>Error</a:t>
                      </a:r>
                    </a:p>
                  </a:txBody>
                  <a:tcPr/>
                </a:tc>
                <a:tc>
                  <a:txBody>
                    <a:bodyPr/>
                    <a:lstStyle/>
                    <a:p>
                      <a:endParaRPr lang="de-DE" dirty="0"/>
                    </a:p>
                  </a:txBody>
                  <a:tcPr/>
                </a:tc>
                <a:tc>
                  <a:txBody>
                    <a:bodyPr/>
                    <a:lstStyle/>
                    <a:p>
                      <a:r>
                        <a:rPr lang="de-DE" sz="1800" b="0" i="0" u="none" strike="noStrike" kern="1200" dirty="0">
                          <a:solidFill>
                            <a:schemeClr val="dk1"/>
                          </a:solidFill>
                          <a:effectLst/>
                          <a:latin typeface="+mn-lt"/>
                          <a:ea typeface="+mn-ea"/>
                          <a:cs typeface="+mn-cs"/>
                        </a:rPr>
                        <a:t>Ein zu Beginn, in der Mitte oder am Ende eines Prozesses erfasster Fehler. Ein Event-Subprozess mit einem Fehler unterbricht stets den Prozess, in dem er enthalten ist.</a:t>
                      </a:r>
                      <a:endParaRPr lang="de-DE" dirty="0"/>
                    </a:p>
                  </a:txBody>
                  <a:tcPr/>
                </a:tc>
                <a:extLst>
                  <a:ext uri="{0D108BD9-81ED-4DB2-BD59-A6C34878D82A}">
                    <a16:rowId xmlns:a16="http://schemas.microsoft.com/office/drawing/2014/main" val="4191593799"/>
                  </a:ext>
                </a:extLst>
              </a:tr>
              <a:tr h="388986">
                <a:tc>
                  <a:txBody>
                    <a:bodyPr/>
                    <a:lstStyle/>
                    <a:p>
                      <a:r>
                        <a:rPr lang="de-DE" dirty="0"/>
                        <a:t>Eskalation</a:t>
                      </a:r>
                    </a:p>
                  </a:txBody>
                  <a:tcPr/>
                </a:tc>
                <a:tc>
                  <a:txBody>
                    <a:bodyPr/>
                    <a:lstStyle/>
                    <a:p>
                      <a:endParaRPr lang="de-DE" dirty="0"/>
                    </a:p>
                  </a:txBody>
                  <a:tcPr/>
                </a:tc>
                <a:tc>
                  <a:txBody>
                    <a:bodyPr/>
                    <a:lstStyle/>
                    <a:p>
                      <a:r>
                        <a:rPr lang="de-DE" sz="1800" b="0" i="0" u="none" strike="noStrike" kern="1200" dirty="0">
                          <a:solidFill>
                            <a:schemeClr val="dk1"/>
                          </a:solidFill>
                          <a:effectLst/>
                          <a:latin typeface="+mn-lt"/>
                          <a:ea typeface="+mn-ea"/>
                          <a:cs typeface="+mn-cs"/>
                        </a:rPr>
                        <a:t>Ein Schritt reagiert auf eine Eskalation und fließt zu einer anderen Rolle innerhalb der Organisation.</a:t>
                      </a:r>
                      <a:endParaRPr lang="de-DE" dirty="0"/>
                    </a:p>
                  </a:txBody>
                  <a:tcPr/>
                </a:tc>
                <a:extLst>
                  <a:ext uri="{0D108BD9-81ED-4DB2-BD59-A6C34878D82A}">
                    <a16:rowId xmlns:a16="http://schemas.microsoft.com/office/drawing/2014/main" val="2709658398"/>
                  </a:ext>
                </a:extLst>
              </a:tr>
            </a:tbl>
          </a:graphicData>
        </a:graphic>
      </p:graphicFrame>
      <p:pic>
        <p:nvPicPr>
          <p:cNvPr id="10" name="Grafik 9" descr="Ein Bild, das Symbol, Kreis, Entwurf, Logo enthält.&#10;&#10;Automatisch generierte Beschreibung">
            <a:extLst>
              <a:ext uri="{FF2B5EF4-FFF2-40B4-BE49-F238E27FC236}">
                <a16:creationId xmlns:a16="http://schemas.microsoft.com/office/drawing/2014/main" id="{AB3C3DE1-DB2B-A343-8555-1E2CC7F75A5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578" r="-1"/>
          <a:stretch/>
        </p:blipFill>
        <p:spPr>
          <a:xfrm>
            <a:off x="5665539" y="2399105"/>
            <a:ext cx="878174" cy="814665"/>
          </a:xfrm>
          <a:prstGeom prst="rect">
            <a:avLst/>
          </a:prstGeom>
        </p:spPr>
      </p:pic>
      <p:pic>
        <p:nvPicPr>
          <p:cNvPr id="15" name="Grafik 14" descr="Ein Bild, das Symbol, Entwurf, Kreis enthält.&#10;&#10;Automatisch generierte Beschreibung">
            <a:extLst>
              <a:ext uri="{FF2B5EF4-FFF2-40B4-BE49-F238E27FC236}">
                <a16:creationId xmlns:a16="http://schemas.microsoft.com/office/drawing/2014/main" id="{909241F8-680E-D64B-B5DA-0A06CB5BBA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624603" y="3674935"/>
            <a:ext cx="919110" cy="814665"/>
          </a:xfrm>
          <a:prstGeom prst="rect">
            <a:avLst/>
          </a:prstGeom>
        </p:spPr>
      </p:pic>
      <p:pic>
        <p:nvPicPr>
          <p:cNvPr id="17" name="Grafik 16" descr="Ein Bild, das Kreis, Symbol enthält.&#10;&#10;Automatisch generierte Beschreibung">
            <a:extLst>
              <a:ext uri="{FF2B5EF4-FFF2-40B4-BE49-F238E27FC236}">
                <a16:creationId xmlns:a16="http://schemas.microsoft.com/office/drawing/2014/main" id="{2C46379C-4C2D-374A-9F93-BBA37676AF56}"/>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5624603" y="5151650"/>
            <a:ext cx="878174" cy="828278"/>
          </a:xfrm>
          <a:prstGeom prst="rect">
            <a:avLst/>
          </a:prstGeom>
        </p:spPr>
      </p:pic>
    </p:spTree>
    <p:extLst>
      <p:ext uri="{BB962C8B-B14F-4D97-AF65-F5344CB8AC3E}">
        <p14:creationId xmlns:p14="http://schemas.microsoft.com/office/powerpoint/2010/main" val="541127003"/>
      </p:ext>
    </p:extLst>
  </p:cSld>
  <p:clrMapOvr>
    <a:masterClrMapping/>
  </p:clrMapOvr>
</p:sld>
</file>

<file path=ppt/theme/theme1.xml><?xml version="1.0" encoding="utf-8"?>
<a:theme xmlns:a="http://schemas.openxmlformats.org/drawingml/2006/main" name="Präsentationsvorlage Uni MA final gesendet-neu">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Präsentationsvorlage Uni MA final gesendet-neu</Template>
  <TotalTime>0</TotalTime>
  <Words>1702</Words>
  <Application>Microsoft Office PowerPoint</Application>
  <PresentationFormat>Benutzerdefiniert</PresentationFormat>
  <Paragraphs>195</Paragraphs>
  <Slides>27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Calibri</vt:lpstr>
      <vt:lpstr>Times New Roman</vt:lpstr>
      <vt:lpstr>Präsentationsvorlage Uni MA final gesendet-neu</vt:lpstr>
      <vt:lpstr>Kapitel 5 Gestaltungsorientierte Forschung in der Wirtschaftsinformatik</vt:lpstr>
      <vt:lpstr>Lernziele</vt:lpstr>
      <vt:lpstr>Grundkonzepte der gestaltungsorientierten Forschung</vt:lpstr>
      <vt:lpstr>Der Problem- und Lösungsraum</vt:lpstr>
      <vt:lpstr>Der Problem- und Lösungsraum</vt:lpstr>
      <vt:lpstr>Artefakte</vt:lpstr>
      <vt:lpstr>Artefakte – BPMN-Prozessmodell</vt:lpstr>
      <vt:lpstr>Artefakte – BPMN-Prozessmodell</vt:lpstr>
      <vt:lpstr>Artefakte – BPMN-Prozessmodell</vt:lpstr>
      <vt:lpstr>Beispiel - Prozessmodellierung</vt:lpstr>
      <vt:lpstr>Gestaltungswissen</vt:lpstr>
      <vt:lpstr>Gestaltungswissen </vt:lpstr>
      <vt:lpstr>Wechselwirkungen zwischen Wissen und dem Problem-/Lösungsraum</vt:lpstr>
      <vt:lpstr>Prozessmodelle der gestaltungsorientierten Forschung</vt:lpstr>
      <vt:lpstr>Prozessmodell (DSRM)</vt:lpstr>
      <vt:lpstr>Ausgewählte Methoden der gestaltungsorientierten Forschung</vt:lpstr>
      <vt:lpstr>Methoden im Problemraum</vt:lpstr>
      <vt:lpstr>Beispiel – „Guidance“ in der Wirtschaftsinformatik</vt:lpstr>
      <vt:lpstr>Methoden im Lösungsraum</vt:lpstr>
      <vt:lpstr>Methoden im Lösungsraum</vt:lpstr>
      <vt:lpstr>Beispiel eines „Low-Fidelity“- und eines „High-Fidelity“-Prototypen</vt:lpstr>
      <vt:lpstr>Methoden zur Evaluation</vt:lpstr>
      <vt:lpstr>Methoden zur Evaluation</vt:lpstr>
      <vt:lpstr>Beispiel – Evaluierung der Artefakte eines Systems zur „Process Guidance“</vt:lpstr>
      <vt:lpstr>Zusammenfassung</vt:lpstr>
      <vt:lpstr>Literaturverzeichnis – Kapitel 5</vt:lpstr>
      <vt:lpstr>Literaturverzeichnis – Kapitel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dc:creator>
  <cp:lastModifiedBy>Mädche, Alexander (IISM)</cp:lastModifiedBy>
  <cp:revision>64</cp:revision>
  <dcterms:created xsi:type="dcterms:W3CDTF">2018-06-20T22:10:41Z</dcterms:created>
  <dcterms:modified xsi:type="dcterms:W3CDTF">2024-06-17T05:57:18Z</dcterms:modified>
</cp:coreProperties>
</file>