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308" r:id="rId2"/>
    <p:sldId id="309" r:id="rId3"/>
    <p:sldId id="310" r:id="rId4"/>
    <p:sldId id="333" r:id="rId5"/>
    <p:sldId id="334" r:id="rId6"/>
    <p:sldId id="335" r:id="rId7"/>
    <p:sldId id="336" r:id="rId8"/>
    <p:sldId id="337" r:id="rId9"/>
    <p:sldId id="338" r:id="rId10"/>
    <p:sldId id="339" r:id="rId11"/>
    <p:sldId id="340" r:id="rId12"/>
    <p:sldId id="341" r:id="rId13"/>
    <p:sldId id="342" r:id="rId14"/>
    <p:sldId id="343" r:id="rId15"/>
    <p:sldId id="344" r:id="rId16"/>
    <p:sldId id="345" r:id="rId17"/>
    <p:sldId id="346" r:id="rId18"/>
    <p:sldId id="347" r:id="rId19"/>
    <p:sldId id="315" r:id="rId20"/>
    <p:sldId id="348" r:id="rId21"/>
    <p:sldId id="349" r:id="rId22"/>
    <p:sldId id="350" r:id="rId23"/>
    <p:sldId id="351" r:id="rId24"/>
    <p:sldId id="352" r:id="rId25"/>
    <p:sldId id="353" r:id="rId26"/>
    <p:sldId id="316" r:id="rId27"/>
    <p:sldId id="354" r:id="rId28"/>
    <p:sldId id="355" r:id="rId29"/>
    <p:sldId id="356" r:id="rId30"/>
    <p:sldId id="357" r:id="rId31"/>
    <p:sldId id="358" r:id="rId32"/>
    <p:sldId id="319" r:id="rId33"/>
    <p:sldId id="359" r:id="rId34"/>
    <p:sldId id="360" r:id="rId35"/>
    <p:sldId id="361" r:id="rId36"/>
    <p:sldId id="362" r:id="rId37"/>
    <p:sldId id="363" r:id="rId38"/>
    <p:sldId id="364" r:id="rId39"/>
    <p:sldId id="365" r:id="rId40"/>
    <p:sldId id="366" r:id="rId41"/>
    <p:sldId id="367" r:id="rId42"/>
    <p:sldId id="368" r:id="rId43"/>
    <p:sldId id="369" r:id="rId44"/>
    <p:sldId id="370" r:id="rId45"/>
    <p:sldId id="371" r:id="rId46"/>
    <p:sldId id="372" r:id="rId47"/>
    <p:sldId id="373" r:id="rId48"/>
    <p:sldId id="374" r:id="rId49"/>
    <p:sldId id="375" r:id="rId50"/>
    <p:sldId id="329" r:id="rId51"/>
    <p:sldId id="330" r:id="rId52"/>
    <p:sldId id="376" r:id="rId53"/>
    <p:sldId id="332" r:id="rId54"/>
    <p:sldId id="378" r:id="rId55"/>
    <p:sldId id="382" r:id="rId56"/>
    <p:sldId id="383" r:id="rId57"/>
    <p:sldId id="384" r:id="rId58"/>
    <p:sldId id="385" r:id="rId59"/>
    <p:sldId id="386" r:id="rId60"/>
  </p:sldIdLst>
  <p:sldSz cx="12195175" cy="6859588"/>
  <p:notesSz cx="6858000" cy="9144000"/>
  <p:defaultTextStyle>
    <a:defPPr>
      <a:defRPr lang="de-DE"/>
    </a:defPPr>
    <a:lvl1pPr marL="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2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5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57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61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14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66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19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6C3138C-E647-621B-BEB0-92DBA3725E34}" name="Armin Heinzl" initials="AH" userId="S::aheinzl@ad.uni-mannheim.de::79e329d9-e78e-439f-b2c7-e2f3e151b25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056"/>
    <a:srgbClr val="A7D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32" autoAdjust="0"/>
    <p:restoredTop sz="94692" autoAdjust="0"/>
  </p:normalViewPr>
  <p:slideViewPr>
    <p:cSldViewPr showGuides="1">
      <p:cViewPr varScale="1">
        <p:scale>
          <a:sx n="102" d="100"/>
          <a:sy n="102" d="100"/>
        </p:scale>
        <p:origin x="1128" y="168"/>
      </p:cViewPr>
      <p:guideLst>
        <p:guide orient="horz" pos="2161"/>
        <p:guide pos="38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8/10/relationships/authors" Target="author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5E5F9-7C68-440D-8F93-DD9A6ECD879E}" type="datetimeFigureOut">
              <a:rPr lang="de-DE" smtClean="0"/>
              <a:t>10.07.24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23BDED-7A90-4264-A83B-2E080B95BFE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3416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2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5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57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61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4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6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19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Neurowissenschaftliche Methoden detaillierter?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3BDED-7A90-4264-A83B-2E080B95BFE9}" type="slidenum">
              <a:rPr lang="de-DE" smtClean="0"/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699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Neurowissenschaftliche Methoden detaillierter?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3BDED-7A90-4264-A83B-2E080B95BFE9}" type="slidenum">
              <a:rPr lang="de-DE" smtClean="0"/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9334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78800" y="612000"/>
            <a:ext cx="7307503" cy="468108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8800" y="1080000"/>
            <a:ext cx="7307503" cy="39609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03056"/>
                </a:solidFill>
              </a:defRPr>
            </a:lvl1pPr>
            <a:lvl2pPr marL="457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DFE737B8-A299-4B4B-9E40-3B1979F57B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090238"/>
            <a:ext cx="12195175" cy="368935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0073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in beliebige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443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78800" y="612000"/>
            <a:ext cx="7307503" cy="468108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8800" y="1080000"/>
            <a:ext cx="7307503" cy="39609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03056"/>
                </a:solidFill>
              </a:defRPr>
            </a:lvl1pPr>
            <a:lvl2pPr marL="457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0" name="Bildplatzhalter 2"/>
          <p:cNvSpPr>
            <a:spLocks noGrp="1"/>
          </p:cNvSpPr>
          <p:nvPr>
            <p:ph type="pic" idx="13"/>
          </p:nvPr>
        </p:nvSpPr>
        <p:spPr>
          <a:xfrm>
            <a:off x="1378800" y="2178000"/>
            <a:ext cx="9432000" cy="3690000"/>
          </a:xfrm>
        </p:spPr>
        <p:txBody>
          <a:bodyPr/>
          <a:lstStyle>
            <a:lvl1pPr marL="0" indent="0">
              <a:buNone/>
              <a:defRPr sz="3200"/>
            </a:lvl1pPr>
            <a:lvl2pPr marL="457152" indent="0">
              <a:buNone/>
              <a:defRPr sz="2800"/>
            </a:lvl2pPr>
            <a:lvl3pPr marL="914305" indent="0">
              <a:buNone/>
              <a:defRPr sz="2400"/>
            </a:lvl3pPr>
            <a:lvl4pPr marL="1371457" indent="0">
              <a:buNone/>
              <a:defRPr sz="2000"/>
            </a:lvl4pPr>
            <a:lvl5pPr marL="1828610" indent="0">
              <a:buNone/>
              <a:defRPr sz="2000"/>
            </a:lvl5pPr>
            <a:lvl6pPr marL="2285761" indent="0">
              <a:buNone/>
              <a:defRPr sz="2000"/>
            </a:lvl6pPr>
            <a:lvl7pPr marL="2742914" indent="0">
              <a:buNone/>
              <a:defRPr sz="2000"/>
            </a:lvl7pPr>
            <a:lvl8pPr marL="3200066" indent="0">
              <a:buNone/>
              <a:defRPr sz="2000"/>
            </a:lvl8pPr>
            <a:lvl9pPr marL="3657219" indent="0">
              <a:buNone/>
              <a:defRPr sz="2000"/>
            </a:lvl9pPr>
          </a:lstStyle>
          <a:p>
            <a:r>
              <a:rPr lang="de-DE" dirty="0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488662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hne Bild/Abschnitts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913588" y="2713213"/>
            <a:ext cx="10368000" cy="468108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 dirty="0"/>
              <a:t>Titelmasterformat durch Klicken bearbeiten</a:t>
            </a:r>
            <a:br>
              <a:rPr lang="de-DE" dirty="0"/>
            </a:b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31588" y="3569886"/>
            <a:ext cx="8532000" cy="396092"/>
          </a:xfrm>
        </p:spPr>
        <p:txBody>
          <a:bodyPr/>
          <a:lstStyle>
            <a:lvl1pPr marL="0" indent="0" algn="ctr">
              <a:buNone/>
              <a:defRPr>
                <a:solidFill>
                  <a:srgbClr val="003056"/>
                </a:solidFill>
              </a:defRPr>
            </a:lvl1pPr>
            <a:lvl2pPr marL="457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519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Zwei Beliebige Inhalte (1: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378800" y="2178001"/>
            <a:ext cx="4482000" cy="3597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7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1" indent="0">
              <a:buNone/>
              <a:defRPr sz="1600" b="1"/>
            </a:lvl6pPr>
            <a:lvl7pPr marL="2742914" indent="0">
              <a:buNone/>
              <a:defRPr sz="1600" b="1"/>
            </a:lvl7pPr>
            <a:lvl8pPr marL="3200066" indent="0">
              <a:buNone/>
              <a:defRPr sz="1600" b="1"/>
            </a:lvl8pPr>
            <a:lvl9pPr marL="3657219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378800" y="2548067"/>
            <a:ext cx="4482000" cy="3312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332400" y="2178001"/>
            <a:ext cx="4482000" cy="3597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7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1" indent="0">
              <a:buNone/>
              <a:defRPr sz="1600" b="1"/>
            </a:lvl6pPr>
            <a:lvl7pPr marL="2742914" indent="0">
              <a:buNone/>
              <a:defRPr sz="1600" b="1"/>
            </a:lvl7pPr>
            <a:lvl8pPr marL="3200066" indent="0">
              <a:buNone/>
              <a:defRPr sz="1600" b="1"/>
            </a:lvl8pPr>
            <a:lvl9pPr marL="3657219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332400" y="2547278"/>
            <a:ext cx="4482000" cy="3312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443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 (1: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378800" y="2178000"/>
            <a:ext cx="4482000" cy="3690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Bildplatzhalter 2"/>
          <p:cNvSpPr>
            <a:spLocks noGrp="1"/>
          </p:cNvSpPr>
          <p:nvPr>
            <p:ph type="pic" idx="13"/>
          </p:nvPr>
        </p:nvSpPr>
        <p:spPr>
          <a:xfrm>
            <a:off x="6332400" y="2178000"/>
            <a:ext cx="4482000" cy="3690000"/>
          </a:xfrm>
        </p:spPr>
        <p:txBody>
          <a:bodyPr/>
          <a:lstStyle>
            <a:lvl1pPr marL="0" indent="0">
              <a:buNone/>
              <a:defRPr sz="3200"/>
            </a:lvl1pPr>
            <a:lvl2pPr marL="457152" indent="0">
              <a:buNone/>
              <a:defRPr sz="2800"/>
            </a:lvl2pPr>
            <a:lvl3pPr marL="914305" indent="0">
              <a:buNone/>
              <a:defRPr sz="2400"/>
            </a:lvl3pPr>
            <a:lvl4pPr marL="1371457" indent="0">
              <a:buNone/>
              <a:defRPr sz="2000"/>
            </a:lvl4pPr>
            <a:lvl5pPr marL="1828610" indent="0">
              <a:buNone/>
              <a:defRPr sz="2000"/>
            </a:lvl5pPr>
            <a:lvl6pPr marL="2285761" indent="0">
              <a:buNone/>
              <a:defRPr sz="2000"/>
            </a:lvl6pPr>
            <a:lvl7pPr marL="2742914" indent="0">
              <a:buNone/>
              <a:defRPr sz="2000"/>
            </a:lvl7pPr>
            <a:lvl8pPr marL="3200066" indent="0">
              <a:buNone/>
              <a:defRPr sz="2000"/>
            </a:lvl8pPr>
            <a:lvl9pPr marL="3657219" indent="0">
              <a:buNone/>
              <a:defRPr sz="2000"/>
            </a:lvl9pPr>
          </a:lstStyle>
          <a:p>
            <a:r>
              <a:rPr lang="de-DE" dirty="0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4268598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ild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378800" y="2178000"/>
            <a:ext cx="6228000" cy="3690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Bildplatzhalter 2"/>
          <p:cNvSpPr>
            <a:spLocks noGrp="1"/>
          </p:cNvSpPr>
          <p:nvPr>
            <p:ph type="pic" idx="13"/>
          </p:nvPr>
        </p:nvSpPr>
        <p:spPr>
          <a:xfrm>
            <a:off x="8082225" y="2178000"/>
            <a:ext cx="2736000" cy="3690000"/>
          </a:xfrm>
        </p:spPr>
        <p:txBody>
          <a:bodyPr/>
          <a:lstStyle>
            <a:lvl1pPr marL="0" indent="0">
              <a:buNone/>
              <a:defRPr sz="3200"/>
            </a:lvl1pPr>
            <a:lvl2pPr marL="457152" indent="0">
              <a:buNone/>
              <a:defRPr sz="2800"/>
            </a:lvl2pPr>
            <a:lvl3pPr marL="914305" indent="0">
              <a:buNone/>
              <a:defRPr sz="2400"/>
            </a:lvl3pPr>
            <a:lvl4pPr marL="1371457" indent="0">
              <a:buNone/>
              <a:defRPr sz="2000"/>
            </a:lvl4pPr>
            <a:lvl5pPr marL="1828610" indent="0">
              <a:buNone/>
              <a:defRPr sz="2000"/>
            </a:lvl5pPr>
            <a:lvl6pPr marL="2285761" indent="0">
              <a:buNone/>
              <a:defRPr sz="2000"/>
            </a:lvl6pPr>
            <a:lvl7pPr marL="2742914" indent="0">
              <a:buNone/>
              <a:defRPr sz="2000"/>
            </a:lvl7pPr>
            <a:lvl8pPr marL="3200066" indent="0">
              <a:buNone/>
              <a:defRPr sz="2000"/>
            </a:lvl8pPr>
            <a:lvl9pPr marL="3657219" indent="0">
              <a:buNone/>
              <a:defRPr sz="2000"/>
            </a:lvl9pPr>
          </a:lstStyle>
          <a:p>
            <a:r>
              <a:rPr lang="de-DE" dirty="0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549369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ild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8E9CA1B-9CFF-8044-9D8E-BD13AEAA12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13811" y="2205658"/>
            <a:ext cx="3528392" cy="367285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B5E0CCFB-7037-994F-A1D5-0AE0B441240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79538" y="2205658"/>
            <a:ext cx="6230217" cy="3672855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5226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378800" y="612001"/>
            <a:ext cx="6457681" cy="124828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378800" y="2178000"/>
            <a:ext cx="9432000" cy="369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417601" y="6314401"/>
            <a:ext cx="1406313" cy="18004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200">
                <a:solidFill>
                  <a:srgbClr val="003056"/>
                </a:solidFill>
              </a:defRPr>
            </a:lvl1pPr>
          </a:lstStyle>
          <a:p>
            <a:fld id="{FC0CC166-4E39-43B8-AB91-BDD1C4C9E22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6521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0" r:id="rId4"/>
    <p:sldLayoutId id="2147483653" r:id="rId5"/>
    <p:sldLayoutId id="2147483652" r:id="rId6"/>
    <p:sldLayoutId id="2147483662" r:id="rId7"/>
    <p:sldLayoutId id="2147483663" r:id="rId8"/>
  </p:sldLayoutIdLst>
  <p:hf hdr="0"/>
  <p:txStyles>
    <p:titleStyle>
      <a:lvl1pPr algn="l" defTabSz="914305" rtl="0" eaLnBrk="1" latinLnBrk="0" hangingPunct="1">
        <a:spcBef>
          <a:spcPct val="0"/>
        </a:spcBef>
        <a:buNone/>
        <a:defRPr sz="3000" b="1" kern="1200" baseline="0">
          <a:solidFill>
            <a:srgbClr val="003056"/>
          </a:solidFill>
          <a:latin typeface="+mj-lt"/>
          <a:ea typeface="+mj-ea"/>
          <a:cs typeface="+mj-cs"/>
        </a:defRPr>
      </a:lvl1pPr>
    </p:titleStyle>
    <p:bodyStyle>
      <a:lvl1pPr marL="342864" indent="-342864" algn="l" defTabSz="9143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003056"/>
          </a:solidFill>
          <a:latin typeface="+mn-lt"/>
          <a:ea typeface="+mn-ea"/>
          <a:cs typeface="+mn-cs"/>
        </a:defRPr>
      </a:lvl1pPr>
      <a:lvl2pPr marL="742873" indent="-285720" algn="l" defTabSz="91430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003056"/>
          </a:solidFill>
          <a:latin typeface="+mn-lt"/>
          <a:ea typeface="+mn-ea"/>
          <a:cs typeface="+mn-cs"/>
        </a:defRPr>
      </a:lvl2pPr>
      <a:lvl3pPr marL="1142881" indent="-228576" algn="l" defTabSz="9143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rgbClr val="003056"/>
          </a:solidFill>
          <a:latin typeface="+mn-lt"/>
          <a:ea typeface="+mn-ea"/>
          <a:cs typeface="+mn-cs"/>
        </a:defRPr>
      </a:lvl3pPr>
      <a:lvl4pPr marL="1600034" indent="-228576" algn="l" defTabSz="914305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rgbClr val="003056"/>
          </a:solidFill>
          <a:latin typeface="+mn-lt"/>
          <a:ea typeface="+mn-ea"/>
          <a:cs typeface="+mn-cs"/>
        </a:defRPr>
      </a:lvl4pPr>
      <a:lvl5pPr marL="2057185" indent="-228576" algn="l" defTabSz="914305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rgbClr val="003056"/>
          </a:solidFill>
          <a:latin typeface="+mn-lt"/>
          <a:ea typeface="+mn-ea"/>
          <a:cs typeface="+mn-cs"/>
        </a:defRPr>
      </a:lvl5pPr>
      <a:lvl6pPr marL="2514338" indent="-228576" algn="l" defTabSz="9143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0" indent="-228576" algn="l" defTabSz="9143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43" indent="-228576" algn="l" defTabSz="9143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95" indent="-228576" algn="l" defTabSz="9143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2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7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1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4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6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19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CB89C7-313F-F15B-D3F4-5072B376EB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1362" y="2713213"/>
            <a:ext cx="7200225" cy="468108"/>
          </a:xfrm>
        </p:spPr>
        <p:txBody>
          <a:bodyPr anchor="t">
            <a:noAutofit/>
          </a:bodyPr>
          <a:lstStyle/>
          <a:p>
            <a:r>
              <a:rPr lang="de-DE" dirty="0"/>
              <a:t>Kapitel 4 </a:t>
            </a:r>
            <a:br>
              <a:rPr lang="de-DE" dirty="0"/>
            </a:br>
            <a:r>
              <a:rPr lang="de-DE" dirty="0"/>
              <a:t>Empirische Methoden der Wirtschaftsinformatik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261D2F0-EE95-C66A-FC53-291D5E3F5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FC0CC166-4E39-43B8-AB91-BDD1C4C9E224}" type="slidenum">
              <a:rPr lang="de-DE" smtClean="0"/>
              <a:pPr>
                <a:lnSpc>
                  <a:spcPct val="90000"/>
                </a:lnSpc>
                <a:spcAft>
                  <a:spcPts val="600"/>
                </a:spcAft>
              </a:pPr>
              <a:t>1</a:t>
            </a:fld>
            <a:endParaRPr lang="de-D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8D7292-2DCA-E1FA-6439-8DAB69058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80" y="1462868"/>
            <a:ext cx="2766713" cy="39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122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49E829-C168-9246-926B-3EEC9A40C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800" y="612001"/>
            <a:ext cx="8319187" cy="1248289"/>
          </a:xfrm>
        </p:spPr>
        <p:txBody>
          <a:bodyPr/>
          <a:lstStyle/>
          <a:p>
            <a:r>
              <a:rPr lang="de-DE" dirty="0"/>
              <a:t>Quantitative und qualitative empirische Methoden der Wirtschaftsinformatik</a:t>
            </a:r>
          </a:p>
        </p:txBody>
      </p:sp>
      <p:graphicFrame>
        <p:nvGraphicFramePr>
          <p:cNvPr id="6" name="Tabelle 6">
            <a:extLst>
              <a:ext uri="{FF2B5EF4-FFF2-40B4-BE49-F238E27FC236}">
                <a16:creationId xmlns:a16="http://schemas.microsoft.com/office/drawing/2014/main" id="{AC116BC9-DACD-1C40-8AC6-F434475858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0975193"/>
              </p:ext>
            </p:extLst>
          </p:nvPr>
        </p:nvGraphicFramePr>
        <p:xfrm>
          <a:off x="1379538" y="2178050"/>
          <a:ext cx="9431336" cy="320285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430017">
                  <a:extLst>
                    <a:ext uri="{9D8B030D-6E8A-4147-A177-3AD203B41FA5}">
                      <a16:colId xmlns:a16="http://schemas.microsoft.com/office/drawing/2014/main" val="3968934359"/>
                    </a:ext>
                  </a:extLst>
                </a:gridCol>
                <a:gridCol w="5001319">
                  <a:extLst>
                    <a:ext uri="{9D8B030D-6E8A-4147-A177-3AD203B41FA5}">
                      <a16:colId xmlns:a16="http://schemas.microsoft.com/office/drawing/2014/main" val="2098803361"/>
                    </a:ext>
                  </a:extLst>
                </a:gridCol>
              </a:tblGrid>
              <a:tr h="459656">
                <a:tc>
                  <a:txBody>
                    <a:bodyPr/>
                    <a:lstStyle/>
                    <a:p>
                      <a:r>
                        <a:rPr lang="de-DE" sz="2400" dirty="0"/>
                        <a:t>Quantitative Methoden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/>
                        <a:t>Qualitative Methoden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3127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de-DE" sz="2400" dirty="0"/>
                        <a:t>Befragung (Survey)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de-DE" sz="2400" dirty="0"/>
                        <a:t>Fallstudie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75944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de-DE" sz="2400" dirty="0"/>
                        <a:t>Laborexperiment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de-DE" sz="2400" dirty="0"/>
                        <a:t>Aktionsforschung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7598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de-DE" sz="2400" dirty="0"/>
                        <a:t>Feldexperiment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de-DE" sz="2400" dirty="0"/>
                        <a:t>Inhaltsanalyse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4382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de-DE" sz="2400" dirty="0"/>
                        <a:t>Simulation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de-DE" sz="2400" dirty="0"/>
                        <a:t>Hermeneutik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85888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de-DE" sz="2400" dirty="0"/>
                        <a:t>Metaanalyse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de-DE" sz="2400" dirty="0"/>
                        <a:t>Ethnografie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4078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de-DE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de-DE" sz="2400" dirty="0"/>
                        <a:t>Synopse (Review)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7771671"/>
                  </a:ext>
                </a:extLst>
              </a:tr>
            </a:tbl>
          </a:graphicData>
        </a:graphic>
      </p:graphicFrame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790B4CA-7B60-5D43-8964-12A16AC04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3038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50826D-E19A-5742-95DC-2C669F37D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800" y="612001"/>
            <a:ext cx="7167059" cy="1248289"/>
          </a:xfrm>
        </p:spPr>
        <p:txBody>
          <a:bodyPr/>
          <a:lstStyle/>
          <a:p>
            <a:r>
              <a:rPr lang="de-DE" dirty="0"/>
              <a:t>Quantitative Methoden – Befragung (Survey)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C8D11C5-9DF4-5E4B-AAA3-FA9D8860B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3196178"/>
            <a:ext cx="9432000" cy="2969920"/>
          </a:xfrm>
        </p:spPr>
        <p:txBody>
          <a:bodyPr/>
          <a:lstStyle/>
          <a:p>
            <a:r>
              <a:rPr lang="de-DE" dirty="0"/>
              <a:t>Fragen und Antworten können sich auf zwei Dinge beziehen </a:t>
            </a:r>
          </a:p>
          <a:p>
            <a:pPr lvl="1"/>
            <a:r>
              <a:rPr lang="de-DE" dirty="0"/>
              <a:t>objektive </a:t>
            </a:r>
            <a:r>
              <a:rPr lang="de-DE" dirty="0">
                <a:solidFill>
                  <a:srgbClr val="C00000"/>
                </a:solidFill>
              </a:rPr>
              <a:t>Sachverhalte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subjektive </a:t>
            </a:r>
            <a:r>
              <a:rPr lang="de-DE" dirty="0">
                <a:solidFill>
                  <a:srgbClr val="C00000"/>
                </a:solidFill>
              </a:rPr>
              <a:t>Einstellungs- und </a:t>
            </a:r>
            <a:r>
              <a:rPr lang="de-DE" dirty="0" err="1">
                <a:solidFill>
                  <a:srgbClr val="C00000"/>
                </a:solidFill>
              </a:rPr>
              <a:t>Verhaltenskonstrukte</a:t>
            </a:r>
            <a:r>
              <a:rPr lang="de-DE" dirty="0">
                <a:solidFill>
                  <a:srgbClr val="C00000"/>
                </a:solidFill>
              </a:rPr>
              <a:t> </a:t>
            </a:r>
          </a:p>
          <a:p>
            <a:r>
              <a:rPr lang="de-DE" dirty="0"/>
              <a:t>Befragungen zur Erforschung objektiver Sachverhalte haben zum Ziel, in der </a:t>
            </a:r>
            <a:r>
              <a:rPr lang="de-DE" dirty="0">
                <a:solidFill>
                  <a:srgbClr val="C00000"/>
                </a:solidFill>
              </a:rPr>
              <a:t>Wirklichkeit existierende Tatsachen rein beschreibend zu erfassen </a:t>
            </a:r>
          </a:p>
          <a:p>
            <a:r>
              <a:rPr lang="de-DE" dirty="0"/>
              <a:t>Im Mittelpunkt solcher Befragungen steht somit der </a:t>
            </a:r>
            <a:r>
              <a:rPr lang="de-DE" dirty="0">
                <a:solidFill>
                  <a:srgbClr val="C00000"/>
                </a:solidFill>
              </a:rPr>
              <a:t>Beitrag zur Beschreibung als Wissenschaftsaufgabe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145799A-08BB-7F4B-99C5-A95B541BA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11</a:t>
            </a:fld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DBC4F1E8-82FC-8942-8252-0689FD4E7C50}"/>
              </a:ext>
            </a:extLst>
          </p:cNvPr>
          <p:cNvSpPr txBox="1">
            <a:spLocks/>
          </p:cNvSpPr>
          <p:nvPr/>
        </p:nvSpPr>
        <p:spPr>
          <a:xfrm>
            <a:off x="1378800" y="1749457"/>
            <a:ext cx="9183284" cy="124828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>
            <a:noAutofit/>
          </a:bodyPr>
          <a:lstStyle>
            <a:lvl1pPr marL="342864" indent="-342864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873" indent="-285720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2881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034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18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338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490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8643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579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Mit Hilfe eines Fragebogens werden durch (schriftlich) formulierte Stimuli (Fragen) Reaktionen (Antworten) hervorgerufen und dokumentiert </a:t>
            </a:r>
          </a:p>
        </p:txBody>
      </p:sp>
    </p:spTree>
    <p:extLst>
      <p:ext uri="{BB962C8B-B14F-4D97-AF65-F5344CB8AC3E}">
        <p14:creationId xmlns:p14="http://schemas.microsoft.com/office/powerpoint/2010/main" val="3651183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E37621-416E-984D-AE15-91A4E1021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 – Befragung mit Fokus Beschreibung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3372989-6331-B844-A87C-CF411724D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2116058"/>
            <a:ext cx="9432000" cy="3690000"/>
          </a:xfrm>
        </p:spPr>
        <p:txBody>
          <a:bodyPr/>
          <a:lstStyle/>
          <a:p>
            <a:pPr marL="0" indent="0">
              <a:buNone/>
            </a:pPr>
            <a:r>
              <a:rPr lang="de-DE" i="1" dirty="0" err="1"/>
              <a:t>Process</a:t>
            </a:r>
            <a:r>
              <a:rPr lang="de-DE" i="1" dirty="0"/>
              <a:t>-Mining ist eine Technik, die es ermöglicht, Geschäftsprozesse auf Basis von Daten zu rekonstruieren oder auszuwerten, die durch die Nutzung von Anwendungssystemen entstehen </a:t>
            </a:r>
          </a:p>
          <a:p>
            <a:r>
              <a:rPr lang="de-DE" dirty="0"/>
              <a:t>Mittels Befragung soll erhoben werden, welche Bekanntheit, Relevanz und Verbreitung </a:t>
            </a:r>
            <a:r>
              <a:rPr lang="de-DE" dirty="0" err="1"/>
              <a:t>Process</a:t>
            </a:r>
            <a:r>
              <a:rPr lang="de-DE" dirty="0"/>
              <a:t>-Mining im deutschsprachigen Raum hat </a:t>
            </a:r>
          </a:p>
          <a:p>
            <a:pPr lvl="1"/>
            <a:r>
              <a:rPr lang="de-DE" dirty="0"/>
              <a:t>Versand von Einladungen an eine möglichst große Stichprobe zu einer Online-Befragung</a:t>
            </a:r>
          </a:p>
          <a:p>
            <a:pPr lvl="1"/>
            <a:r>
              <a:rPr lang="de-DE" dirty="0"/>
              <a:t>Eingeladen wird aus 5000 Unternehmen diverser Branchen die jeweils hochrangige, für Prozessmanagement zuständige Person  </a:t>
            </a:r>
          </a:p>
          <a:p>
            <a:pPr lvl="1"/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67656B1-B088-544C-875D-BBE7EA236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9016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E37621-416E-984D-AE15-91A4E1021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 – Befragung mit Fokus Beschreibung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3372989-6331-B844-A87C-CF411724D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2116058"/>
            <a:ext cx="9432000" cy="3690000"/>
          </a:xfrm>
        </p:spPr>
        <p:txBody>
          <a:bodyPr/>
          <a:lstStyle/>
          <a:p>
            <a:r>
              <a:rPr lang="de-DE" dirty="0"/>
              <a:t>Es werden Fragen folgender Art mit vorgegebenen Antwortkategorien erstellt:</a:t>
            </a:r>
          </a:p>
          <a:p>
            <a:pPr lvl="1"/>
            <a:r>
              <a:rPr lang="de-DE" dirty="0"/>
              <a:t>Kennen Sie </a:t>
            </a:r>
            <a:r>
              <a:rPr lang="de-DE" dirty="0" err="1"/>
              <a:t>Process</a:t>
            </a:r>
            <a:r>
              <a:rPr lang="de-DE" dirty="0"/>
              <a:t>-Mining als Ansatz im Prozessmanagement? </a:t>
            </a:r>
          </a:p>
          <a:p>
            <a:pPr lvl="1"/>
            <a:r>
              <a:rPr lang="de-DE" dirty="0"/>
              <a:t>Warum verwendet Ihr Unternehmen </a:t>
            </a:r>
            <a:r>
              <a:rPr lang="de-DE" dirty="0" err="1"/>
              <a:t>Process</a:t>
            </a:r>
            <a:r>
              <a:rPr lang="de-DE" dirty="0"/>
              <a:t>-Mining?</a:t>
            </a:r>
          </a:p>
          <a:p>
            <a:pPr lvl="1"/>
            <a:r>
              <a:rPr lang="de-DE" dirty="0"/>
              <a:t>Welches Softwarewerkzeug verwenden Sie zur Unterstützung von </a:t>
            </a:r>
            <a:r>
              <a:rPr lang="de-DE" dirty="0" err="1"/>
              <a:t>Process</a:t>
            </a:r>
            <a:r>
              <a:rPr lang="de-DE" dirty="0"/>
              <a:t>-Mining?</a:t>
            </a:r>
          </a:p>
          <a:p>
            <a:r>
              <a:rPr lang="de-DE" dirty="0"/>
              <a:t>Oft werden Lage- und Streuungsparameter sowie Zusammenhänge zwischen Variablen berechnet</a:t>
            </a:r>
          </a:p>
          <a:p>
            <a:pPr lvl="1"/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67656B1-B088-544C-875D-BBE7EA236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23313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9CC299-EDF0-5B48-AD19-541890AAB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 – Befragung mit Fokus Erklärung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B7F0C92-1CCB-0143-8E23-9EAC13D7A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1917625"/>
            <a:ext cx="9432000" cy="3600401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Mittels einer Online-Befragung soll ein Erklärungsmodell zu den Konsequenzen (abhängige Variablen) von digitalem Stress im Arbeitskontext (Ursache, unabhängige Variable) getestet werden.</a:t>
            </a:r>
          </a:p>
          <a:p>
            <a:r>
              <a:rPr lang="de-DE" dirty="0"/>
              <a:t>Sowohl die unabhängige Variable als auch die abhängigen Variablen sind latente Konstrukte, die mit einer fragebogenorientierten Messung erhoben werden</a:t>
            </a:r>
          </a:p>
          <a:p>
            <a:r>
              <a:rPr lang="de-DE" dirty="0"/>
              <a:t>Mittels statistischer Verfahren werden die Hypothesen getestet, dass der digitale Stress mit reduzierter Benutzerzufriedenheit, reduzierter Arbeitszufriedenheit sowie rückläufiger mentaler Gesundheit einhergeht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F08054A-99B3-F043-9F47-BC4D58DB4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65072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9CC299-EDF0-5B48-AD19-541890AAB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 – Befragung mit Fokus Erklärung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B7F0C92-1CCB-0143-8E23-9EAC13D7A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1917625"/>
            <a:ext cx="9432000" cy="3600401"/>
          </a:xfrm>
        </p:spPr>
        <p:txBody>
          <a:bodyPr/>
          <a:lstStyle/>
          <a:p>
            <a:r>
              <a:rPr lang="de-DE" dirty="0"/>
              <a:t>Bevor der Hypothesentest durchgeführt wird, ist durch Anwendung bestimmter statistischer Verfahren der Nachweis zu erbringen, dass die jeweiligen Fragebögen zur Messung der Konstrukte reliabel und valide sind</a:t>
            </a:r>
          </a:p>
          <a:p>
            <a:r>
              <a:rPr lang="de-DE" dirty="0"/>
              <a:t>Solche Verfahren werden beispielsweise im Bereich der klassischen Testtheorie beschrieben </a:t>
            </a:r>
          </a:p>
          <a:p>
            <a:r>
              <a:rPr lang="de-DE" i="1" dirty="0"/>
              <a:t>Riedl et al. </a:t>
            </a:r>
            <a:r>
              <a:rPr lang="de-DE" dirty="0"/>
              <a:t>haben einen deutschsprachigen Fragebogen entwickelt, der digitalen Stress im Arbeitskontext mit zehn Dimensionen zu je fünf Items misst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F08054A-99B3-F043-9F47-BC4D58DB4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959734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9CB6DA-62DE-804D-B5B7-EC1EADADB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800" y="612001"/>
            <a:ext cx="7311075" cy="873577"/>
          </a:xfrm>
        </p:spPr>
        <p:txBody>
          <a:bodyPr/>
          <a:lstStyle/>
          <a:p>
            <a:r>
              <a:rPr lang="de-DE" dirty="0"/>
              <a:t>Quantitative Methoden – Laborexperiment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E22A8B9-BBDB-4841-8684-BFCA6A785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1485578"/>
            <a:ext cx="9432000" cy="459706"/>
          </a:xfrm>
        </p:spPr>
        <p:txBody>
          <a:bodyPr/>
          <a:lstStyle/>
          <a:p>
            <a:r>
              <a:rPr lang="de-DE" dirty="0"/>
              <a:t>Kontrolle der Forschungssituation weitgehend möglich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7B21183-BF55-2541-9D69-765021E2B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16</a:t>
            </a:fld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9BCA6FB7-BD84-A24A-996D-93E98435E2A1}"/>
              </a:ext>
            </a:extLst>
          </p:cNvPr>
          <p:cNvSpPr txBox="1">
            <a:spLocks/>
          </p:cNvSpPr>
          <p:nvPr/>
        </p:nvSpPr>
        <p:spPr>
          <a:xfrm>
            <a:off x="1378800" y="1965481"/>
            <a:ext cx="9183284" cy="124828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>
            <a:noAutofit/>
          </a:bodyPr>
          <a:lstStyle>
            <a:lvl1pPr marL="342864" indent="-342864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873" indent="-285720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2881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034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18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338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490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8643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579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Ziel: Den in einer Hypothese behaupteten </a:t>
            </a:r>
            <a:r>
              <a:rPr lang="de-DE" b="1" dirty="0">
                <a:solidFill>
                  <a:schemeClr val="bg1"/>
                </a:solidFill>
              </a:rPr>
              <a:t>Kausalzusammenhang</a:t>
            </a:r>
            <a:r>
              <a:rPr lang="de-DE" dirty="0">
                <a:solidFill>
                  <a:schemeClr val="bg1"/>
                </a:solidFill>
              </a:rPr>
              <a:t> zwischen einer oder mehreren unabhängigen Variablen und einer oder mehreren abhängigen Variablen zu überprüfen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13A81499-29E9-F447-A043-859DB8AB08B1}"/>
              </a:ext>
            </a:extLst>
          </p:cNvPr>
          <p:cNvSpPr txBox="1">
            <a:spLocks/>
          </p:cNvSpPr>
          <p:nvPr/>
        </p:nvSpPr>
        <p:spPr>
          <a:xfrm>
            <a:off x="1374812" y="3461523"/>
            <a:ext cx="9432000" cy="276788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2864" indent="-342864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1pPr>
            <a:lvl2pPr marL="742873" indent="-285720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2pPr>
            <a:lvl3pPr marL="1142881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3pPr>
            <a:lvl4pPr marL="1600034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4pPr>
            <a:lvl5pPr marL="205718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5pPr>
            <a:lvl6pPr marL="2514338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0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43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9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bereits existierende theoretische Aussagen werden nach </a:t>
            </a:r>
            <a:r>
              <a:rPr lang="de-DE" dirty="0">
                <a:solidFill>
                  <a:srgbClr val="C00000"/>
                </a:solidFill>
              </a:rPr>
              <a:t>festgelegten Bedingungen</a:t>
            </a:r>
            <a:r>
              <a:rPr lang="de-DE" dirty="0"/>
              <a:t> überprüft</a:t>
            </a:r>
          </a:p>
          <a:p>
            <a:r>
              <a:rPr lang="de-DE" dirty="0"/>
              <a:t>Das Untersuchungsdesign einer Laborstudie ist primär durch die </a:t>
            </a:r>
            <a:r>
              <a:rPr lang="de-DE" dirty="0">
                <a:solidFill>
                  <a:srgbClr val="C00000"/>
                </a:solidFill>
              </a:rPr>
              <a:t>Art des verwendeten Versuchsplans</a:t>
            </a:r>
            <a:r>
              <a:rPr lang="de-DE" dirty="0"/>
              <a:t> gekennzeichnet</a:t>
            </a:r>
          </a:p>
          <a:p>
            <a:r>
              <a:rPr lang="de-DE" dirty="0"/>
              <a:t>Der einfachste Fall ist, den Einfluss </a:t>
            </a:r>
            <a:r>
              <a:rPr lang="de-DE" dirty="0">
                <a:solidFill>
                  <a:srgbClr val="C00000"/>
                </a:solidFill>
              </a:rPr>
              <a:t>einer unabhängigen </a:t>
            </a:r>
            <a:r>
              <a:rPr lang="de-DE" dirty="0"/>
              <a:t>auf </a:t>
            </a:r>
            <a:r>
              <a:rPr lang="de-DE" dirty="0">
                <a:solidFill>
                  <a:srgbClr val="C00000"/>
                </a:solidFill>
              </a:rPr>
              <a:t>eine abhängige</a:t>
            </a:r>
            <a:r>
              <a:rPr lang="de-DE" dirty="0"/>
              <a:t> Variable zu untersuchen, wobei die abhängige Variable nur einmal gemessen wird</a:t>
            </a:r>
          </a:p>
        </p:txBody>
      </p:sp>
    </p:spTree>
    <p:extLst>
      <p:ext uri="{BB962C8B-B14F-4D97-AF65-F5344CB8AC3E}">
        <p14:creationId xmlns:p14="http://schemas.microsoft.com/office/powerpoint/2010/main" val="14952707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70C532-10DA-EB4B-B513-783A04DA9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 - Laborexperiment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0A71CDC-CFB4-1C49-A0E3-D5F67CBB6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1629594"/>
            <a:ext cx="9432000" cy="4069587"/>
          </a:xfrm>
        </p:spPr>
        <p:txBody>
          <a:bodyPr/>
          <a:lstStyle/>
          <a:p>
            <a:r>
              <a:rPr lang="de-DE" dirty="0"/>
              <a:t>Es soll untersucht werden, </a:t>
            </a:r>
            <a:r>
              <a:rPr lang="de-DE" i="1" dirty="0"/>
              <a:t>welche Auswirkungen das Erleben eines Computerabsturzes während des Arbeitens am PC hat </a:t>
            </a:r>
          </a:p>
          <a:p>
            <a:r>
              <a:rPr lang="de-DE" dirty="0"/>
              <a:t>Hypothese ist, dass ein Computerabsturz Benutzerinnen stresst </a:t>
            </a:r>
          </a:p>
          <a:p>
            <a:r>
              <a:rPr lang="de-DE" dirty="0"/>
              <a:t>Hierbei hat die unabhängige Variable zwei Ausprägungen:</a:t>
            </a:r>
          </a:p>
          <a:p>
            <a:pPr lvl="1"/>
            <a:r>
              <a:rPr lang="de-DE" dirty="0"/>
              <a:t>Computernutzung mit Absturz </a:t>
            </a:r>
          </a:p>
          <a:p>
            <a:pPr lvl="1"/>
            <a:r>
              <a:rPr lang="de-DE" dirty="0"/>
              <a:t>ohne Absturz </a:t>
            </a:r>
          </a:p>
          <a:p>
            <a:r>
              <a:rPr lang="de-DE" dirty="0"/>
              <a:t>Untersucht wird, ob sich der </a:t>
            </a:r>
            <a:r>
              <a:rPr lang="de-DE" i="1" dirty="0"/>
              <a:t>wahrgenommene Stress </a:t>
            </a:r>
            <a:r>
              <a:rPr lang="de-DE" dirty="0"/>
              <a:t>durch einen Absturz erhöht</a:t>
            </a:r>
          </a:p>
          <a:p>
            <a:r>
              <a:rPr lang="de-DE" dirty="0"/>
              <a:t>Der Stress ist in diesem Beispiel ein latentes Konstrukt, das durch einen Fragebogen mit mehreren Items gemessen wird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B6E94A5-81E0-424E-8338-28F85FCF1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6311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6546D7-260A-0D43-8279-009F20DE6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800" y="612001"/>
            <a:ext cx="7023043" cy="585545"/>
          </a:xfrm>
        </p:spPr>
        <p:txBody>
          <a:bodyPr/>
          <a:lstStyle/>
          <a:p>
            <a:r>
              <a:rPr lang="de-DE" dirty="0"/>
              <a:t>Quantitative Methoden – Laborexperiment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6BD6AA3-6BE7-B149-9C19-C57D8C96D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1845618"/>
            <a:ext cx="9432000" cy="3690000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Angenommen, es stehen 100 Personen als Probandinnen für ein Laborexperiment zur Verfügung</a:t>
            </a:r>
          </a:p>
          <a:p>
            <a:r>
              <a:rPr lang="de-DE" dirty="0"/>
              <a:t>Für die Gestaltung des Versuchsplans gibt es zwei Möglichkeiten</a:t>
            </a:r>
          </a:p>
          <a:p>
            <a:pPr lvl="1"/>
            <a:r>
              <a:rPr lang="de-DE" dirty="0" err="1">
                <a:solidFill>
                  <a:srgbClr val="C00000"/>
                </a:solidFill>
              </a:rPr>
              <a:t>Between</a:t>
            </a:r>
            <a:r>
              <a:rPr lang="de-DE" dirty="0">
                <a:solidFill>
                  <a:srgbClr val="C00000"/>
                </a:solidFill>
              </a:rPr>
              <a:t>-</a:t>
            </a:r>
            <a:r>
              <a:rPr lang="de-DE" dirty="0" err="1">
                <a:solidFill>
                  <a:srgbClr val="C00000"/>
                </a:solidFill>
              </a:rPr>
              <a:t>Subjects</a:t>
            </a:r>
            <a:r>
              <a:rPr lang="de-DE" dirty="0">
                <a:solidFill>
                  <a:srgbClr val="C00000"/>
                </a:solidFill>
              </a:rPr>
              <a:t>-Design </a:t>
            </a:r>
          </a:p>
          <a:p>
            <a:pPr lvl="2"/>
            <a:r>
              <a:rPr lang="de-DE" dirty="0"/>
              <a:t>Je 50 Probandinnen werden nach dem </a:t>
            </a:r>
            <a:r>
              <a:rPr lang="de-DE" dirty="0">
                <a:solidFill>
                  <a:srgbClr val="C00000"/>
                </a:solidFill>
              </a:rPr>
              <a:t>Zufallsprinzip</a:t>
            </a:r>
            <a:r>
              <a:rPr lang="de-DE" dirty="0"/>
              <a:t> den zwei Bedingungen „mit Absturz“ und „ohne Absturz“ zugeordnet </a:t>
            </a:r>
          </a:p>
          <a:p>
            <a:pPr lvl="1"/>
            <a:r>
              <a:rPr lang="de-DE" dirty="0" err="1">
                <a:solidFill>
                  <a:srgbClr val="C00000"/>
                </a:solidFill>
              </a:rPr>
              <a:t>Within</a:t>
            </a:r>
            <a:r>
              <a:rPr lang="de-DE" dirty="0">
                <a:solidFill>
                  <a:srgbClr val="C00000"/>
                </a:solidFill>
              </a:rPr>
              <a:t>-</a:t>
            </a:r>
            <a:r>
              <a:rPr lang="de-DE" dirty="0" err="1">
                <a:solidFill>
                  <a:srgbClr val="C00000"/>
                </a:solidFill>
              </a:rPr>
              <a:t>Subjects</a:t>
            </a:r>
            <a:r>
              <a:rPr lang="de-DE" dirty="0">
                <a:solidFill>
                  <a:srgbClr val="C00000"/>
                </a:solidFill>
              </a:rPr>
              <a:t>-Design</a:t>
            </a:r>
          </a:p>
          <a:p>
            <a:pPr lvl="2"/>
            <a:r>
              <a:rPr lang="de-DE" dirty="0"/>
              <a:t>jede Probandin nimmt an </a:t>
            </a:r>
            <a:r>
              <a:rPr lang="de-DE" dirty="0">
                <a:solidFill>
                  <a:srgbClr val="C00000"/>
                </a:solidFill>
              </a:rPr>
              <a:t>beiden Bedingungen </a:t>
            </a:r>
            <a:r>
              <a:rPr lang="de-DE" dirty="0"/>
              <a:t>teil</a:t>
            </a:r>
          </a:p>
          <a:p>
            <a:pPr lvl="2"/>
            <a:r>
              <a:rPr lang="de-DE" dirty="0"/>
              <a:t>Die zeitliche Anordnung der beiden Bedingungen kann Einfluss auf das Ergebnis haben</a:t>
            </a:r>
          </a:p>
          <a:p>
            <a:pPr lvl="2"/>
            <a:r>
              <a:rPr lang="de-DE" dirty="0"/>
              <a:t>Anwendung einer Variation der Anordnung um </a:t>
            </a:r>
            <a:r>
              <a:rPr lang="de-DE" dirty="0">
                <a:solidFill>
                  <a:srgbClr val="C00000"/>
                </a:solidFill>
              </a:rPr>
              <a:t>Carry-Over-Effekte</a:t>
            </a:r>
            <a:r>
              <a:rPr lang="de-DE" dirty="0"/>
              <a:t> zu vermeiden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A18C555-4A80-B74D-9EB2-8C2FA1CAF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58039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9C00EA-C80C-3FB7-44B2-2E13DB112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19</a:t>
            </a:fld>
            <a:endParaRPr lang="de-DE" dirty="0"/>
          </a:p>
        </p:txBody>
      </p:sp>
      <p:pic>
        <p:nvPicPr>
          <p:cNvPr id="10" name="Grafik 9" descr="Ein Bild, das Text, Screenshot, Schrift, parallel enthält.&#10;&#10;Automatisch generierte Beschreibung">
            <a:extLst>
              <a:ext uri="{FF2B5EF4-FFF2-40B4-BE49-F238E27FC236}">
                <a16:creationId xmlns:a16="http://schemas.microsoft.com/office/drawing/2014/main" id="{4CF60F91-65B4-AF21-8CE4-A147EFA486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556"/>
          <a:stretch/>
        </p:blipFill>
        <p:spPr>
          <a:xfrm>
            <a:off x="2133324" y="1445646"/>
            <a:ext cx="7928526" cy="4841483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12C6515A-E9A5-0440-AAB5-044848B45E0F}"/>
              </a:ext>
            </a:extLst>
          </p:cNvPr>
          <p:cNvSpPr txBox="1">
            <a:spLocks/>
          </p:cNvSpPr>
          <p:nvPr/>
        </p:nvSpPr>
        <p:spPr>
          <a:xfrm>
            <a:off x="1378800" y="612001"/>
            <a:ext cx="7023043" cy="58554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05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00305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Quantitative Methoden – Laborexperiment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8533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A5F625-F53C-43E2-44C4-025F9068B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Lernziele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0ADEDE-F0FB-6A7C-639C-CB65DA513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1917626"/>
            <a:ext cx="9432000" cy="3960440"/>
          </a:xfrm>
        </p:spPr>
        <p:txBody>
          <a:bodyPr/>
          <a:lstStyle/>
          <a:p>
            <a:r>
              <a:rPr lang="de-DE" dirty="0"/>
              <a:t>Sie kennen die wichtigsten, als Forschungsmethoden bezeichneten Vorgehensweisen zur Gewinnung und Überprüfung von Erkenntnis.</a:t>
            </a:r>
          </a:p>
          <a:p>
            <a:r>
              <a:rPr lang="de-DE" dirty="0"/>
              <a:t>Sie können den Unterschied zwischen quantitativen und qualitativen Forschungsmethoden erläutern und deren jeweilige Anwendungsbereiche in der Wirtschaftsinformatik aufzeigen.</a:t>
            </a:r>
          </a:p>
          <a:p>
            <a:r>
              <a:rPr lang="de-DE" b="0" u="none" strike="noStrike" baseline="0" dirty="0"/>
              <a:t>Sie kennen die wesentlichen Eigenschaften quantitativer und qualitativer Forschungsmethoden. </a:t>
            </a:r>
          </a:p>
          <a:p>
            <a:r>
              <a:rPr lang="de-DE" dirty="0"/>
              <a:t>Sie können für die Beantwortung einer Forschungsfrage bzw. für die  Erreichung eines Forschungsziels eine geeignete empirische Methode auswählen und anwenden.</a:t>
            </a:r>
            <a:endParaRPr lang="de-DE" b="0" u="none" strike="noStrike" baseline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90A4F9-B0FF-1733-51F7-C8E6AC191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91663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9C00EA-C80C-3FB7-44B2-2E13DB112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20</a:t>
            </a:fld>
            <a:endParaRPr lang="de-DE" dirty="0"/>
          </a:p>
        </p:txBody>
      </p:sp>
      <p:pic>
        <p:nvPicPr>
          <p:cNvPr id="11" name="Grafik 10" descr="Ein Bild, das Text, Screenshot, Schrift, parallel enthält.&#10;&#10;Automatisch generierte Beschreibung">
            <a:extLst>
              <a:ext uri="{FF2B5EF4-FFF2-40B4-BE49-F238E27FC236}">
                <a16:creationId xmlns:a16="http://schemas.microsoft.com/office/drawing/2014/main" id="{BE94383B-7DA3-BF7C-E4B4-7DCE308E13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49" b="-472"/>
          <a:stretch/>
        </p:blipFill>
        <p:spPr>
          <a:xfrm>
            <a:off x="2739648" y="1195070"/>
            <a:ext cx="6715878" cy="5384362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12C6515A-E9A5-0440-AAB5-044848B45E0F}"/>
              </a:ext>
            </a:extLst>
          </p:cNvPr>
          <p:cNvSpPr txBox="1">
            <a:spLocks/>
          </p:cNvSpPr>
          <p:nvPr/>
        </p:nvSpPr>
        <p:spPr>
          <a:xfrm>
            <a:off x="1378800" y="612001"/>
            <a:ext cx="7023043" cy="58554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05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00305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Quantitative Methoden – Laborexperiment</a:t>
            </a:r>
          </a:p>
        </p:txBody>
      </p:sp>
    </p:spTree>
    <p:extLst>
      <p:ext uri="{BB962C8B-B14F-4D97-AF65-F5344CB8AC3E}">
        <p14:creationId xmlns:p14="http://schemas.microsoft.com/office/powerpoint/2010/main" val="40785067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768D8B-A559-CD4D-A963-D6214E5F2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800" y="612001"/>
            <a:ext cx="8823243" cy="657553"/>
          </a:xfrm>
        </p:spPr>
        <p:txBody>
          <a:bodyPr/>
          <a:lstStyle/>
          <a:p>
            <a:r>
              <a:rPr lang="de-DE" dirty="0"/>
              <a:t>Quantitative Methoden – Laborexperiment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19C7186-61F4-7142-B5ED-FD370D3D4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2394024"/>
            <a:ext cx="9432000" cy="2187898"/>
          </a:xfrm>
        </p:spPr>
        <p:txBody>
          <a:bodyPr/>
          <a:lstStyle/>
          <a:p>
            <a:r>
              <a:rPr lang="de-DE" dirty="0"/>
              <a:t>Gründe, warum sich die </a:t>
            </a:r>
            <a:r>
              <a:rPr lang="de-DE" dirty="0">
                <a:solidFill>
                  <a:srgbClr val="C00000"/>
                </a:solidFill>
              </a:rPr>
              <a:t>Komplexität</a:t>
            </a:r>
            <a:r>
              <a:rPr lang="de-DE" dirty="0"/>
              <a:t> von Versuchsplänen </a:t>
            </a:r>
            <a:r>
              <a:rPr lang="de-DE" dirty="0">
                <a:solidFill>
                  <a:srgbClr val="C00000"/>
                </a:solidFill>
              </a:rPr>
              <a:t>erhöhen</a:t>
            </a:r>
            <a:r>
              <a:rPr lang="de-DE" dirty="0"/>
              <a:t> kann</a:t>
            </a:r>
          </a:p>
          <a:p>
            <a:pPr lvl="1"/>
            <a:r>
              <a:rPr lang="de-DE" dirty="0"/>
              <a:t>die </a:t>
            </a:r>
            <a:r>
              <a:rPr lang="de-DE" dirty="0">
                <a:solidFill>
                  <a:srgbClr val="C00000"/>
                </a:solidFill>
              </a:rPr>
              <a:t>Anzahl</a:t>
            </a:r>
            <a:r>
              <a:rPr lang="de-DE" dirty="0"/>
              <a:t> und die </a:t>
            </a:r>
            <a:r>
              <a:rPr lang="de-DE" dirty="0">
                <a:solidFill>
                  <a:srgbClr val="C00000"/>
                </a:solidFill>
              </a:rPr>
              <a:t>Art</a:t>
            </a:r>
            <a:r>
              <a:rPr lang="de-DE" dirty="0"/>
              <a:t> der untersuchten </a:t>
            </a:r>
            <a:r>
              <a:rPr lang="de-DE" dirty="0">
                <a:solidFill>
                  <a:srgbClr val="C00000"/>
                </a:solidFill>
              </a:rPr>
              <a:t>Variablen steigen </a:t>
            </a:r>
          </a:p>
          <a:p>
            <a:pPr lvl="1"/>
            <a:r>
              <a:rPr lang="de-DE" dirty="0"/>
              <a:t>die möglichen </a:t>
            </a:r>
            <a:r>
              <a:rPr lang="de-DE" dirty="0">
                <a:solidFill>
                  <a:srgbClr val="C00000"/>
                </a:solidFill>
              </a:rPr>
              <a:t>Ausprägungen</a:t>
            </a:r>
            <a:r>
              <a:rPr lang="de-DE" dirty="0"/>
              <a:t> der </a:t>
            </a:r>
            <a:r>
              <a:rPr lang="de-DE" dirty="0">
                <a:solidFill>
                  <a:srgbClr val="C00000"/>
                </a:solidFill>
              </a:rPr>
              <a:t>unabhängigen Variablen steigen </a:t>
            </a:r>
          </a:p>
          <a:p>
            <a:pPr lvl="1"/>
            <a:r>
              <a:rPr lang="de-DE" dirty="0"/>
              <a:t>die </a:t>
            </a:r>
            <a:r>
              <a:rPr lang="de-DE" dirty="0">
                <a:solidFill>
                  <a:srgbClr val="C00000"/>
                </a:solidFill>
              </a:rPr>
              <a:t>gemessenen Variablen </a:t>
            </a:r>
            <a:r>
              <a:rPr lang="de-DE" dirty="0"/>
              <a:t>werden </a:t>
            </a:r>
            <a:r>
              <a:rPr lang="de-DE" dirty="0">
                <a:solidFill>
                  <a:srgbClr val="C00000"/>
                </a:solidFill>
              </a:rPr>
              <a:t>mehr als einmal erhoben </a:t>
            </a:r>
          </a:p>
          <a:p>
            <a:pPr lvl="1"/>
            <a:r>
              <a:rPr lang="de-DE" dirty="0"/>
              <a:t>bestimmte Variablen werden mit </a:t>
            </a:r>
            <a:r>
              <a:rPr lang="de-DE" dirty="0">
                <a:solidFill>
                  <a:srgbClr val="C00000"/>
                </a:solidFill>
              </a:rPr>
              <a:t>unterschiedlichen Verfahren</a:t>
            </a:r>
            <a:r>
              <a:rPr lang="de-DE" dirty="0"/>
              <a:t> erhoben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23FFDE8-36D1-6F41-BCC1-66FEA890E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53644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F71A04-83F0-4B46-A7D0-AE4DD86C4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800" y="612001"/>
            <a:ext cx="6951035" cy="1248289"/>
          </a:xfrm>
        </p:spPr>
        <p:txBody>
          <a:bodyPr/>
          <a:lstStyle/>
          <a:p>
            <a:r>
              <a:rPr lang="de-DE" dirty="0"/>
              <a:t>Quantitative Methoden – Feldexperiment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BD9E91-BF89-0148-B5B3-121DD0442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1773610"/>
            <a:ext cx="9432000" cy="963762"/>
          </a:xfrm>
        </p:spPr>
        <p:txBody>
          <a:bodyPr/>
          <a:lstStyle/>
          <a:p>
            <a:r>
              <a:rPr lang="de-DE" dirty="0"/>
              <a:t>Versuch Erkenntnisse über den in einer Hypothese behaupteten Kausalzusammenhang zwischen Variablen zu gewinnen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3CC2600-0E6C-3447-B3C6-DE0A9FD87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22</a:t>
            </a:fld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9049D82D-9411-5349-BF28-8F755651F23B}"/>
              </a:ext>
            </a:extLst>
          </p:cNvPr>
          <p:cNvSpPr txBox="1">
            <a:spLocks/>
          </p:cNvSpPr>
          <p:nvPr/>
        </p:nvSpPr>
        <p:spPr>
          <a:xfrm>
            <a:off x="1378800" y="2657633"/>
            <a:ext cx="9183284" cy="79982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>
            <a:noAutofit/>
          </a:bodyPr>
          <a:lstStyle>
            <a:lvl1pPr marL="342864" indent="-342864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873" indent="-285720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2881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034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18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338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490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8643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579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Untersuchungsobjekte werden in ihrem natürlichen Umfeld erforscht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0C0C8E00-CF9C-1449-A72A-52AF1719F3EA}"/>
              </a:ext>
            </a:extLst>
          </p:cNvPr>
          <p:cNvSpPr txBox="1">
            <a:spLocks/>
          </p:cNvSpPr>
          <p:nvPr/>
        </p:nvSpPr>
        <p:spPr>
          <a:xfrm>
            <a:off x="1378800" y="3681167"/>
            <a:ext cx="9432000" cy="216203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2864" indent="-342864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1pPr>
            <a:lvl2pPr marL="742873" indent="-285720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2pPr>
            <a:lvl3pPr marL="1142881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3pPr>
            <a:lvl4pPr marL="1600034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4pPr>
            <a:lvl5pPr marL="205718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5pPr>
            <a:lvl6pPr marL="2514338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0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43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9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Die „Manipulation“ der unabhängigen Variablen kann auf zwei Arten erfolgen </a:t>
            </a:r>
          </a:p>
          <a:p>
            <a:pPr lvl="1"/>
            <a:r>
              <a:rPr lang="de-DE" dirty="0"/>
              <a:t>bewusst durch die Forschenden (Beispiel 1) </a:t>
            </a:r>
          </a:p>
          <a:p>
            <a:pPr lvl="1"/>
            <a:r>
              <a:rPr lang="de-DE" i="1" dirty="0"/>
              <a:t>Quasi-Experiment</a:t>
            </a:r>
            <a:r>
              <a:rPr lang="de-DE" dirty="0"/>
              <a:t> (Beispiel 2)</a:t>
            </a:r>
          </a:p>
          <a:p>
            <a:pPr lvl="2"/>
            <a:r>
              <a:rPr lang="de-DE" dirty="0"/>
              <a:t>Festlegung zwei oder mehr Gruppen von Untersuchungsobjekten, die eine natürliche Variation aufweisen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41398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3D7C39-AF18-5B49-92E7-752FF6392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800" y="612001"/>
            <a:ext cx="6457681" cy="657553"/>
          </a:xfrm>
        </p:spPr>
        <p:txBody>
          <a:bodyPr/>
          <a:lstStyle/>
          <a:p>
            <a:r>
              <a:rPr lang="de-DE" dirty="0"/>
              <a:t>Beispiel – Feldexperiment (Onlineshop)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F24890-9D53-0246-B872-713F7DB0D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1989634"/>
            <a:ext cx="9432000" cy="3690000"/>
          </a:xfrm>
        </p:spPr>
        <p:txBody>
          <a:bodyPr/>
          <a:lstStyle/>
          <a:p>
            <a:r>
              <a:rPr lang="de-DE" dirty="0"/>
              <a:t>Zu untersuchende Hypothese:</a:t>
            </a:r>
          </a:p>
          <a:p>
            <a:pPr marL="457153" lvl="1" indent="0">
              <a:buNone/>
            </a:pPr>
            <a:r>
              <a:rPr lang="de-DE" dirty="0"/>
              <a:t>Die Gestaltung des Bezahl-Buttons in einem Onlineshop hat einen Einfluss auf die Anzahl der Verkaufsabschlüsse</a:t>
            </a:r>
          </a:p>
          <a:p>
            <a:r>
              <a:rPr lang="de-DE" dirty="0"/>
              <a:t>Entwicklung mehrerer Versionen des Buttons </a:t>
            </a:r>
          </a:p>
          <a:p>
            <a:r>
              <a:rPr lang="de-DE" dirty="0"/>
              <a:t>Unterschiedliche Benutzerinnen des Onlineshops werden nach dem Zufallsprinzip auf eine der Versionen geleitet</a:t>
            </a:r>
          </a:p>
          <a:p>
            <a:r>
              <a:rPr lang="de-DE" dirty="0"/>
              <a:t>Die Anzahl der Verkaufsabschlüsse wird automatisch aufgezeichnet </a:t>
            </a:r>
          </a:p>
          <a:p>
            <a:r>
              <a:rPr lang="de-DE" dirty="0"/>
              <a:t>Unabhängige Variable: „Gestaltung des Bezahl-Buttons“ </a:t>
            </a:r>
          </a:p>
          <a:p>
            <a:r>
              <a:rPr lang="de-DE" dirty="0"/>
              <a:t>Abhängige Variable: „Anzahl der Verkaufsabschlüsse“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F141751-F958-1345-9E44-DDF741F59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332648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52E571-9F03-A640-BBC2-850D4987F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 – Feldexperiment (IT-Projekte)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945DE1D-56D2-3440-AB71-391A5CE02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24</a:t>
            </a:fld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8C55CF4D-6CE8-4849-BBBB-CBDE0C247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1269554"/>
            <a:ext cx="9432000" cy="4824786"/>
          </a:xfrm>
        </p:spPr>
        <p:txBody>
          <a:bodyPr/>
          <a:lstStyle/>
          <a:p>
            <a:r>
              <a:rPr lang="de-DE" dirty="0"/>
              <a:t>Zu untersuchende Hypothese:</a:t>
            </a:r>
          </a:p>
          <a:p>
            <a:pPr marL="457153" lvl="1" indent="0">
              <a:buNone/>
            </a:pPr>
            <a:r>
              <a:rPr lang="de-DE" dirty="0"/>
              <a:t>Bei IT-Projekten mit mehrjähriger Laufzeit und hoher Komplexität führt die Reine Projektorganisation (RPO = Gruppe 1) mit höherer Wahrscheinlichkeit zum Projekterfolg als die Einfluss-Projektorganisation (EPO = Gruppe 2)</a:t>
            </a:r>
          </a:p>
          <a:p>
            <a:r>
              <a:rPr lang="de-DE" dirty="0"/>
              <a:t>Bei der </a:t>
            </a:r>
            <a:r>
              <a:rPr lang="de-DE" dirty="0">
                <a:solidFill>
                  <a:srgbClr val="C00000"/>
                </a:solidFill>
              </a:rPr>
              <a:t>RPO</a:t>
            </a:r>
            <a:r>
              <a:rPr lang="de-DE" dirty="0"/>
              <a:t> bilden die </a:t>
            </a:r>
            <a:r>
              <a:rPr lang="de-DE" dirty="0">
                <a:solidFill>
                  <a:srgbClr val="C00000"/>
                </a:solidFill>
              </a:rPr>
              <a:t>Projektmitarbeiterinnen</a:t>
            </a:r>
            <a:r>
              <a:rPr lang="de-DE" dirty="0"/>
              <a:t> eine Organisationseinheit unter der fachlichen und disziplinarischen Führung der </a:t>
            </a:r>
            <a:r>
              <a:rPr lang="de-DE" dirty="0">
                <a:solidFill>
                  <a:srgbClr val="C00000"/>
                </a:solidFill>
              </a:rPr>
              <a:t>Projektleitung</a:t>
            </a:r>
          </a:p>
          <a:p>
            <a:r>
              <a:rPr lang="de-DE" dirty="0"/>
              <a:t>Bei der </a:t>
            </a:r>
            <a:r>
              <a:rPr lang="de-DE" dirty="0">
                <a:solidFill>
                  <a:srgbClr val="C00000"/>
                </a:solidFill>
              </a:rPr>
              <a:t>EPO</a:t>
            </a:r>
            <a:r>
              <a:rPr lang="de-DE" dirty="0"/>
              <a:t> bleibt die </a:t>
            </a:r>
            <a:r>
              <a:rPr lang="de-DE" dirty="0">
                <a:solidFill>
                  <a:srgbClr val="C00000"/>
                </a:solidFill>
              </a:rPr>
              <a:t>funktionale Hierarchie </a:t>
            </a:r>
            <a:r>
              <a:rPr lang="de-DE" dirty="0"/>
              <a:t>im Unternehmen unverändert</a:t>
            </a:r>
          </a:p>
          <a:p>
            <a:pPr lvl="1"/>
            <a:r>
              <a:rPr lang="de-DE" dirty="0"/>
              <a:t>Die Projektgruppe besteht aus Mitarbeiterinnen der bestehenden und vom Projekt betroffenen Organisationseinheiten </a:t>
            </a:r>
          </a:p>
          <a:p>
            <a:r>
              <a:rPr lang="de-DE" dirty="0"/>
              <a:t>Mehrjährige Dokumentation der Erfolge von IT-Projekten mit unterschiedlicher Organisationsform</a:t>
            </a:r>
          </a:p>
          <a:p>
            <a:r>
              <a:rPr lang="de-DE" dirty="0"/>
              <a:t>Unabhängige Variable: Form der Projektorganisation </a:t>
            </a:r>
          </a:p>
          <a:p>
            <a:r>
              <a:rPr lang="de-DE" dirty="0"/>
              <a:t>Abhängige Variable: Projekterfolg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67173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E1D75F-A2F5-E640-8897-45E2DE98D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Quantitative Methoden – Simulation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087F7F2-EC63-5743-8D00-DF9C57DA8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3141762"/>
            <a:ext cx="9432000" cy="2520280"/>
          </a:xfrm>
        </p:spPr>
        <p:txBody>
          <a:bodyPr/>
          <a:lstStyle/>
          <a:p>
            <a:r>
              <a:rPr lang="de-DE" dirty="0"/>
              <a:t>Kommt ins Spiel</a:t>
            </a:r>
            <a:r>
              <a:rPr lang="de-DE" dirty="0">
                <a:sym typeface="Wingdings" panose="05000000000000000000" pitchFamily="2" charset="2"/>
              </a:rPr>
              <a:t>, wenn Experimente oder Messungen in der realen Welt entweder zu </a:t>
            </a:r>
          </a:p>
          <a:p>
            <a:pPr lvl="1"/>
            <a:r>
              <a:rPr lang="de-DE" dirty="0">
                <a:solidFill>
                  <a:srgbClr val="C00000"/>
                </a:solidFill>
              </a:rPr>
              <a:t>zeitaufwendig</a:t>
            </a:r>
            <a:r>
              <a:rPr lang="de-DE" dirty="0"/>
              <a:t> (Bevölkerungsentwicklung)</a:t>
            </a:r>
          </a:p>
          <a:p>
            <a:pPr lvl="1"/>
            <a:r>
              <a:rPr lang="de-DE" dirty="0"/>
              <a:t>zu </a:t>
            </a:r>
            <a:r>
              <a:rPr lang="de-DE" dirty="0">
                <a:solidFill>
                  <a:srgbClr val="C00000"/>
                </a:solidFill>
              </a:rPr>
              <a:t>rasch</a:t>
            </a:r>
            <a:r>
              <a:rPr lang="de-DE" dirty="0"/>
              <a:t> (Explosionsverhalten)</a:t>
            </a:r>
          </a:p>
          <a:p>
            <a:pPr lvl="1"/>
            <a:r>
              <a:rPr lang="de-DE" dirty="0"/>
              <a:t>zu </a:t>
            </a:r>
            <a:r>
              <a:rPr lang="de-DE" dirty="0">
                <a:solidFill>
                  <a:srgbClr val="C00000"/>
                </a:solidFill>
              </a:rPr>
              <a:t>gefährlich</a:t>
            </a:r>
            <a:r>
              <a:rPr lang="de-DE" dirty="0"/>
              <a:t> (Crashtests)</a:t>
            </a:r>
          </a:p>
          <a:p>
            <a:pPr lvl="1"/>
            <a:r>
              <a:rPr lang="de-DE" dirty="0">
                <a:solidFill>
                  <a:srgbClr val="C00000"/>
                </a:solidFill>
              </a:rPr>
              <a:t>unmöglich</a:t>
            </a:r>
            <a:r>
              <a:rPr lang="de-DE" dirty="0"/>
              <a:t> (Urknall)</a:t>
            </a:r>
          </a:p>
          <a:p>
            <a:pPr lvl="1"/>
            <a:r>
              <a:rPr lang="de-DE" dirty="0"/>
              <a:t>zu </a:t>
            </a:r>
            <a:r>
              <a:rPr lang="de-DE" dirty="0">
                <a:solidFill>
                  <a:srgbClr val="C00000"/>
                </a:solidFill>
              </a:rPr>
              <a:t>kostenintensiv</a:t>
            </a:r>
            <a:r>
              <a:rPr lang="de-DE" dirty="0"/>
              <a:t> sind (Fabrikplanung)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61034E0-9CE1-964C-95AC-6AE38A5AC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25</a:t>
            </a:fld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1BBB7AD2-B675-254A-A1FE-020EA026C6C5}"/>
              </a:ext>
            </a:extLst>
          </p:cNvPr>
          <p:cNvSpPr txBox="1">
            <a:spLocks/>
          </p:cNvSpPr>
          <p:nvPr/>
        </p:nvSpPr>
        <p:spPr>
          <a:xfrm>
            <a:off x="1350016" y="1839214"/>
            <a:ext cx="9183284" cy="115853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>
            <a:noAutofit/>
          </a:bodyPr>
          <a:lstStyle>
            <a:lvl1pPr marL="342864" indent="-342864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873" indent="-285720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2881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034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18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338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490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8643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579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Eine Simulation </a:t>
            </a:r>
            <a:r>
              <a:rPr lang="de-DE" dirty="0">
                <a:solidFill>
                  <a:schemeClr val="bg1"/>
                </a:solidFill>
                <a:sym typeface="Wingdings" panose="05000000000000000000" pitchFamily="2" charset="2"/>
              </a:rPr>
              <a:t>bezeichnet das „</a:t>
            </a:r>
            <a:r>
              <a:rPr lang="de-DE" b="1" dirty="0">
                <a:solidFill>
                  <a:schemeClr val="bg1"/>
                </a:solidFill>
                <a:sym typeface="Wingdings" panose="05000000000000000000" pitchFamily="2" charset="2"/>
              </a:rPr>
              <a:t>modellhafte Nachbilden</a:t>
            </a:r>
            <a:r>
              <a:rPr lang="de-DE" dirty="0">
                <a:solidFill>
                  <a:schemeClr val="bg1"/>
                </a:solidFill>
                <a:sym typeface="Wingdings" panose="05000000000000000000" pitchFamily="2" charset="2"/>
              </a:rPr>
              <a:t> der Eigenschaften und des Verhaltens eines Objekts in einem Rechnersystem"</a:t>
            </a:r>
            <a:r>
              <a:rPr lang="de-DE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50317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1F47AF-FC51-1274-25AA-7556656AE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800" y="612001"/>
            <a:ext cx="9399307" cy="513537"/>
          </a:xfrm>
        </p:spPr>
        <p:txBody>
          <a:bodyPr/>
          <a:lstStyle/>
          <a:p>
            <a:r>
              <a:rPr lang="de-DE" dirty="0"/>
              <a:t>Quantitative Methoden – Gründe für Simulationstheorie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3A29DD4-DAAA-FDD8-7AC0-C48841827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1341562"/>
            <a:ext cx="9432000" cy="4896544"/>
          </a:xfrm>
        </p:spPr>
        <p:txBody>
          <a:bodyPr/>
          <a:lstStyle/>
          <a:p>
            <a:r>
              <a:rPr lang="de-DE" dirty="0">
                <a:sym typeface="Wingdings" panose="05000000000000000000" pitchFamily="2" charset="2"/>
              </a:rPr>
              <a:t>Die </a:t>
            </a:r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Wirklichkeit</a:t>
            </a:r>
            <a:r>
              <a:rPr lang="de-DE" dirty="0">
                <a:sym typeface="Wingdings" panose="05000000000000000000" pitchFamily="2" charset="2"/>
              </a:rPr>
              <a:t> ist </a:t>
            </a:r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zu komplex bzw. kompliziert</a:t>
            </a:r>
            <a:r>
              <a:rPr lang="de-DE" dirty="0">
                <a:sym typeface="Wingdings" panose="05000000000000000000" pitchFamily="2" charset="2"/>
              </a:rPr>
              <a:t>, um sie als ein geschlossen lösbares Formalproblem abbilden zu können</a:t>
            </a:r>
          </a:p>
          <a:p>
            <a:r>
              <a:rPr lang="de-DE" dirty="0">
                <a:sym typeface="Wingdings" panose="05000000000000000000" pitchFamily="2" charset="2"/>
              </a:rPr>
              <a:t>Modellieren und Experimentieren, das heißt das Beobachten des Systemverhaltens am Modell, führen zu einem </a:t>
            </a:r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besseren Problemverständnis</a:t>
            </a:r>
            <a:endParaRPr lang="de-DE" dirty="0">
              <a:sym typeface="Wingdings" panose="05000000000000000000" pitchFamily="2" charset="2"/>
            </a:endParaRPr>
          </a:p>
          <a:p>
            <a:r>
              <a:rPr lang="de-DE" dirty="0">
                <a:sym typeface="Wingdings" panose="05000000000000000000" pitchFamily="2" charset="2"/>
              </a:rPr>
              <a:t>Durch </a:t>
            </a:r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analytische und numerische Methoden</a:t>
            </a:r>
            <a:r>
              <a:rPr lang="de-DE" dirty="0">
                <a:sym typeface="Wingdings" panose="05000000000000000000" pitchFamily="2" charset="2"/>
              </a:rPr>
              <a:t> ermittelte Problemlösungen können durch Simulation </a:t>
            </a:r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überprüft</a:t>
            </a:r>
            <a:r>
              <a:rPr lang="de-DE" dirty="0">
                <a:sym typeface="Wingdings" panose="05000000000000000000" pitchFamily="2" charset="2"/>
              </a:rPr>
              <a:t> werden</a:t>
            </a:r>
          </a:p>
          <a:p>
            <a:r>
              <a:rPr lang="de-DE" dirty="0">
                <a:sym typeface="Wingdings" panose="05000000000000000000" pitchFamily="2" charset="2"/>
              </a:rPr>
              <a:t>Durch Simulation kann das </a:t>
            </a:r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Systemverhalten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im Zeitablauf </a:t>
            </a:r>
            <a:r>
              <a:rPr lang="de-DE" dirty="0">
                <a:sym typeface="Wingdings" panose="05000000000000000000" pitchFamily="2" charset="2"/>
              </a:rPr>
              <a:t>beobachtet werden</a:t>
            </a:r>
          </a:p>
          <a:p>
            <a:r>
              <a:rPr lang="de-DE" dirty="0">
                <a:sym typeface="Wingdings" panose="05000000000000000000" pitchFamily="2" charset="2"/>
              </a:rPr>
              <a:t>Durch Simulation können die </a:t>
            </a:r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Auswirkungen gezielter Veränderungen </a:t>
            </a:r>
            <a:r>
              <a:rPr lang="de-DE" dirty="0">
                <a:sym typeface="Wingdings" panose="05000000000000000000" pitchFamily="2" charset="2"/>
              </a:rPr>
              <a:t>von Parametern </a:t>
            </a:r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auf bestimmte Eigenschaften des Systems </a:t>
            </a:r>
            <a:r>
              <a:rPr lang="de-DE" dirty="0">
                <a:sym typeface="Wingdings" panose="05000000000000000000" pitchFamily="2" charset="2"/>
              </a:rPr>
              <a:t>untersucht werden (</a:t>
            </a:r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Sensitivitätsanalyse</a:t>
            </a:r>
            <a:r>
              <a:rPr lang="de-DE" dirty="0">
                <a:sym typeface="Wingdings" panose="05000000000000000000" pitchFamily="2" charset="2"/>
              </a:rPr>
              <a:t>)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9C00EA-C80C-3FB7-44B2-2E13DB112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92815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672F15-44C7-2D4B-96E8-4CE1D9F0C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 – Simulation (Rechenzentrum)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D0711CC-57DA-654F-88EF-F745D8F4E2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Eine Architektin soll einen Bauplan für ein Rechenzentrum erstellen </a:t>
            </a:r>
          </a:p>
          <a:p>
            <a:r>
              <a:rPr lang="de-DE" dirty="0"/>
              <a:t>Besondere Wertlegung darauf, falls ein Feuer in einem Bereich des Rechenzentrums ausbricht, soll dieses sich nicht auf andere Bereiche ausdehnen können </a:t>
            </a:r>
          </a:p>
          <a:p>
            <a:r>
              <a:rPr lang="de-DE" dirty="0"/>
              <a:t>Auf Basis alternativer Baupläne werden durch Verwendung eines Simulationsprogramms verschiedene Möglichkeiten der Brandentwicklung simuliert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264158F-F897-E644-8416-A518AC5CF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576183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8CD49F-32AA-A24D-85C0-7BFE15CFB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 – Simulation (Informationssystemarchitektur)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0721A88-5A6B-EA4A-913A-5DAFE3F51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1989634"/>
            <a:ext cx="9432000" cy="3690000"/>
          </a:xfrm>
        </p:spPr>
        <p:txBody>
          <a:bodyPr/>
          <a:lstStyle/>
          <a:p>
            <a:r>
              <a:rPr lang="de-DE" dirty="0"/>
              <a:t>Hinsichtlich der Evolution der Informationssystemarchitektur in Organisationen ist zu beobachten, dass die Bemühungen des Managements darauf abzielen, </a:t>
            </a:r>
          </a:p>
          <a:p>
            <a:pPr lvl="1"/>
            <a:r>
              <a:rPr lang="de-DE" dirty="0"/>
              <a:t>lokale und kurzfristige Investitionen in Informationssysteme im Einklang mit </a:t>
            </a:r>
          </a:p>
          <a:p>
            <a:pPr lvl="1"/>
            <a:r>
              <a:rPr lang="de-DE" dirty="0"/>
              <a:t>unternehmensweiten, langfristigen Zielen zu halten </a:t>
            </a:r>
          </a:p>
          <a:p>
            <a:r>
              <a:rPr lang="de-DE" dirty="0"/>
              <a:t>Bemühungen nicht immer erfolgreich, da eine Organisation aus einer Vielzahl heterogener lokaler Akteurinnen besteht, die widersprüchliche Ziele, Normen und Werte verfolgen </a:t>
            </a:r>
          </a:p>
          <a:p>
            <a:r>
              <a:rPr lang="de-DE" i="1" dirty="0"/>
              <a:t>Haki et al. </a:t>
            </a:r>
            <a:r>
              <a:rPr lang="de-DE" dirty="0"/>
              <a:t>haben in einer Simulationsstudie untersucht, wie sich die Informationssystemarchitektur unter verschiedenen Bedingungen entwickelt und welche Konsequenzen damit einhergehen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CE5247-0143-B043-B0AC-78A395ED2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36019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74E7FD-5B9B-664D-AA69-DF6DC23B6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Quantitative Methoden – Metaanalyse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F1EC2F4-A057-E947-B8DC-B9E64BE93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2925738"/>
            <a:ext cx="9432000" cy="3168352"/>
          </a:xfrm>
        </p:spPr>
        <p:txBody>
          <a:bodyPr/>
          <a:lstStyle/>
          <a:p>
            <a:r>
              <a:rPr lang="de-DE" dirty="0"/>
              <a:t>Gibt idealtypisch Aufschluss darüber, ob ein Kausalzusammenhang vorliegt </a:t>
            </a:r>
          </a:p>
          <a:p>
            <a:r>
              <a:rPr lang="de-DE" dirty="0"/>
              <a:t>Idealtypisch, da</a:t>
            </a:r>
          </a:p>
          <a:p>
            <a:pPr lvl="1"/>
            <a:r>
              <a:rPr lang="de-DE" dirty="0"/>
              <a:t>oftmals Daten in die Metaanalyse eingehen, die streng genommen keinen Nachweis über Kausalzusammenhang erbringen, sondern </a:t>
            </a:r>
            <a:r>
              <a:rPr lang="de-DE" dirty="0">
                <a:solidFill>
                  <a:srgbClr val="C00000"/>
                </a:solidFill>
              </a:rPr>
              <a:t>Korrelationen</a:t>
            </a:r>
            <a:r>
              <a:rPr lang="de-DE" dirty="0"/>
              <a:t> berichten (meist Befragungsstudien)</a:t>
            </a:r>
          </a:p>
          <a:p>
            <a:r>
              <a:rPr lang="de-DE" dirty="0"/>
              <a:t>Es sollten nur Primärstudien verwendet werden, die methodischen Mindeststandards entsprechen </a:t>
            </a:r>
          </a:p>
          <a:p>
            <a:pPr lvl="1"/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2CCA60E-451B-0D44-909E-2D615CED6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29</a:t>
            </a:fld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DA288603-A2A7-2345-8A67-0D2199CCD08B}"/>
              </a:ext>
            </a:extLst>
          </p:cNvPr>
          <p:cNvSpPr txBox="1">
            <a:spLocks/>
          </p:cNvSpPr>
          <p:nvPr/>
        </p:nvSpPr>
        <p:spPr>
          <a:xfrm>
            <a:off x="1350016" y="1485578"/>
            <a:ext cx="9183284" cy="123054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>
            <a:noAutofit/>
          </a:bodyPr>
          <a:lstStyle>
            <a:lvl1pPr marL="342864" indent="-342864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873" indent="-285720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2881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034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18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338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490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8643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579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Untersuchung der Forschung </a:t>
            </a:r>
            <a:r>
              <a:rPr lang="de-DE" dirty="0">
                <a:solidFill>
                  <a:schemeClr val="bg1"/>
                </a:solidFill>
                <a:sym typeface="Wingdings" panose="05000000000000000000" pitchFamily="2" charset="2"/>
              </a:rPr>
              <a:t>auf einem bestimmten Gebiet, indem die Ergebnisse inhaltlich themenverwandter Primärstudien </a:t>
            </a:r>
            <a:r>
              <a:rPr lang="de-DE" b="1" dirty="0">
                <a:solidFill>
                  <a:schemeClr val="bg1"/>
                </a:solidFill>
                <a:sym typeface="Wingdings" panose="05000000000000000000" pitchFamily="2" charset="2"/>
              </a:rPr>
              <a:t>statistisch aggregiert</a:t>
            </a:r>
            <a:r>
              <a:rPr lang="de-DE" dirty="0">
                <a:solidFill>
                  <a:schemeClr val="bg1"/>
                </a:solidFill>
                <a:sym typeface="Wingdings" panose="05000000000000000000" pitchFamily="2" charset="2"/>
              </a:rPr>
              <a:t> werden</a:t>
            </a:r>
            <a:r>
              <a:rPr lang="de-DE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425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1F47AF-FC51-1274-25AA-7556656AE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Erkenntnisgewinnung und -überprüfung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3A29DD4-DAAA-FDD8-7AC0-C48841827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2669560"/>
            <a:ext cx="9432000" cy="3352522"/>
          </a:xfrm>
        </p:spPr>
        <p:txBody>
          <a:bodyPr/>
          <a:lstStyle/>
          <a:p>
            <a:r>
              <a:rPr lang="de-DE" b="0" i="0" u="none" strike="noStrike" baseline="0" dirty="0"/>
              <a:t>Nach modernem Verständnis ist eine Methode ein mehr oder weniger </a:t>
            </a:r>
            <a:r>
              <a:rPr lang="de-DE" b="0" i="0" u="none" strike="noStrike" baseline="0" dirty="0">
                <a:solidFill>
                  <a:srgbClr val="C00000"/>
                </a:solidFill>
              </a:rPr>
              <a:t>konkret beschriebener Weg zur Lösung eines Problems </a:t>
            </a:r>
          </a:p>
          <a:p>
            <a:r>
              <a:rPr lang="de-DE" b="0" i="0" u="none" strike="noStrike" baseline="0" dirty="0"/>
              <a:t>Präziser ausgedrückt ist eine Methode ein </a:t>
            </a:r>
            <a:r>
              <a:rPr lang="de-DE" b="0" i="0" u="none" strike="noStrike" baseline="0" dirty="0">
                <a:solidFill>
                  <a:srgbClr val="C00000"/>
                </a:solidFill>
              </a:rPr>
              <a:t>systematisches, auf einem System von Regeln aufbauendes Verfahren zur Problemlösung</a:t>
            </a:r>
            <a:endParaRPr lang="de-DE" dirty="0">
              <a:solidFill>
                <a:srgbClr val="C00000"/>
              </a:solidFill>
            </a:endParaRPr>
          </a:p>
          <a:p>
            <a:pPr lvl="1"/>
            <a:r>
              <a:rPr lang="de-DE" b="0" i="0" u="none" strike="noStrike" baseline="0" dirty="0"/>
              <a:t>kurz gesagt ein </a:t>
            </a:r>
            <a:r>
              <a:rPr lang="de-DE" b="1" i="1" u="none" strike="noStrike" baseline="0" dirty="0"/>
              <a:t>Problemlösungsverfahren</a:t>
            </a:r>
            <a:r>
              <a:rPr lang="de-DE" b="0" i="0" u="none" strike="noStrike" baseline="0" dirty="0"/>
              <a:t>. </a:t>
            </a:r>
          </a:p>
          <a:p>
            <a:r>
              <a:rPr lang="de-DE" b="0" i="0" u="none" strike="noStrike" baseline="0" dirty="0"/>
              <a:t>In diesem Kapitel geht es um Methoden zur Lösung von Forschungsproblemen</a:t>
            </a:r>
          </a:p>
          <a:p>
            <a:pPr lvl="1"/>
            <a:r>
              <a:rPr lang="de-DE" dirty="0"/>
              <a:t>mit Hilfe von </a:t>
            </a:r>
            <a:r>
              <a:rPr lang="de-DE" dirty="0">
                <a:solidFill>
                  <a:srgbClr val="C00000"/>
                </a:solidFill>
              </a:rPr>
              <a:t>Forschungsmethoden</a:t>
            </a:r>
            <a:r>
              <a:rPr lang="de-DE" dirty="0"/>
              <a:t> (</a:t>
            </a:r>
            <a:r>
              <a:rPr lang="de-DE" dirty="0">
                <a:solidFill>
                  <a:srgbClr val="C00000"/>
                </a:solidFill>
              </a:rPr>
              <a:t>empirische Methoden</a:t>
            </a:r>
            <a:r>
              <a:rPr lang="de-DE" dirty="0"/>
              <a:t>)</a:t>
            </a:r>
            <a:endParaRPr lang="de-DE" b="0" i="0" u="none" strike="noStrike" baseline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9C00EA-C80C-3FB7-44B2-2E13DB112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3</a:t>
            </a:fld>
            <a:endParaRPr lang="de-DE" dirty="0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9236C6A0-E8BB-896D-12E6-AC0CD8341005}"/>
              </a:ext>
            </a:extLst>
          </p:cNvPr>
          <p:cNvSpPr txBox="1">
            <a:spLocks/>
          </p:cNvSpPr>
          <p:nvPr/>
        </p:nvSpPr>
        <p:spPr>
          <a:xfrm>
            <a:off x="1378799" y="1440419"/>
            <a:ext cx="9831356" cy="98126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>
            <a:noAutofit/>
          </a:bodyPr>
          <a:lstStyle>
            <a:lvl1pPr marL="342864" indent="-342864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873" indent="-285720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2881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034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18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338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490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8643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579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Das griechische Wort </a:t>
            </a:r>
            <a:r>
              <a:rPr lang="de-DE" b="1" dirty="0" err="1">
                <a:solidFill>
                  <a:schemeClr val="bg1"/>
                </a:solidFill>
              </a:rPr>
              <a:t>methodos</a:t>
            </a:r>
            <a:r>
              <a:rPr lang="de-DE" dirty="0">
                <a:solidFill>
                  <a:schemeClr val="bg1"/>
                </a:solidFill>
              </a:rPr>
              <a:t>, zu Deutsch Methode, bedeutet „der Weg zu etwas hin“ </a:t>
            </a:r>
          </a:p>
        </p:txBody>
      </p:sp>
    </p:spTree>
    <p:extLst>
      <p:ext uri="{BB962C8B-B14F-4D97-AF65-F5344CB8AC3E}">
        <p14:creationId xmlns:p14="http://schemas.microsoft.com/office/powerpoint/2010/main" val="3089893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2C3208-C08F-4643-8954-5B6486CF2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 – Metaanalyse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B09B392-4812-2E4A-A0AB-EFCA0A604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2264679"/>
            <a:ext cx="9432000" cy="2821299"/>
          </a:xfrm>
        </p:spPr>
        <p:txBody>
          <a:bodyPr/>
          <a:lstStyle/>
          <a:p>
            <a:r>
              <a:rPr lang="de-DE" dirty="0"/>
              <a:t>He und King haben eine Metaanalyse durchgeführt, um die Auswirkungen von Benutzerentwicklung zu erforschen</a:t>
            </a:r>
          </a:p>
          <a:p>
            <a:r>
              <a:rPr lang="de-DE" dirty="0"/>
              <a:t>Aggregation von 82 empirischen Studien </a:t>
            </a:r>
          </a:p>
          <a:p>
            <a:r>
              <a:rPr lang="de-DE" dirty="0"/>
              <a:t>Bedeutender Fund: </a:t>
            </a:r>
          </a:p>
          <a:p>
            <a:pPr lvl="1"/>
            <a:r>
              <a:rPr lang="de-DE" dirty="0"/>
              <a:t>Die Benutzermitwirkung hat einen moderaten Einfluss auf einstellungs- und verhaltensorientierte Variablen (z.B. Systemnutzungsabsicht und tatsächliche Systemnutzung)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644E455-779F-F641-8777-7E572256E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30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32625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E67597-963C-1344-A8F7-C8820BE1C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Qualitative Methoden – Fallstudie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B0A23F-4AEE-554A-868F-1239098CB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3124170"/>
            <a:ext cx="9432000" cy="2897912"/>
          </a:xfrm>
        </p:spPr>
        <p:txBody>
          <a:bodyPr/>
          <a:lstStyle/>
          <a:p>
            <a:r>
              <a:rPr lang="de-DE" dirty="0"/>
              <a:t>Meist </a:t>
            </a:r>
            <a:r>
              <a:rPr lang="de-DE" dirty="0">
                <a:sym typeface="Wingdings" panose="05000000000000000000" pitchFamily="2" charset="2"/>
              </a:rPr>
              <a:t>werden mehrere </a:t>
            </a:r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Datenerhebungstechniken</a:t>
            </a:r>
            <a:r>
              <a:rPr lang="de-DE" dirty="0">
                <a:sym typeface="Wingdings" panose="05000000000000000000" pitchFamily="2" charset="2"/>
              </a:rPr>
              <a:t> eingesetzt, um die Ausprägungen der interessierenden Variablen zu erfassen</a:t>
            </a:r>
            <a:r>
              <a:rPr lang="de-DE" dirty="0"/>
              <a:t> </a:t>
            </a:r>
          </a:p>
          <a:p>
            <a:r>
              <a:rPr lang="de-DE" dirty="0">
                <a:solidFill>
                  <a:srgbClr val="C00000"/>
                </a:solidFill>
              </a:rPr>
              <a:t>Varianten</a:t>
            </a:r>
            <a:r>
              <a:rPr lang="de-DE" dirty="0"/>
              <a:t> der Fallstudie sind: </a:t>
            </a:r>
          </a:p>
          <a:p>
            <a:pPr lvl="1"/>
            <a:r>
              <a:rPr lang="de-DE" dirty="0">
                <a:solidFill>
                  <a:srgbClr val="C00000"/>
                </a:solidFill>
              </a:rPr>
              <a:t>deskriptive</a:t>
            </a:r>
            <a:r>
              <a:rPr lang="de-DE" dirty="0"/>
              <a:t> Fallstudien: Erfassung von Zuständen und Vorgängen </a:t>
            </a:r>
          </a:p>
          <a:p>
            <a:pPr lvl="1"/>
            <a:r>
              <a:rPr lang="de-DE" dirty="0">
                <a:solidFill>
                  <a:srgbClr val="C00000"/>
                </a:solidFill>
              </a:rPr>
              <a:t>erklärende</a:t>
            </a:r>
            <a:r>
              <a:rPr lang="de-DE" dirty="0"/>
              <a:t> Fallstudien: </a:t>
            </a:r>
          </a:p>
          <a:p>
            <a:pPr lvl="2"/>
            <a:r>
              <a:rPr lang="de-DE" dirty="0">
                <a:solidFill>
                  <a:srgbClr val="C00000"/>
                </a:solidFill>
              </a:rPr>
              <a:t>explorativ</a:t>
            </a:r>
            <a:r>
              <a:rPr lang="de-DE" dirty="0"/>
              <a:t>: Generierung von Hypothesen </a:t>
            </a:r>
          </a:p>
          <a:p>
            <a:pPr lvl="2"/>
            <a:r>
              <a:rPr lang="de-DE" dirty="0">
                <a:solidFill>
                  <a:srgbClr val="C00000"/>
                </a:solidFill>
              </a:rPr>
              <a:t>explanativ</a:t>
            </a:r>
            <a:r>
              <a:rPr lang="de-DE" dirty="0"/>
              <a:t>: Fokus auf Testung von Theorien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0C3C616-A73F-A142-9557-1BE446266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31</a:t>
            </a:fld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9819D3DC-568A-A747-B788-2B6DE901B5BF}"/>
              </a:ext>
            </a:extLst>
          </p:cNvPr>
          <p:cNvSpPr txBox="1">
            <a:spLocks/>
          </p:cNvSpPr>
          <p:nvPr/>
        </p:nvSpPr>
        <p:spPr>
          <a:xfrm>
            <a:off x="1350016" y="1773610"/>
            <a:ext cx="9183284" cy="108012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>
            <a:noAutofit/>
          </a:bodyPr>
          <a:lstStyle>
            <a:lvl1pPr marL="342864" indent="-342864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873" indent="-285720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2881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034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18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338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490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8643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579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Mit einer Fallstudie </a:t>
            </a:r>
            <a:r>
              <a:rPr lang="de-DE" dirty="0">
                <a:solidFill>
                  <a:schemeClr val="bg1"/>
                </a:solidFill>
                <a:sym typeface="Wingdings" panose="05000000000000000000" pitchFamily="2" charset="2"/>
              </a:rPr>
              <a:t>wird ein </a:t>
            </a:r>
            <a:r>
              <a:rPr lang="de-DE" b="1" dirty="0">
                <a:solidFill>
                  <a:schemeClr val="bg1"/>
                </a:solidFill>
                <a:sym typeface="Wingdings" panose="05000000000000000000" pitchFamily="2" charset="2"/>
              </a:rPr>
              <a:t>sozio-technisches Phänomen </a:t>
            </a:r>
            <a:r>
              <a:rPr lang="de-DE" dirty="0">
                <a:solidFill>
                  <a:schemeClr val="bg1"/>
                </a:solidFill>
                <a:sym typeface="Wingdings" panose="05000000000000000000" pitchFamily="2" charset="2"/>
              </a:rPr>
              <a:t>einschließlich seines Kontextes in der Wirklichkeit untersucht</a:t>
            </a:r>
            <a:r>
              <a:rPr lang="de-DE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991667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1F47AF-FC51-1274-25AA-7556656AE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800" y="612001"/>
            <a:ext cx="9327299" cy="1248289"/>
          </a:xfrm>
        </p:spPr>
        <p:txBody>
          <a:bodyPr/>
          <a:lstStyle/>
          <a:p>
            <a:r>
              <a:rPr lang="de-DE" dirty="0"/>
              <a:t>Qualitative Methoden – Fallstudie zur Erkenntnisgewinnung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9C00EA-C80C-3FB7-44B2-2E13DB112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32</a:t>
            </a:fld>
            <a:endParaRPr lang="de-DE" dirty="0"/>
          </a:p>
        </p:txBody>
      </p:sp>
      <p:pic>
        <p:nvPicPr>
          <p:cNvPr id="10" name="Grafik 9" descr="Ein Bild, das Text, Screenshot, Reihe, Schrift enthält.&#10;&#10;Automatisch generierte Beschreibung">
            <a:extLst>
              <a:ext uri="{FF2B5EF4-FFF2-40B4-BE49-F238E27FC236}">
                <a16:creationId xmlns:a16="http://schemas.microsoft.com/office/drawing/2014/main" id="{46BDE2AA-EB9C-4351-12D8-6C1B00063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063" y="1781152"/>
            <a:ext cx="6672771" cy="479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2606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5DE3CC-AB4A-C74E-81EC-9B82883E4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 - Fallstudie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E95AF3-ACED-7443-8D88-F084F1BAD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799" y="1557585"/>
            <a:ext cx="9759347" cy="4756815"/>
          </a:xfrm>
        </p:spPr>
        <p:txBody>
          <a:bodyPr/>
          <a:lstStyle/>
          <a:p>
            <a:r>
              <a:rPr lang="de-DE" sz="2200" dirty="0" err="1"/>
              <a:t>Disruptive</a:t>
            </a:r>
            <a:r>
              <a:rPr lang="de-DE" sz="2200" dirty="0"/>
              <a:t> digitale Innovationen erfordern mehr Agilität in Unternehmen, um wettbewerbsfähig zu bleiben</a:t>
            </a:r>
          </a:p>
          <a:p>
            <a:r>
              <a:rPr lang="de-DE" sz="2200" dirty="0"/>
              <a:t>Die Forderung nach mehr Agilität gilt sowohl für Großunternehmen als auch für kleine und mittlere Unternehmen (KMU) </a:t>
            </a:r>
          </a:p>
          <a:p>
            <a:r>
              <a:rPr lang="de-DE" sz="2200" dirty="0"/>
              <a:t>Untersuchung der Forschungsfrage:</a:t>
            </a:r>
          </a:p>
          <a:p>
            <a:pPr marL="457153" lvl="1" indent="0">
              <a:buNone/>
            </a:pPr>
            <a:r>
              <a:rPr lang="de-DE" dirty="0"/>
              <a:t>Wie etablieren KMU die erforderliche Agilität, um auf </a:t>
            </a:r>
            <a:r>
              <a:rPr lang="de-DE" dirty="0" err="1"/>
              <a:t>disruptive</a:t>
            </a:r>
            <a:r>
              <a:rPr lang="de-DE" dirty="0"/>
              <a:t> digitale Innovationen zu reagieren?</a:t>
            </a:r>
          </a:p>
          <a:p>
            <a:r>
              <a:rPr lang="de-DE" sz="2200" dirty="0"/>
              <a:t>Erhebung von Primärdaten durch Interviews ergänzt durch Sekundärdaten aus Projektberichten, Präsentationen und Medienberichten</a:t>
            </a:r>
          </a:p>
          <a:p>
            <a:r>
              <a:rPr lang="de-DE" sz="2200" dirty="0"/>
              <a:t>Präsentation eines Modells, das die Etablierung von Agilität auf zwei zentrale Faktoren zurückführt:</a:t>
            </a:r>
          </a:p>
          <a:p>
            <a:pPr lvl="1"/>
            <a:r>
              <a:rPr lang="de-DE" dirty="0"/>
              <a:t>Reduktion organisationaler Rigidität </a:t>
            </a:r>
          </a:p>
          <a:p>
            <a:pPr lvl="1"/>
            <a:r>
              <a:rPr lang="de-DE" dirty="0"/>
              <a:t>Entwicklung innovativer Fähigkeiten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5DB611D-EF76-644F-A23D-922F4304A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33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247106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47E8E6-3AA3-0D4F-B66E-9FC1B262D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800" y="612001"/>
            <a:ext cx="6457681" cy="729561"/>
          </a:xfrm>
        </p:spPr>
        <p:txBody>
          <a:bodyPr/>
          <a:lstStyle/>
          <a:p>
            <a:r>
              <a:rPr lang="de-DE" dirty="0"/>
              <a:t>Qualitative Methoden – Fallstudie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E7531F-4ECA-5941-B2A2-004C47A4B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1989634"/>
            <a:ext cx="9432000" cy="3690000"/>
          </a:xfrm>
        </p:spPr>
        <p:txBody>
          <a:bodyPr/>
          <a:lstStyle/>
          <a:p>
            <a:r>
              <a:rPr lang="de-DE" dirty="0"/>
              <a:t>Fallstudie mit </a:t>
            </a:r>
            <a:r>
              <a:rPr lang="de-DE" dirty="0">
                <a:solidFill>
                  <a:srgbClr val="C00000"/>
                </a:solidFill>
              </a:rPr>
              <a:t>A-B-A Untersuchungsdesign </a:t>
            </a:r>
          </a:p>
          <a:p>
            <a:pPr lvl="1"/>
            <a:r>
              <a:rPr lang="de-DE" dirty="0"/>
              <a:t>Beobachtung der Untersuchungseinheit zu einem bestimmten Zeitpunkt oder in einem bestimmen Zeitraum (A) </a:t>
            </a:r>
          </a:p>
          <a:p>
            <a:pPr lvl="1"/>
            <a:r>
              <a:rPr lang="de-DE" dirty="0"/>
              <a:t>Veränderung und erneute Beobachtung der Untersuchungseinheit entsprechend des Untersuchungsziels (B) </a:t>
            </a:r>
          </a:p>
          <a:p>
            <a:pPr lvl="1"/>
            <a:r>
              <a:rPr lang="de-DE" dirty="0"/>
              <a:t>Zurückversetzen der Untersuchungseinheit in ihren Ausgangszustand und erneutes beobachten (A)</a:t>
            </a:r>
          </a:p>
          <a:p>
            <a:r>
              <a:rPr lang="de-DE" dirty="0">
                <a:solidFill>
                  <a:srgbClr val="C00000"/>
                </a:solidFill>
              </a:rPr>
              <a:t>Individuelle Verlaufsstudien </a:t>
            </a:r>
          </a:p>
          <a:p>
            <a:pPr lvl="1"/>
            <a:r>
              <a:rPr lang="de-DE" dirty="0"/>
              <a:t>zweckmäßig, wenn Untersuchung mehrerer Fälle unmöglich</a:t>
            </a:r>
          </a:p>
          <a:p>
            <a:pPr lvl="1"/>
            <a:r>
              <a:rPr lang="de-DE" dirty="0"/>
              <a:t>Anpassung des Beobachtungszeitraums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AA156E4-AE8F-4E4E-8AD3-E7448D4B6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34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40700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EC2904-0096-E940-9AA9-4629F406E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800" y="612001"/>
            <a:ext cx="7239067" cy="729561"/>
          </a:xfrm>
        </p:spPr>
        <p:txBody>
          <a:bodyPr/>
          <a:lstStyle/>
          <a:p>
            <a:r>
              <a:rPr lang="de-DE" dirty="0"/>
              <a:t>Qualitative Methoden – Aktionsforschung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1BB04F-E757-E440-A5DF-C31DF1977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1989634"/>
            <a:ext cx="9432000" cy="3168352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Nach Kurt </a:t>
            </a:r>
            <a:r>
              <a:rPr lang="de-DE" dirty="0">
                <a:sym typeface="Wingdings" panose="05000000000000000000" pitchFamily="2" charset="2"/>
              </a:rPr>
              <a:t>T. Lewin ist diese Forschungsmethode durch drei Merkmale gekennzeichnet: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Forschende </a:t>
            </a:r>
            <a:r>
              <a:rPr lang="de-DE" dirty="0">
                <a:sym typeface="Wingdings" panose="05000000000000000000" pitchFamily="2" charset="2"/>
              </a:rPr>
              <a:t>und die Untersuchungsteilnehmenden sind im Forschungsprozess </a:t>
            </a:r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gleichberechtigt</a:t>
            </a:r>
          </a:p>
          <a:p>
            <a:r>
              <a:rPr lang="de-DE" dirty="0">
                <a:sym typeface="Wingdings" panose="05000000000000000000" pitchFamily="2" charset="2"/>
              </a:rPr>
              <a:t>Forschungsfragen sind </a:t>
            </a:r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praxisbezogen</a:t>
            </a:r>
            <a:r>
              <a:rPr lang="de-DE" dirty="0">
                <a:sym typeface="Wingdings" panose="05000000000000000000" pitchFamily="2" charset="2"/>
              </a:rPr>
              <a:t> und </a:t>
            </a:r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emanzipatorisch</a:t>
            </a:r>
          </a:p>
          <a:p>
            <a:r>
              <a:rPr lang="de-DE" dirty="0">
                <a:sym typeface="Wingdings" panose="05000000000000000000" pitchFamily="2" charset="2"/>
              </a:rPr>
              <a:t>Forschungsprozess ist ein </a:t>
            </a:r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Lern- und Veränderungsprozess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6901F50-CFB1-324D-8A66-AFFBF87AC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35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477805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8B278C-BED9-864F-B605-3A6D7DA3D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800" y="612001"/>
            <a:ext cx="6086939" cy="1017593"/>
          </a:xfrm>
        </p:spPr>
        <p:txBody>
          <a:bodyPr/>
          <a:lstStyle/>
          <a:p>
            <a:r>
              <a:rPr lang="de-DE" dirty="0"/>
              <a:t>Beispiel – Aktionsforschung (IT-Sicherheitsvorschriften)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BF1029C-6A8B-5043-8D9B-3A82195F17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2394024"/>
            <a:ext cx="9432000" cy="2979986"/>
          </a:xfrm>
        </p:spPr>
        <p:txBody>
          <a:bodyPr/>
          <a:lstStyle/>
          <a:p>
            <a:r>
              <a:rPr lang="de-DE" dirty="0"/>
              <a:t>Die Nichteinhaltung von IT-Sicherheitsvorschriften durch Mitarbeiterinnen ist ein fundamentales Problem </a:t>
            </a:r>
          </a:p>
          <a:p>
            <a:pPr lvl="1"/>
            <a:r>
              <a:rPr lang="de-DE" dirty="0"/>
              <a:t>Sicherheitslösungen verlieren ihre Wirksamkeit </a:t>
            </a:r>
          </a:p>
          <a:p>
            <a:pPr lvl="1"/>
            <a:r>
              <a:rPr lang="de-DE" dirty="0"/>
              <a:t>Beträchtliches Schadenspotential für die Organisation </a:t>
            </a:r>
          </a:p>
          <a:p>
            <a:r>
              <a:rPr lang="de-DE" dirty="0"/>
              <a:t>Auf Basis verschiedener theoretischer Ansätze haben </a:t>
            </a:r>
            <a:r>
              <a:rPr lang="de-DE" i="1" dirty="0" err="1"/>
              <a:t>Puhakainen</a:t>
            </a:r>
            <a:r>
              <a:rPr lang="de-DE" dirty="0"/>
              <a:t> und </a:t>
            </a:r>
            <a:r>
              <a:rPr lang="de-DE" i="1" dirty="0" err="1"/>
              <a:t>Siponen</a:t>
            </a:r>
            <a:r>
              <a:rPr lang="de-DE" dirty="0"/>
              <a:t> untersucht, wie und warum Schulungen mit bestimmten Lernprinzipien die Einhaltung von Vorschriften befördert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9A598F-1044-9940-99BC-1886D9F7D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36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6243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30A5BD-C6AA-D845-9328-962F12F31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Qualitative Methoden – Inhaltsanalyse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3FC58CB-3BE7-D045-927C-F5D6F39E9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3357786"/>
            <a:ext cx="9432000" cy="1080120"/>
          </a:xfrm>
        </p:spPr>
        <p:txBody>
          <a:bodyPr/>
          <a:lstStyle/>
          <a:p>
            <a:r>
              <a:rPr lang="de-DE" dirty="0"/>
              <a:t>Der Schwerpunkt </a:t>
            </a:r>
            <a:r>
              <a:rPr lang="de-DE" dirty="0">
                <a:sym typeface="Wingdings" panose="05000000000000000000" pitchFamily="2" charset="2"/>
              </a:rPr>
              <a:t>der wirtschafts- und sozialwissenschaftlichen Forschung mit dieser Methode liegt auf der </a:t>
            </a:r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Analyse von Texten</a:t>
            </a:r>
            <a:r>
              <a:rPr lang="de-DE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11FA3FD-6744-3B42-A8C3-F56BAC392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37</a:t>
            </a:fld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07C63095-8431-5E47-8765-E153D62F3496}"/>
              </a:ext>
            </a:extLst>
          </p:cNvPr>
          <p:cNvSpPr txBox="1">
            <a:spLocks/>
          </p:cNvSpPr>
          <p:nvPr/>
        </p:nvSpPr>
        <p:spPr>
          <a:xfrm>
            <a:off x="1350016" y="2151242"/>
            <a:ext cx="9183284" cy="108012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>
            <a:noAutofit/>
          </a:bodyPr>
          <a:lstStyle>
            <a:lvl1pPr marL="342864" indent="-342864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873" indent="-285720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2881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034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18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338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490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8643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579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b="1" dirty="0">
                <a:solidFill>
                  <a:schemeClr val="bg1"/>
                </a:solidFill>
              </a:rPr>
              <a:t>Nicht-reaktive </a:t>
            </a:r>
            <a:r>
              <a:rPr lang="de-DE" b="1" dirty="0">
                <a:solidFill>
                  <a:schemeClr val="bg1"/>
                </a:solidFill>
                <a:sym typeface="Wingdings" panose="05000000000000000000" pitchFamily="2" charset="2"/>
              </a:rPr>
              <a:t>Forschungsmethode</a:t>
            </a:r>
            <a:r>
              <a:rPr lang="de-DE" dirty="0">
                <a:solidFill>
                  <a:schemeClr val="bg1"/>
                </a:solidFill>
                <a:sym typeface="Wingdings" panose="05000000000000000000" pitchFamily="2" charset="2"/>
              </a:rPr>
              <a:t>, mit der sich Kommunikationsinhalte wie die von Texten, Bildern, Aufnahmen und Filmen untersuchen lassen</a:t>
            </a:r>
            <a:r>
              <a:rPr lang="de-DE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83001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0D3043-1E26-C04D-97AC-6356E4B30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Qualitative Methoden – Inhaltsanalyse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DA043F-99A2-5D48-8FB8-0A9AAB1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38</a:t>
            </a:fld>
            <a:endParaRPr lang="de-DE" dirty="0"/>
          </a:p>
        </p:txBody>
      </p:sp>
      <p:pic>
        <p:nvPicPr>
          <p:cNvPr id="5" name="Grafik 4" descr="Ein Bild, das Text, Screenshot, Schrift, Diagramm enthält.&#10;&#10;Automatisch generierte Beschreibung">
            <a:extLst>
              <a:ext uri="{FF2B5EF4-FFF2-40B4-BE49-F238E27FC236}">
                <a16:creationId xmlns:a16="http://schemas.microsoft.com/office/drawing/2014/main" id="{57BB1414-41C0-484C-B59F-346DFEF595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979" y="1557586"/>
            <a:ext cx="8827216" cy="446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5983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726ABF-2C84-8B4F-A8E9-E4263AB6F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 – Inhaltsanalyse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555FFA-14AC-9D4C-B497-D114430A8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1629594"/>
            <a:ext cx="9432000" cy="4738425"/>
          </a:xfrm>
        </p:spPr>
        <p:txBody>
          <a:bodyPr/>
          <a:lstStyle/>
          <a:p>
            <a:r>
              <a:rPr lang="de-DE" dirty="0"/>
              <a:t>Verkäuferinnen haben auf eBay die Möglichkeit, Produkte durch Verkaufstexte zu beschreiben </a:t>
            </a:r>
          </a:p>
          <a:p>
            <a:r>
              <a:rPr lang="de-DE" dirty="0"/>
              <a:t>Es gilt: </a:t>
            </a:r>
          </a:p>
          <a:p>
            <a:pPr lvl="1"/>
            <a:r>
              <a:rPr lang="de-DE" dirty="0"/>
              <a:t>Verkäufer = Sender </a:t>
            </a:r>
          </a:p>
          <a:p>
            <a:pPr lvl="1"/>
            <a:r>
              <a:rPr lang="de-DE" dirty="0"/>
              <a:t>Verkaufstext = Mitteilung </a:t>
            </a:r>
          </a:p>
          <a:p>
            <a:pPr lvl="1"/>
            <a:r>
              <a:rPr lang="de-DE" dirty="0"/>
              <a:t>Potenzieller Käufer = Empfänger </a:t>
            </a:r>
          </a:p>
          <a:p>
            <a:r>
              <a:rPr lang="de-DE" dirty="0"/>
              <a:t>Drei Ziele können mit einer Inhaltsanalyse verfolgt werden </a:t>
            </a:r>
          </a:p>
          <a:p>
            <a:pPr lvl="1"/>
            <a:r>
              <a:rPr lang="de-DE" dirty="0"/>
              <a:t>Erfassung formal-deskriptiver Texteigenschaften wie Anzahl von Adjektiv-Nomen-Kombinationen in Feedbackprofilen und Untersuchung ihrer Wirkung auf ökonomische Kennzahlen </a:t>
            </a:r>
          </a:p>
          <a:p>
            <a:pPr lvl="1"/>
            <a:r>
              <a:rPr lang="de-DE" dirty="0"/>
              <a:t>Inferenz von der Mitteilung auf die Eigenschaften des Senders </a:t>
            </a:r>
          </a:p>
          <a:p>
            <a:pPr lvl="1"/>
            <a:r>
              <a:rPr lang="de-DE" dirty="0"/>
              <a:t>Inferenz von der Mitteilung auf ihre Wirkung beim Empfänger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432A520-CE3E-F84F-8DDC-01012EFA6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39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36219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1E5E86-467C-FB48-BAEC-0D9227B21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Erkenntnisgewinnung und -überprüfung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986035-399B-CB42-8272-64F4EBD63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2178000"/>
            <a:ext cx="9432000" cy="1755850"/>
          </a:xfrm>
        </p:spPr>
        <p:txBody>
          <a:bodyPr/>
          <a:lstStyle/>
          <a:p>
            <a:r>
              <a:rPr lang="de-DE" dirty="0"/>
              <a:t>G</a:t>
            </a:r>
            <a:r>
              <a:rPr lang="de-DE" b="0" i="0" u="none" strike="noStrike" baseline="0" dirty="0"/>
              <a:t>rundsätzlich ist methodisch alles erlaubt, was zur Gewinnung und Überprüfung von Erkenntnis beitragen kann</a:t>
            </a:r>
            <a:endParaRPr lang="en-US" dirty="0"/>
          </a:p>
          <a:p>
            <a:r>
              <a:rPr lang="de-DE" dirty="0"/>
              <a:t>Jedoch ist nicht jede Methode zur Lösung eines wissenschaftlichen Problems in der wissenschaftlichen Gemeinde anerkannt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76FAB4B-FC56-0642-93F2-A8E4DF9FC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4</a:t>
            </a:fld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C9624AC1-B8E5-1844-ACA9-C0F02C7FBFF5}"/>
              </a:ext>
            </a:extLst>
          </p:cNvPr>
          <p:cNvSpPr txBox="1">
            <a:spLocks/>
          </p:cNvSpPr>
          <p:nvPr/>
        </p:nvSpPr>
        <p:spPr>
          <a:xfrm>
            <a:off x="1378799" y="3960699"/>
            <a:ext cx="9183284" cy="98126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>
            <a:noAutofit/>
          </a:bodyPr>
          <a:lstStyle>
            <a:lvl1pPr marL="342864" indent="-342864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873" indent="-285720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2881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034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18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338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490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8643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579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Notwendigkeit und Unabdingbarkeit zur Einhaltung und Achtung von </a:t>
            </a:r>
            <a:r>
              <a:rPr lang="de-DE" b="1" dirty="0">
                <a:solidFill>
                  <a:schemeClr val="bg1"/>
                </a:solidFill>
              </a:rPr>
              <a:t>methodischen Standards</a:t>
            </a:r>
            <a:r>
              <a:rPr lang="de-DE" dirty="0">
                <a:solidFill>
                  <a:schemeClr val="bg1"/>
                </a:solidFill>
              </a:rPr>
              <a:t> bei der empirischen Forschung</a:t>
            </a:r>
          </a:p>
        </p:txBody>
      </p:sp>
    </p:spTree>
    <p:extLst>
      <p:ext uri="{BB962C8B-B14F-4D97-AF65-F5344CB8AC3E}">
        <p14:creationId xmlns:p14="http://schemas.microsoft.com/office/powerpoint/2010/main" val="27035676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C2C3B3-BAA7-8145-A159-30537B64D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Qualitative Methoden – Hermeneutik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A1F20FF-607F-B846-AF09-21ECA8296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2969" y="3213770"/>
            <a:ext cx="9432000" cy="3190231"/>
          </a:xfrm>
        </p:spPr>
        <p:txBody>
          <a:bodyPr/>
          <a:lstStyle/>
          <a:p>
            <a:r>
              <a:rPr lang="de-DE" dirty="0"/>
              <a:t>Dieser Forschungsmethode </a:t>
            </a:r>
            <a:r>
              <a:rPr lang="de-DE" dirty="0">
                <a:sym typeface="Wingdings" panose="05000000000000000000" pitchFamily="2" charset="2"/>
              </a:rPr>
              <a:t>liegt der Gedanke zugrunde, dass es Phänomene gibt, die sich einer </a:t>
            </a:r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formalisierten Erklärung entziehen</a:t>
            </a:r>
          </a:p>
          <a:p>
            <a:r>
              <a:rPr lang="de-DE" dirty="0">
                <a:sym typeface="Wingdings" panose="05000000000000000000" pitchFamily="2" charset="2"/>
              </a:rPr>
              <a:t>An die Stelle des Erklärens tritt das </a:t>
            </a:r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Verstehen</a:t>
            </a:r>
          </a:p>
          <a:p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Neue hermeneutische </a:t>
            </a:r>
            <a:r>
              <a:rPr lang="de-DE" dirty="0">
                <a:solidFill>
                  <a:srgbClr val="C00000"/>
                </a:solidFill>
              </a:rPr>
              <a:t>Ansätze </a:t>
            </a:r>
            <a:r>
              <a:rPr lang="de-DE" dirty="0"/>
              <a:t>betonen, dass </a:t>
            </a:r>
          </a:p>
          <a:p>
            <a:pPr lvl="1"/>
            <a:r>
              <a:rPr lang="de-DE" dirty="0"/>
              <a:t>alleiniges </a:t>
            </a:r>
            <a:r>
              <a:rPr lang="de-DE" dirty="0">
                <a:solidFill>
                  <a:srgbClr val="C00000"/>
                </a:solidFill>
              </a:rPr>
              <a:t>subjektives Nachfühlen keine ausreichende Forschungsmethode </a:t>
            </a:r>
            <a:r>
              <a:rPr lang="de-DE" dirty="0"/>
              <a:t>darstellt</a:t>
            </a:r>
          </a:p>
          <a:p>
            <a:pPr lvl="1"/>
            <a:r>
              <a:rPr lang="de-DE" dirty="0"/>
              <a:t>Stattdessen begreifen sie Hermeneutik als </a:t>
            </a:r>
            <a:r>
              <a:rPr lang="de-DE" dirty="0">
                <a:solidFill>
                  <a:srgbClr val="C00000"/>
                </a:solidFill>
              </a:rPr>
              <a:t>Bedeutungsstrukturrekonstruktion</a:t>
            </a:r>
            <a:r>
              <a:rPr lang="de-DE" dirty="0"/>
              <a:t> durch </a:t>
            </a:r>
            <a:r>
              <a:rPr lang="de-DE" dirty="0">
                <a:solidFill>
                  <a:srgbClr val="C00000"/>
                </a:solidFill>
              </a:rPr>
              <a:t>Textanalyse</a:t>
            </a:r>
            <a:r>
              <a:rPr lang="de-DE" dirty="0"/>
              <a:t>, manchmal ergänzt durch </a:t>
            </a:r>
            <a:r>
              <a:rPr lang="de-DE" dirty="0">
                <a:solidFill>
                  <a:srgbClr val="C00000"/>
                </a:solidFill>
              </a:rPr>
              <a:t>Konversationsanalysen</a:t>
            </a:r>
            <a:r>
              <a:rPr lang="de-DE" dirty="0"/>
              <a:t>, </a:t>
            </a:r>
            <a:r>
              <a:rPr lang="de-DE" dirty="0">
                <a:solidFill>
                  <a:srgbClr val="C00000"/>
                </a:solidFill>
              </a:rPr>
              <a:t>teilnehmende Beobachtung</a:t>
            </a:r>
            <a:r>
              <a:rPr lang="de-DE" dirty="0"/>
              <a:t> und </a:t>
            </a:r>
            <a:r>
              <a:rPr lang="de-DE" dirty="0">
                <a:solidFill>
                  <a:srgbClr val="C00000"/>
                </a:solidFill>
              </a:rPr>
              <a:t>Rollenspiele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781821A-38F5-7040-AE42-A348C3CEF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40</a:t>
            </a:fld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06C38B27-9A7C-754E-AA2E-DD0423F5BCF6}"/>
              </a:ext>
            </a:extLst>
          </p:cNvPr>
          <p:cNvSpPr txBox="1">
            <a:spLocks/>
          </p:cNvSpPr>
          <p:nvPr/>
        </p:nvSpPr>
        <p:spPr>
          <a:xfrm>
            <a:off x="1350016" y="1341562"/>
            <a:ext cx="9183284" cy="165618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>
            <a:noAutofit/>
          </a:bodyPr>
          <a:lstStyle>
            <a:lvl1pPr marL="342864" indent="-342864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873" indent="-285720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2881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034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18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338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490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8643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579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Im engeren Sinn </a:t>
            </a:r>
            <a:r>
              <a:rPr lang="de-DE" dirty="0">
                <a:solidFill>
                  <a:schemeClr val="bg1"/>
                </a:solidFill>
                <a:sym typeface="Wingdings" panose="05000000000000000000" pitchFamily="2" charset="2"/>
              </a:rPr>
              <a:t>ist damit die </a:t>
            </a:r>
            <a:r>
              <a:rPr lang="de-DE" b="1" dirty="0">
                <a:solidFill>
                  <a:schemeClr val="bg1"/>
                </a:solidFill>
                <a:sym typeface="Wingdings" panose="05000000000000000000" pitchFamily="2" charset="2"/>
              </a:rPr>
              <a:t>Lehre von der Deutung und Interpretation von Texten</a:t>
            </a:r>
            <a:r>
              <a:rPr lang="de-DE" dirty="0">
                <a:solidFill>
                  <a:schemeClr val="bg1"/>
                </a:solidFill>
                <a:sym typeface="Wingdings" panose="05000000000000000000" pitchFamily="2" charset="2"/>
              </a:rPr>
              <a:t> gemeint (Auslegekunst), im weiteren Sinne umfasst Hermeneutik die </a:t>
            </a:r>
            <a:r>
              <a:rPr lang="de-DE" b="1" dirty="0">
                <a:solidFill>
                  <a:schemeClr val="bg1"/>
                </a:solidFill>
                <a:sym typeface="Wingdings" panose="05000000000000000000" pitchFamily="2" charset="2"/>
              </a:rPr>
              <a:t>Deutung und Interpretation anderer Objekte </a:t>
            </a:r>
            <a:r>
              <a:rPr lang="de-DE" dirty="0">
                <a:solidFill>
                  <a:schemeClr val="bg1"/>
                </a:solidFill>
                <a:sym typeface="Wingdings" panose="05000000000000000000" pitchFamily="2" charset="2"/>
              </a:rPr>
              <a:t>(z. B. das Verhalten von Mitarbeiter in Digitalisierungsprojekten)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021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179DCE-6FA9-0449-9B60-F7FF80B15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 – Hermeneutik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CAD794-97AF-604A-991C-F3887371B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1914" y="2322016"/>
            <a:ext cx="9432000" cy="2619946"/>
          </a:xfrm>
        </p:spPr>
        <p:txBody>
          <a:bodyPr/>
          <a:lstStyle/>
          <a:p>
            <a:r>
              <a:rPr lang="de-DE" i="1" dirty="0"/>
              <a:t>Lee</a:t>
            </a:r>
            <a:r>
              <a:rPr lang="de-DE" dirty="0"/>
              <a:t> hat die Verwendung von E-Mail durch Managerinnen untersucht </a:t>
            </a:r>
          </a:p>
          <a:p>
            <a:r>
              <a:rPr lang="de-DE" dirty="0"/>
              <a:t>Argumentation: Gründe für die Verwendung von E-Mail werden gut verstanden, wenn der Kontext der Verwendung bekannt ist</a:t>
            </a:r>
          </a:p>
          <a:p>
            <a:pPr lvl="1"/>
            <a:r>
              <a:rPr lang="de-DE" dirty="0"/>
              <a:t>Dieser Kontext kann insbesondere durch </a:t>
            </a:r>
            <a:r>
              <a:rPr lang="de-DE" dirty="0">
                <a:solidFill>
                  <a:srgbClr val="C00000"/>
                </a:solidFill>
              </a:rPr>
              <a:t>empathisches Nachvollziehen </a:t>
            </a:r>
            <a:r>
              <a:rPr lang="de-DE" dirty="0"/>
              <a:t>und „</a:t>
            </a:r>
            <a:r>
              <a:rPr lang="de-DE" dirty="0" err="1"/>
              <a:t>Sichhineinversetzen</a:t>
            </a:r>
            <a:r>
              <a:rPr lang="de-DE" dirty="0"/>
              <a:t>“ in die Arbeitssituation der Mangerinnen geschehen </a:t>
            </a:r>
          </a:p>
          <a:p>
            <a:r>
              <a:rPr lang="de-DE" dirty="0" err="1"/>
              <a:t>Hermeneutikerinnen</a:t>
            </a:r>
            <a:r>
              <a:rPr lang="de-DE" dirty="0"/>
              <a:t> gehen von der Annahme aus, dass dies möglich ist 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0716531-E06E-A543-958F-4B27E85CF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41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59979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FF33D4-304A-F34D-8304-80BC2F0CB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Qualitative Methoden – Ethnografie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39C63A0-BACF-284F-9776-323528D16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5300" y="2781722"/>
            <a:ext cx="9432000" cy="3690000"/>
          </a:xfrm>
        </p:spPr>
        <p:txBody>
          <a:bodyPr/>
          <a:lstStyle/>
          <a:p>
            <a:r>
              <a:rPr lang="de-DE" dirty="0"/>
              <a:t>Diese Forschungsmethode </a:t>
            </a:r>
            <a:r>
              <a:rPr lang="de-DE" dirty="0">
                <a:sym typeface="Wingdings" panose="05000000000000000000" pitchFamily="2" charset="2"/>
              </a:rPr>
              <a:t>ist daher in der Anthropologie weit verbreitet</a:t>
            </a:r>
            <a:r>
              <a:rPr lang="de-DE" dirty="0"/>
              <a:t> </a:t>
            </a:r>
          </a:p>
          <a:p>
            <a:r>
              <a:rPr lang="de-DE" dirty="0">
                <a:sym typeface="Wingdings" panose="05000000000000000000" pitchFamily="2" charset="2"/>
              </a:rPr>
              <a:t>In den Wirtschafts- und Sozialwissenschaften wird Ethnografie erst seit einigen Jahrzehnten insbesondere dafür verwendet, das durch </a:t>
            </a:r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kulturelle Faktoren beeinflusste Handeln</a:t>
            </a:r>
            <a:r>
              <a:rPr lang="de-DE" dirty="0">
                <a:sym typeface="Wingdings" panose="05000000000000000000" pitchFamily="2" charset="2"/>
              </a:rPr>
              <a:t> von Personen in Gruppen zu untersuchen</a:t>
            </a:r>
          </a:p>
          <a:p>
            <a:r>
              <a:rPr lang="de-DE" dirty="0">
                <a:sym typeface="Wingdings" panose="05000000000000000000" pitchFamily="2" charset="2"/>
              </a:rPr>
              <a:t>Typisches </a:t>
            </a:r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Merkmal für Ethnografie </a:t>
            </a:r>
            <a:r>
              <a:rPr lang="de-DE" dirty="0">
                <a:sym typeface="Wingdings" panose="05000000000000000000" pitchFamily="2" charset="2"/>
              </a:rPr>
              <a:t>ist, dass Forschende für </a:t>
            </a:r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längere Zeit </a:t>
            </a:r>
            <a:r>
              <a:rPr lang="de-DE" dirty="0">
                <a:sym typeface="Wingdings" panose="05000000000000000000" pitchFamily="2" charset="2"/>
              </a:rPr>
              <a:t>(z. B. etwa ein Jahr) </a:t>
            </a:r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Teil des untersuchten sozialen Systems sind </a:t>
            </a:r>
            <a:r>
              <a:rPr lang="de-DE" dirty="0">
                <a:sym typeface="Wingdings" panose="05000000000000000000" pitchFamily="2" charset="2"/>
              </a:rPr>
              <a:t>(z. B. Mitarbeiterin in einer IT-Abteilung), was die </a:t>
            </a:r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Methodenanwendung entscheidend einschränkt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F718A4E-3323-8846-93DE-EE717674F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42</a:t>
            </a:fld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92F7143-CF1D-EA48-9385-C17F43F088AB}"/>
              </a:ext>
            </a:extLst>
          </p:cNvPr>
          <p:cNvSpPr txBox="1">
            <a:spLocks/>
          </p:cNvSpPr>
          <p:nvPr/>
        </p:nvSpPr>
        <p:spPr>
          <a:xfrm>
            <a:off x="1350016" y="1341562"/>
            <a:ext cx="9183284" cy="124828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>
            <a:noAutofit/>
          </a:bodyPr>
          <a:lstStyle>
            <a:lvl1pPr marL="342864" indent="-342864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873" indent="-285720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2881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034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18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338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490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8643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579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Im engeren Sinne </a:t>
            </a:r>
            <a:r>
              <a:rPr lang="de-DE" dirty="0">
                <a:solidFill>
                  <a:schemeClr val="bg1"/>
                </a:solidFill>
                <a:sym typeface="Wingdings" panose="05000000000000000000" pitchFamily="2" charset="2"/>
              </a:rPr>
              <a:t>wird darunter der Teilbereich der </a:t>
            </a:r>
            <a:r>
              <a:rPr lang="de-DE" b="1" dirty="0">
                <a:solidFill>
                  <a:schemeClr val="bg1"/>
                </a:solidFill>
                <a:sym typeface="Wingdings" panose="05000000000000000000" pitchFamily="2" charset="2"/>
              </a:rPr>
              <a:t>Völkerkunde</a:t>
            </a:r>
            <a:r>
              <a:rPr lang="de-DE" dirty="0">
                <a:solidFill>
                  <a:schemeClr val="bg1"/>
                </a:solidFill>
                <a:sym typeface="Wingdings" panose="05000000000000000000" pitchFamily="2" charset="2"/>
              </a:rPr>
              <a:t> verstanden, der die </a:t>
            </a:r>
            <a:r>
              <a:rPr lang="de-DE" b="1" dirty="0">
                <a:solidFill>
                  <a:schemeClr val="bg1"/>
                </a:solidFill>
                <a:sym typeface="Wingdings" panose="05000000000000000000" pitchFamily="2" charset="2"/>
              </a:rPr>
              <a:t>Merkmale verschiedener Völker und Kulturen systematisch beschreibt</a:t>
            </a:r>
            <a:r>
              <a:rPr lang="de-DE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05814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48F50D-2134-EF42-8C9B-630E9CC50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Qualitative Methoden – Ethnografie und </a:t>
            </a:r>
            <a:r>
              <a:rPr lang="de-DE" dirty="0" err="1"/>
              <a:t>Grounded</a:t>
            </a:r>
            <a:r>
              <a:rPr lang="de-DE" dirty="0"/>
              <a:t> </a:t>
            </a:r>
            <a:r>
              <a:rPr lang="de-DE" dirty="0" err="1"/>
              <a:t>Theory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0895FB4-2A29-5643-BA81-586DC7F7E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799" y="2178000"/>
            <a:ext cx="9615331" cy="2115890"/>
          </a:xfrm>
        </p:spPr>
        <p:txBody>
          <a:bodyPr/>
          <a:lstStyle/>
          <a:p>
            <a:r>
              <a:rPr lang="de-DE" dirty="0"/>
              <a:t>Ethnografie </a:t>
            </a:r>
            <a:r>
              <a:rPr lang="de-DE" dirty="0">
                <a:sym typeface="Wingdings" panose="05000000000000000000" pitchFamily="2" charset="2"/>
              </a:rPr>
              <a:t>beginnt </a:t>
            </a:r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ohne vorherige theoretische Konzepte </a:t>
            </a:r>
            <a:r>
              <a:rPr lang="de-DE" dirty="0">
                <a:sym typeface="Wingdings" panose="05000000000000000000" pitchFamily="2" charset="2"/>
              </a:rPr>
              <a:t>und entwickelt diese im Verlauf der Untersuchung aus erkannten Verhaltensmustern</a:t>
            </a:r>
            <a:r>
              <a:rPr lang="de-DE" dirty="0"/>
              <a:t> </a:t>
            </a:r>
          </a:p>
          <a:p>
            <a:r>
              <a:rPr lang="de-DE" dirty="0" err="1">
                <a:solidFill>
                  <a:srgbClr val="C00000"/>
                </a:solidFill>
              </a:rPr>
              <a:t>Grounded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Theory</a:t>
            </a:r>
            <a:r>
              <a:rPr lang="de-DE" dirty="0">
                <a:solidFill>
                  <a:srgbClr val="C00000"/>
                </a:solidFill>
              </a:rPr>
              <a:t> </a:t>
            </a:r>
          </a:p>
          <a:p>
            <a:pPr lvl="1"/>
            <a:r>
              <a:rPr lang="de-DE" dirty="0"/>
              <a:t>Forschungsansatz </a:t>
            </a:r>
            <a:r>
              <a:rPr lang="de-DE" dirty="0">
                <a:sym typeface="Wingdings" panose="05000000000000000000" pitchFamily="2" charset="2"/>
              </a:rPr>
              <a:t>zur systematischen Erhebung und Auswertung von Daten</a:t>
            </a:r>
            <a:r>
              <a:rPr lang="de-DE" dirty="0"/>
              <a:t> </a:t>
            </a:r>
          </a:p>
          <a:p>
            <a:r>
              <a:rPr lang="de-DE" dirty="0"/>
              <a:t>Ziel </a:t>
            </a:r>
            <a:r>
              <a:rPr lang="de-DE" dirty="0">
                <a:sym typeface="Wingdings" panose="05000000000000000000" pitchFamily="2" charset="2"/>
              </a:rPr>
              <a:t>der Forschungsbemühungen ist es, </a:t>
            </a:r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Theorien zu generieren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733B919-386F-6546-AD1D-281A1179E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43</a:t>
            </a:fld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01DFE4BC-0F3D-024F-870B-156B864B4E9F}"/>
              </a:ext>
            </a:extLst>
          </p:cNvPr>
          <p:cNvSpPr txBox="1">
            <a:spLocks/>
          </p:cNvSpPr>
          <p:nvPr/>
        </p:nvSpPr>
        <p:spPr>
          <a:xfrm>
            <a:off x="1378799" y="4293890"/>
            <a:ext cx="9831356" cy="136815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>
            <a:noAutofit/>
          </a:bodyPr>
          <a:lstStyle>
            <a:lvl1pPr marL="342864" indent="-342864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873" indent="-285720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2881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034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18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338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490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8643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579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Die </a:t>
            </a:r>
            <a:r>
              <a:rPr lang="de-DE" dirty="0" err="1">
                <a:solidFill>
                  <a:schemeClr val="bg1"/>
                </a:solidFill>
              </a:rPr>
              <a:t>Grounded</a:t>
            </a:r>
            <a:r>
              <a:rPr lang="de-DE" dirty="0">
                <a:solidFill>
                  <a:schemeClr val="bg1"/>
                </a:solidFill>
              </a:rPr>
              <a:t> Theory ist nicht nur im Kontext der Ethnografie relevant, sondern auch bei anderen qualitativen Methoden wie der Hermeneutik oder der Fallstudie</a:t>
            </a:r>
          </a:p>
        </p:txBody>
      </p:sp>
    </p:spTree>
    <p:extLst>
      <p:ext uri="{BB962C8B-B14F-4D97-AF65-F5344CB8AC3E}">
        <p14:creationId xmlns:p14="http://schemas.microsoft.com/office/powerpoint/2010/main" val="2842681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24C075-C2B6-A444-8BFE-B0CDFAB2B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 – Ethnografie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0E69B86-9882-F343-B172-45130EAEE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1845618"/>
            <a:ext cx="9432000" cy="3690000"/>
          </a:xfrm>
        </p:spPr>
        <p:txBody>
          <a:bodyPr/>
          <a:lstStyle/>
          <a:p>
            <a:r>
              <a:rPr lang="de-DE" dirty="0"/>
              <a:t>Schultze hat über einen Zeitraum von acht Monaten das Informationsverhalten von Mitarbeiterinnen beobachtet</a:t>
            </a:r>
          </a:p>
          <a:p>
            <a:r>
              <a:rPr lang="de-DE" dirty="0"/>
              <a:t>Ziel der Studie: </a:t>
            </a:r>
          </a:p>
          <a:p>
            <a:pPr marL="457153" lvl="1" indent="0">
              <a:buNone/>
            </a:pPr>
            <a:r>
              <a:rPr lang="de-DE" dirty="0"/>
              <a:t>Arbeitsalltag bei wissensintensiven Tätigkeiten sowie die Wirkungen verschiedener Verhaltensformen zu verstehen</a:t>
            </a:r>
          </a:p>
          <a:p>
            <a:r>
              <a:rPr lang="de-DE" dirty="0"/>
              <a:t>Identifizierte Verhaltensformen</a:t>
            </a:r>
          </a:p>
          <a:p>
            <a:pPr lvl="1"/>
            <a:r>
              <a:rPr lang="de-DE" dirty="0"/>
              <a:t>Ex-</a:t>
            </a:r>
            <a:r>
              <a:rPr lang="de-DE" dirty="0" err="1"/>
              <a:t>pressing</a:t>
            </a:r>
            <a:r>
              <a:rPr lang="de-DE" dirty="0"/>
              <a:t> (die Dokumentation von </a:t>
            </a:r>
            <a:r>
              <a:rPr lang="de-DE" dirty="0" err="1"/>
              <a:t>kodifizierbarem</a:t>
            </a:r>
            <a:r>
              <a:rPr lang="de-DE" dirty="0"/>
              <a:t> Wissen)</a:t>
            </a:r>
          </a:p>
          <a:p>
            <a:pPr lvl="1"/>
            <a:r>
              <a:rPr lang="de-DE" dirty="0"/>
              <a:t>Monitoring (die Sammlung von Informationen durch Beobachtung der Umwelt) </a:t>
            </a:r>
          </a:p>
          <a:p>
            <a:pPr lvl="1"/>
            <a:r>
              <a:rPr lang="de-DE" dirty="0" err="1"/>
              <a:t>Translating</a:t>
            </a:r>
            <a:r>
              <a:rPr lang="de-DE" dirty="0"/>
              <a:t> (die Aufbereitung von Daten, sodass ihr Gehalt von verschiedenen Personengruppen verstanden werden kann)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F7A8FEA-5EE1-E945-B586-096BC90D5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44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992976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9EFA08-2996-204E-B47F-FBDA7387F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800" y="612001"/>
            <a:ext cx="6735011" cy="1248289"/>
          </a:xfrm>
        </p:spPr>
        <p:txBody>
          <a:bodyPr/>
          <a:lstStyle/>
          <a:p>
            <a:r>
              <a:rPr lang="de-DE" dirty="0"/>
              <a:t>Qualitative Methoden – Synopse (Review)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0818FAD-5038-9443-8BA8-FDF1EB449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7450" y="3522433"/>
            <a:ext cx="9432000" cy="2499650"/>
          </a:xfrm>
        </p:spPr>
        <p:txBody>
          <a:bodyPr/>
          <a:lstStyle/>
          <a:p>
            <a:r>
              <a:rPr lang="de-DE" dirty="0">
                <a:sym typeface="Wingdings" panose="05000000000000000000" pitchFamily="2" charset="2"/>
              </a:rPr>
              <a:t>Die Beschreibung der Fachliteratur erfolgt in </a:t>
            </a:r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narrativer Form</a:t>
            </a:r>
            <a:r>
              <a:rPr lang="de-DE" dirty="0">
                <a:sym typeface="Wingdings" panose="05000000000000000000" pitchFamily="2" charset="2"/>
              </a:rPr>
              <a:t>, was die Verwendung </a:t>
            </a:r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deskriptiver Statistiken</a:t>
            </a:r>
            <a:r>
              <a:rPr lang="de-DE" dirty="0">
                <a:sym typeface="Wingdings" panose="05000000000000000000" pitchFamily="2" charset="2"/>
              </a:rPr>
              <a:t> (z. B. Häufigkeitsauszählungen) nicht ausschließt</a:t>
            </a:r>
          </a:p>
          <a:p>
            <a:r>
              <a:rPr lang="de-DE" dirty="0"/>
              <a:t>Bei einer Synopse können zudem weitere, vom Forschungsproblem abhängige Merkmale definiert werden, um die verwendete Fachliteratur systematisch zu beschreiben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B70E67F-5528-EB43-B26B-FA702515C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45</a:t>
            </a:fld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163071C2-0CEB-9A4B-AF32-1647FF4CEA51}"/>
              </a:ext>
            </a:extLst>
          </p:cNvPr>
          <p:cNvSpPr txBox="1">
            <a:spLocks/>
          </p:cNvSpPr>
          <p:nvPr/>
        </p:nvSpPr>
        <p:spPr>
          <a:xfrm>
            <a:off x="1391914" y="1567652"/>
            <a:ext cx="9831356" cy="157411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>
            <a:noAutofit/>
          </a:bodyPr>
          <a:lstStyle>
            <a:lvl1pPr marL="342864" indent="-342864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873" indent="-285720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2881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034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18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338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490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8643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579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Mit </a:t>
            </a:r>
            <a:r>
              <a:rPr lang="de-DE" dirty="0">
                <a:solidFill>
                  <a:schemeClr val="bg1"/>
                </a:solidFill>
                <a:sym typeface="Wingdings" panose="05000000000000000000" pitchFamily="2" charset="2"/>
              </a:rPr>
              <a:t>einer Synopse (engl. </a:t>
            </a:r>
            <a:r>
              <a:rPr lang="de-DE" dirty="0" err="1">
                <a:solidFill>
                  <a:schemeClr val="bg1"/>
                </a:solidFill>
                <a:sym typeface="Wingdings" panose="05000000000000000000" pitchFamily="2" charset="2"/>
              </a:rPr>
              <a:t>review</a:t>
            </a:r>
            <a:r>
              <a:rPr lang="de-DE" dirty="0">
                <a:solidFill>
                  <a:schemeClr val="bg1"/>
                </a:solidFill>
                <a:sym typeface="Wingdings" panose="05000000000000000000" pitchFamily="2" charset="2"/>
              </a:rPr>
              <a:t>) wird der Stand der Forschung auf einem bestimmten Gebiet untersucht, indem die </a:t>
            </a:r>
            <a:r>
              <a:rPr lang="de-DE" b="1" dirty="0">
                <a:solidFill>
                  <a:schemeClr val="bg1"/>
                </a:solidFill>
                <a:sym typeface="Wingdings" panose="05000000000000000000" pitchFamily="2" charset="2"/>
              </a:rPr>
              <a:t>einschlägige Fachliteratur strukturiert beschrieben</a:t>
            </a:r>
            <a:r>
              <a:rPr lang="de-DE" dirty="0">
                <a:solidFill>
                  <a:schemeClr val="bg1"/>
                </a:solidFill>
                <a:sym typeface="Wingdings" panose="05000000000000000000" pitchFamily="2" charset="2"/>
              </a:rPr>
              <a:t> und gegebenenfalls um </a:t>
            </a:r>
            <a:r>
              <a:rPr lang="de-DE" b="1" dirty="0">
                <a:solidFill>
                  <a:schemeClr val="bg1"/>
                </a:solidFill>
                <a:sym typeface="Wingdings" panose="05000000000000000000" pitchFamily="2" charset="2"/>
              </a:rPr>
              <a:t>kritische Kommentare </a:t>
            </a:r>
            <a:r>
              <a:rPr lang="de-DE" dirty="0">
                <a:solidFill>
                  <a:schemeClr val="bg1"/>
                </a:solidFill>
                <a:sym typeface="Wingdings" panose="05000000000000000000" pitchFamily="2" charset="2"/>
              </a:rPr>
              <a:t>ergänzt wird</a:t>
            </a:r>
            <a:r>
              <a:rPr lang="de-DE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67755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0C6EE1-30FB-7649-AB07-491F8144D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800" y="612001"/>
            <a:ext cx="7527099" cy="801569"/>
          </a:xfrm>
        </p:spPr>
        <p:txBody>
          <a:bodyPr/>
          <a:lstStyle/>
          <a:p>
            <a:r>
              <a:rPr lang="de-DE" dirty="0"/>
              <a:t>Qualitative Methoden – Synopse (Review)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AA2A8BD-2056-1849-8CF1-C90449B7FD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1413570"/>
            <a:ext cx="9432000" cy="4684807"/>
          </a:xfrm>
        </p:spPr>
        <p:txBody>
          <a:bodyPr/>
          <a:lstStyle/>
          <a:p>
            <a:r>
              <a:rPr lang="de-DE" dirty="0"/>
              <a:t>Im Unterschied zur </a:t>
            </a:r>
            <a:r>
              <a:rPr lang="de-DE" dirty="0">
                <a:sym typeface="Wingdings" panose="05000000000000000000" pitchFamily="2" charset="2"/>
              </a:rPr>
              <a:t>Metaanalyse werden bei Synopsen </a:t>
            </a:r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keine statistischen Kennzahlen</a:t>
            </a:r>
            <a:r>
              <a:rPr lang="de-DE" dirty="0">
                <a:sym typeface="Wingdings" panose="05000000000000000000" pitchFamily="2" charset="2"/>
              </a:rPr>
              <a:t> wie der durchschnittliche statistische Zusammenhang zwischen den interessierenden Variablen berechnet</a:t>
            </a:r>
            <a:r>
              <a:rPr lang="de-DE" dirty="0"/>
              <a:t> </a:t>
            </a:r>
          </a:p>
          <a:p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Merkmale</a:t>
            </a:r>
            <a:r>
              <a:rPr lang="de-DE" dirty="0">
                <a:sym typeface="Wingdings" panose="05000000000000000000" pitchFamily="2" charset="2"/>
              </a:rPr>
              <a:t> für die Auswahl der für eine Synopse verwendeten Fachliteratur sind u. a.:</a:t>
            </a:r>
          </a:p>
          <a:p>
            <a:pPr lvl="1"/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Theoretische Konstrukte</a:t>
            </a:r>
            <a:r>
              <a:rPr lang="de-DE" dirty="0">
                <a:sym typeface="Wingdings" panose="05000000000000000000" pitchFamily="2" charset="2"/>
              </a:rPr>
              <a:t>: Welche unabhängigen und abhängigen Variablen sowie Mediator- und </a:t>
            </a:r>
            <a:r>
              <a:rPr lang="de-DE" dirty="0" err="1">
                <a:sym typeface="Wingdings" panose="05000000000000000000" pitchFamily="2" charset="2"/>
              </a:rPr>
              <a:t>Moderatorvariablen</a:t>
            </a:r>
            <a:r>
              <a:rPr lang="de-DE" dirty="0">
                <a:sym typeface="Wingdings" panose="05000000000000000000" pitchFamily="2" charset="2"/>
              </a:rPr>
              <a:t> wurden untersucht?</a:t>
            </a:r>
          </a:p>
          <a:p>
            <a:pPr lvl="1"/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Referenztheorien</a:t>
            </a:r>
            <a:r>
              <a:rPr lang="de-DE" dirty="0">
                <a:sym typeface="Wingdings" panose="05000000000000000000" pitchFamily="2" charset="2"/>
              </a:rPr>
              <a:t>: Welche Theorien wurden verwendet, um die Thematik zu schreiben und zu erklären?</a:t>
            </a:r>
          </a:p>
          <a:p>
            <a:pPr lvl="1"/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Analyseebenen</a:t>
            </a:r>
            <a:r>
              <a:rPr lang="de-DE" dirty="0">
                <a:sym typeface="Wingdings" panose="05000000000000000000" pitchFamily="2" charset="2"/>
              </a:rPr>
              <a:t>: Welche der Ebenen Individuum, Gruppe, Organisation oder Gesellschaft wurde erforscht?</a:t>
            </a:r>
          </a:p>
          <a:p>
            <a:pPr lvl="1"/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Forschungsmethoden</a:t>
            </a:r>
            <a:r>
              <a:rPr lang="de-DE" dirty="0">
                <a:sym typeface="Wingdings" panose="05000000000000000000" pitchFamily="2" charset="2"/>
              </a:rPr>
              <a:t>: Welche Forschungsmethoden und welche Techniken der Datenerhebung und -analyse wurden verwendet?</a:t>
            </a:r>
          </a:p>
          <a:p>
            <a:pPr lvl="1"/>
            <a:endParaRPr lang="de-DE" sz="2000" dirty="0">
              <a:solidFill>
                <a:srgbClr val="211D1E"/>
              </a:solidFill>
              <a:latin typeface="Times New Roman MT Std"/>
              <a:sym typeface="Wingdings" panose="05000000000000000000" pitchFamily="2" charset="2"/>
            </a:endParaRPr>
          </a:p>
          <a:p>
            <a:pPr lvl="1"/>
            <a:endParaRPr lang="de-DE" sz="2000" dirty="0">
              <a:solidFill>
                <a:srgbClr val="211D1E"/>
              </a:solidFill>
              <a:latin typeface="Times New Roman MT Std"/>
              <a:sym typeface="Wingdings" panose="05000000000000000000" pitchFamily="2" charset="2"/>
            </a:endParaRPr>
          </a:p>
          <a:p>
            <a:pPr lvl="1"/>
            <a:endParaRPr lang="de-DE" dirty="0">
              <a:sym typeface="Wingdings" panose="05000000000000000000" pitchFamily="2" charset="2"/>
            </a:endParaRPr>
          </a:p>
          <a:p>
            <a:pPr lvl="1"/>
            <a:endParaRPr lang="de-DE" dirty="0"/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3A94363-B8A4-DF4C-91DE-218909DB9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46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735371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8814F5-041D-F342-AE1D-F12C28FA9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 – Synopse (IT-Outsourcing)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6CB0923-692C-DD4C-9C62-1D73BB0E90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2754064"/>
            <a:ext cx="9432000" cy="1467818"/>
          </a:xfrm>
        </p:spPr>
        <p:txBody>
          <a:bodyPr/>
          <a:lstStyle/>
          <a:p>
            <a:r>
              <a:rPr lang="de-DE" i="1" dirty="0"/>
              <a:t>Dibbern et al.</a:t>
            </a:r>
            <a:r>
              <a:rPr lang="de-DE" dirty="0"/>
              <a:t> haben eine Synopse zum IT-Outsourcing angefertigt </a:t>
            </a:r>
          </a:p>
          <a:p>
            <a:r>
              <a:rPr lang="de-DE" dirty="0"/>
              <a:t>Die Strukturierung der Fachliteratur erfolgte dabei anhand eines Phasenmodells, das fünf Phasen im Outsourcing-Prozess unterscheidet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6C183D-2943-6F4D-B5EC-41678C9AF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47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511641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3377E6-7AE9-F742-8699-E2AD79C4E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Neurophysiologische Messverfahren in der Informationssystemforschung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3738BD-E9DE-AF40-A79C-F18A9FC0F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1989634"/>
            <a:ext cx="9432000" cy="2376264"/>
          </a:xfrm>
        </p:spPr>
        <p:txBody>
          <a:bodyPr/>
          <a:lstStyle/>
          <a:p>
            <a:r>
              <a:rPr lang="de-DE" dirty="0"/>
              <a:t>Die </a:t>
            </a:r>
            <a:r>
              <a:rPr lang="de-DE" dirty="0">
                <a:solidFill>
                  <a:srgbClr val="C00000"/>
                </a:solidFill>
              </a:rPr>
              <a:t>Wirtschaftsinformatik</a:t>
            </a:r>
            <a:r>
              <a:rPr lang="de-DE" dirty="0"/>
              <a:t> </a:t>
            </a:r>
            <a:r>
              <a:rPr lang="de-DE" dirty="0">
                <a:sym typeface="Wingdings" panose="05000000000000000000" pitchFamily="2" charset="2"/>
              </a:rPr>
              <a:t>ist eine Disziplin, die aus anderen wissenschaftlichen Disziplinen </a:t>
            </a:r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Theorien und Methoden</a:t>
            </a:r>
            <a:r>
              <a:rPr lang="de-DE" dirty="0">
                <a:sym typeface="Wingdings" panose="05000000000000000000" pitchFamily="2" charset="2"/>
              </a:rPr>
              <a:t>, insbesondere Forschungsmethoden, </a:t>
            </a:r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importiert</a:t>
            </a:r>
            <a:r>
              <a:rPr lang="de-DE" dirty="0"/>
              <a:t> </a:t>
            </a:r>
          </a:p>
          <a:p>
            <a:r>
              <a:rPr lang="de-DE" dirty="0">
                <a:sym typeface="Wingdings" panose="05000000000000000000" pitchFamily="2" charset="2"/>
              </a:rPr>
              <a:t>Wegen der zunehmenden </a:t>
            </a:r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Fokussierung</a:t>
            </a:r>
            <a:r>
              <a:rPr lang="de-DE" dirty="0">
                <a:sym typeface="Wingdings" panose="05000000000000000000" pitchFamily="2" charset="2"/>
              </a:rPr>
              <a:t> auf das Strukturelement „</a:t>
            </a:r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Mensch</a:t>
            </a:r>
            <a:r>
              <a:rPr lang="de-DE" dirty="0">
                <a:sym typeface="Wingdings" panose="05000000000000000000" pitchFamily="2" charset="2"/>
              </a:rPr>
              <a:t>“ bei der Untersuchung und Entwicklung von MAT-Systemen gewinnt die </a:t>
            </a:r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Psychologie als Referenzdisziplin </a:t>
            </a:r>
            <a:r>
              <a:rPr lang="de-DE" dirty="0">
                <a:sym typeface="Wingdings" panose="05000000000000000000" pitchFamily="2" charset="2"/>
              </a:rPr>
              <a:t>immer mehr an Bedeutung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527AB32-A8E6-344F-8183-27AD0F16D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48</a:t>
            </a:fld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35B3DA6E-3720-6349-880E-0D3DCF49F677}"/>
              </a:ext>
            </a:extLst>
          </p:cNvPr>
          <p:cNvSpPr txBox="1">
            <a:spLocks/>
          </p:cNvSpPr>
          <p:nvPr/>
        </p:nvSpPr>
        <p:spPr>
          <a:xfrm>
            <a:off x="1378800" y="4509914"/>
            <a:ext cx="9831356" cy="157411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>
            <a:noAutofit/>
          </a:bodyPr>
          <a:lstStyle>
            <a:lvl1pPr marL="342864" indent="-342864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873" indent="-285720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2881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034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18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338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490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8643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579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  <a:sym typeface="Wingdings" panose="05000000000000000000" pitchFamily="2" charset="2"/>
              </a:rPr>
              <a:t>Da das Fühlen, Denken und Verhalten mit </a:t>
            </a:r>
            <a:r>
              <a:rPr lang="de-DE" b="1" dirty="0">
                <a:solidFill>
                  <a:schemeClr val="bg1"/>
                </a:solidFill>
                <a:sym typeface="Wingdings" panose="05000000000000000000" pitchFamily="2" charset="2"/>
              </a:rPr>
              <a:t>neurobiologischen Faktoren </a:t>
            </a:r>
            <a:r>
              <a:rPr lang="de-DE" dirty="0">
                <a:solidFill>
                  <a:schemeClr val="bg1"/>
                </a:solidFill>
                <a:sym typeface="Wingdings" panose="05000000000000000000" pitchFamily="2" charset="2"/>
              </a:rPr>
              <a:t>in Zusammenhang stehen, ist eine neue Teildisziplin der Wirtschaftsinformatik mit der Bezeichnung </a:t>
            </a:r>
            <a:r>
              <a:rPr lang="de-DE" b="1" dirty="0">
                <a:solidFill>
                  <a:schemeClr val="bg1"/>
                </a:solidFill>
                <a:sym typeface="Wingdings" panose="05000000000000000000" pitchFamily="2" charset="2"/>
              </a:rPr>
              <a:t>Neuro-Informationssysteme</a:t>
            </a:r>
            <a:r>
              <a:rPr lang="de-DE" dirty="0">
                <a:solidFill>
                  <a:schemeClr val="bg1"/>
                </a:solidFill>
                <a:sym typeface="Wingdings" panose="05000000000000000000" pitchFamily="2" charset="2"/>
              </a:rPr>
              <a:t> (kurz: </a:t>
            </a:r>
            <a:r>
              <a:rPr lang="de-DE" b="1" dirty="0" err="1">
                <a:solidFill>
                  <a:schemeClr val="bg1"/>
                </a:solidFill>
                <a:sym typeface="Wingdings" panose="05000000000000000000" pitchFamily="2" charset="2"/>
              </a:rPr>
              <a:t>NeuroIS</a:t>
            </a:r>
            <a:r>
              <a:rPr lang="de-DE" dirty="0">
                <a:solidFill>
                  <a:schemeClr val="bg1"/>
                </a:solidFill>
                <a:sym typeface="Wingdings" panose="05000000000000000000" pitchFamily="2" charset="2"/>
              </a:rPr>
              <a:t>) entstanden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2124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69BB92-2B73-4E4D-8750-37A5A6E7D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800" y="612001"/>
            <a:ext cx="6457681" cy="585545"/>
          </a:xfrm>
        </p:spPr>
        <p:txBody>
          <a:bodyPr/>
          <a:lstStyle/>
          <a:p>
            <a:r>
              <a:rPr lang="de-DE" dirty="0" err="1"/>
              <a:t>NeuroIS</a:t>
            </a:r>
            <a:r>
              <a:rPr lang="de-DE" dirty="0"/>
              <a:t>-Forschung – Wichtige Verfahren</a:t>
            </a:r>
          </a:p>
        </p:txBody>
      </p:sp>
      <p:pic>
        <p:nvPicPr>
          <p:cNvPr id="6" name="Inhaltsplatzhalter 5" descr="Ein Bild, das Text, Entwurf, Cartoon, Screenshot enthält.&#10;&#10;Automatisch generierte Beschreibung">
            <a:extLst>
              <a:ext uri="{FF2B5EF4-FFF2-40B4-BE49-F238E27FC236}">
                <a16:creationId xmlns:a16="http://schemas.microsoft.com/office/drawing/2014/main" id="{45BAEACB-D441-A143-8B75-88252E3F91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821" y="1418483"/>
            <a:ext cx="7443531" cy="4834017"/>
          </a:xfr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8E037B5-4667-DD40-AD7B-4BB2300E4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49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5966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8ED967-80F4-E145-8202-FC5B1B2EB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Erkenntnisgewinnung und -überprüfung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2FDFE5C-3EF4-2B41-8D0A-68BAA938F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2997746"/>
            <a:ext cx="9432000" cy="3690000"/>
          </a:xfrm>
        </p:spPr>
        <p:txBody>
          <a:bodyPr/>
          <a:lstStyle/>
          <a:p>
            <a:r>
              <a:rPr lang="de-DE" dirty="0"/>
              <a:t>Da jede Wissenschaft per Definition einen spezifischen Gegenstandsbereich hat, können sich Wissenschaften auch an ihren empirischen Methoden unterscheiden</a:t>
            </a:r>
          </a:p>
          <a:p>
            <a:r>
              <a:rPr lang="de-DE" dirty="0"/>
              <a:t>Forschungsmethoden sind</a:t>
            </a:r>
          </a:p>
          <a:p>
            <a:pPr lvl="1"/>
            <a:r>
              <a:rPr lang="de-DE" dirty="0"/>
              <a:t>unabdingbar um wissenschaftliche Erkenntnisse zu gewinnen </a:t>
            </a:r>
          </a:p>
          <a:p>
            <a:pPr lvl="1"/>
            <a:r>
              <a:rPr lang="de-DE" dirty="0"/>
              <a:t>Voraussetzung dafür, die Ergebnisse wissenschaftlichen Arbeitens zu überprüfen</a:t>
            </a:r>
          </a:p>
          <a:p>
            <a:r>
              <a:rPr lang="de-DE" dirty="0"/>
              <a:t>Viele Vertreterinnen der Wirtschaftsinformatik sind fälschlicherweise der Auffassung, dass Methodenkenntnisse </a:t>
            </a:r>
            <a:r>
              <a:rPr lang="de-DE" i="1" dirty="0"/>
              <a:t>nicht</a:t>
            </a:r>
            <a:r>
              <a:rPr lang="de-DE" dirty="0"/>
              <a:t> erforderlich seien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029AA97-E017-3448-8E12-49441DFB5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5</a:t>
            </a:fld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28795EE1-3147-F349-BC94-777C17C076C6}"/>
              </a:ext>
            </a:extLst>
          </p:cNvPr>
          <p:cNvSpPr txBox="1">
            <a:spLocks/>
          </p:cNvSpPr>
          <p:nvPr/>
        </p:nvSpPr>
        <p:spPr>
          <a:xfrm>
            <a:off x="1378799" y="1629594"/>
            <a:ext cx="9183284" cy="124828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>
            <a:noAutofit/>
          </a:bodyPr>
          <a:lstStyle>
            <a:lvl1pPr marL="342864" indent="-342864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873" indent="-285720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2881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034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18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338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490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8643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579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</a:rPr>
              <a:t>Das Niveau einer Wissenschaft hängt wesentlich von der Art und dem Umfang des Instrumentariums zur Erkenntnisgewinnung und -über-prüfung ab </a:t>
            </a:r>
          </a:p>
        </p:txBody>
      </p:sp>
    </p:spTree>
    <p:extLst>
      <p:ext uri="{BB962C8B-B14F-4D97-AF65-F5344CB8AC3E}">
        <p14:creationId xmlns:p14="http://schemas.microsoft.com/office/powerpoint/2010/main" val="28564039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1F47AF-FC51-1274-25AA-7556656AE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800" y="612001"/>
            <a:ext cx="9399307" cy="1248289"/>
          </a:xfrm>
        </p:spPr>
        <p:txBody>
          <a:bodyPr/>
          <a:lstStyle/>
          <a:p>
            <a:r>
              <a:rPr lang="de-DE" dirty="0"/>
              <a:t>Denkmethoden</a:t>
            </a:r>
            <a:r>
              <a:rPr lang="en-US" dirty="0"/>
              <a:t> </a:t>
            </a:r>
            <a:r>
              <a:rPr lang="de-DE" dirty="0"/>
              <a:t>als Forschungsmethoden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9C00EA-C80C-3FB7-44B2-2E13DB112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50</a:t>
            </a:fld>
            <a:endParaRPr lang="de-DE" dirty="0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5F0460DF-64F8-A85C-126F-6DAB8458B872}"/>
              </a:ext>
            </a:extLst>
          </p:cNvPr>
          <p:cNvSpPr txBox="1">
            <a:spLocks/>
          </p:cNvSpPr>
          <p:nvPr/>
        </p:nvSpPr>
        <p:spPr>
          <a:xfrm>
            <a:off x="1378800" y="2096285"/>
            <a:ext cx="9432000" cy="369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2864" indent="-342864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1pPr>
            <a:lvl2pPr marL="742873" indent="-285720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2pPr>
            <a:lvl3pPr marL="1142881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3pPr>
            <a:lvl4pPr marL="1600034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4pPr>
            <a:lvl5pPr marL="205718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5pPr>
            <a:lvl6pPr marL="2514338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0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43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9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2000" dirty="0">
              <a:solidFill>
                <a:srgbClr val="211D1E"/>
              </a:solidFill>
              <a:latin typeface="Times New Roman MT Std"/>
              <a:sym typeface="Wingdings" panose="05000000000000000000" pitchFamily="2" charset="2"/>
            </a:endParaRP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367CFA63-C82E-044A-D4A0-CB08887F9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1341562"/>
            <a:ext cx="9432000" cy="4896544"/>
          </a:xfrm>
        </p:spPr>
        <p:txBody>
          <a:bodyPr/>
          <a:lstStyle/>
          <a:p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Induktion</a:t>
            </a:r>
            <a:endParaRPr lang="de-DE" dirty="0">
              <a:sym typeface="Wingdings" panose="05000000000000000000" pitchFamily="2" charset="2"/>
            </a:endParaRPr>
          </a:p>
          <a:p>
            <a:pPr lvl="1"/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Heuristisches Schlussverfahren</a:t>
            </a:r>
            <a:r>
              <a:rPr lang="de-DE" dirty="0">
                <a:sym typeface="Wingdings" panose="05000000000000000000" pitchFamily="2" charset="2"/>
              </a:rPr>
              <a:t>: aufgrund von speziellen Aussagen auf eine allgemeine Aussage schließen</a:t>
            </a:r>
          </a:p>
          <a:p>
            <a:pPr lvl="1"/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Induktive Verallgemeinerung</a:t>
            </a:r>
            <a:r>
              <a:rPr lang="de-DE" dirty="0">
                <a:sym typeface="Wingdings" panose="05000000000000000000" pitchFamily="2" charset="2"/>
              </a:rPr>
              <a:t>: durch das Schlussfolgern wird verallgemeinert</a:t>
            </a:r>
          </a:p>
          <a:p>
            <a:pPr lvl="1"/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Höherer</a:t>
            </a:r>
            <a:r>
              <a:rPr lang="de-DE" dirty="0">
                <a:sym typeface="Wingdings" panose="05000000000000000000" pitchFamily="2" charset="2"/>
              </a:rPr>
              <a:t> sachlicher </a:t>
            </a:r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Neuigkeitsgehalt</a:t>
            </a:r>
            <a:r>
              <a:rPr lang="de-DE" dirty="0">
                <a:sym typeface="Wingdings" panose="05000000000000000000" pitchFamily="2" charset="2"/>
              </a:rPr>
              <a:t> aber auch </a:t>
            </a:r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höherer Grad </a:t>
            </a:r>
            <a:r>
              <a:rPr lang="de-DE" dirty="0">
                <a:sym typeface="Wingdings" panose="05000000000000000000" pitchFamily="2" charset="2"/>
              </a:rPr>
              <a:t>an </a:t>
            </a:r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Unsicherheit</a:t>
            </a:r>
          </a:p>
          <a:p>
            <a:pPr>
              <a:spcBef>
                <a:spcPts val="1800"/>
              </a:spcBef>
            </a:pPr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Deduktion</a:t>
            </a:r>
          </a:p>
          <a:p>
            <a:pPr lvl="1"/>
            <a:r>
              <a:rPr lang="de-DE" dirty="0">
                <a:sym typeface="Wingdings" panose="05000000000000000000" pitchFamily="2" charset="2"/>
              </a:rPr>
              <a:t>Formal-logisches </a:t>
            </a:r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Schlussverfahren</a:t>
            </a:r>
          </a:p>
          <a:p>
            <a:pPr lvl="1"/>
            <a:r>
              <a:rPr lang="de-DE" dirty="0">
                <a:sym typeface="Wingdings" panose="05000000000000000000" pitchFamily="2" charset="2"/>
              </a:rPr>
              <a:t>Wahrheitsgehalt von allgemeinen Aussagen wird (mittels bestimmter Regeln) auf andere, spezielle Aussagen übertragen</a:t>
            </a:r>
          </a:p>
          <a:p>
            <a:pPr lvl="1"/>
            <a:r>
              <a:rPr lang="de-DE" dirty="0">
                <a:sym typeface="Wingdings" panose="05000000000000000000" pitchFamily="2" charset="2"/>
              </a:rPr>
              <a:t>Aus allgemeinen Aussagen werden </a:t>
            </a:r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spezifische Aussagen abgeleitet</a:t>
            </a:r>
          </a:p>
          <a:p>
            <a:pPr lvl="1"/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Geringerer Neuigkeitsgehalt </a:t>
            </a:r>
            <a:r>
              <a:rPr lang="de-DE" dirty="0">
                <a:sym typeface="Wingdings" panose="05000000000000000000" pitchFamily="2" charset="2"/>
              </a:rPr>
              <a:t>und </a:t>
            </a:r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geringerer Grad an Unsicherheit</a:t>
            </a:r>
          </a:p>
        </p:txBody>
      </p:sp>
    </p:spTree>
    <p:extLst>
      <p:ext uri="{BB962C8B-B14F-4D97-AF65-F5344CB8AC3E}">
        <p14:creationId xmlns:p14="http://schemas.microsoft.com/office/powerpoint/2010/main" val="38097662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1F47AF-FC51-1274-25AA-7556656AE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800" y="612001"/>
            <a:ext cx="6879027" cy="1248289"/>
          </a:xfrm>
        </p:spPr>
        <p:txBody>
          <a:bodyPr/>
          <a:lstStyle/>
          <a:p>
            <a:r>
              <a:rPr lang="de-DE" dirty="0"/>
              <a:t>Denkmethoden als Forschungsmethoden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9C00EA-C80C-3FB7-44B2-2E13DB112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51</a:t>
            </a:fld>
            <a:endParaRPr lang="de-DE" dirty="0"/>
          </a:p>
        </p:txBody>
      </p:sp>
      <p:pic>
        <p:nvPicPr>
          <p:cNvPr id="4" name="Grafik 3" descr="Ein Bild, das Text, Schrift, Diagramm, Reihe enthält.&#10;&#10;Automatisch generierte Beschreibung">
            <a:extLst>
              <a:ext uri="{FF2B5EF4-FFF2-40B4-BE49-F238E27FC236}">
                <a16:creationId xmlns:a16="http://schemas.microsoft.com/office/drawing/2014/main" id="{30777CE1-0548-C336-E186-88D97A352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21" y="2205658"/>
            <a:ext cx="9984731" cy="3816424"/>
          </a:xfrm>
          <a:prstGeom prst="rect">
            <a:avLst/>
          </a:prstGeom>
        </p:spPr>
      </p:pic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E22C61A4-8B72-CB4F-8C36-BBEF0AFDD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1385912"/>
            <a:ext cx="9432000" cy="531714"/>
          </a:xfrm>
        </p:spPr>
        <p:txBody>
          <a:bodyPr/>
          <a:lstStyle/>
          <a:p>
            <a:r>
              <a:rPr lang="de-DE" dirty="0"/>
              <a:t>Zusammenhang von Induktion und Deduktion mit Theorie und Empirie</a:t>
            </a:r>
          </a:p>
        </p:txBody>
      </p:sp>
    </p:spTree>
    <p:extLst>
      <p:ext uri="{BB962C8B-B14F-4D97-AF65-F5344CB8AC3E}">
        <p14:creationId xmlns:p14="http://schemas.microsoft.com/office/powerpoint/2010/main" val="19513460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22A2D4-9A9D-3A42-8C23-9F1CD0AA5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800" y="612001"/>
            <a:ext cx="7239067" cy="1248289"/>
          </a:xfrm>
        </p:spPr>
        <p:txBody>
          <a:bodyPr/>
          <a:lstStyle/>
          <a:p>
            <a:r>
              <a:rPr lang="de-DE" dirty="0"/>
              <a:t>Methodenauswahl und Untersuchungsdesign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C50E963-D4D0-E044-8E2F-476EACF32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3412202"/>
            <a:ext cx="9432000" cy="2393856"/>
          </a:xfrm>
        </p:spPr>
        <p:txBody>
          <a:bodyPr/>
          <a:lstStyle/>
          <a:p>
            <a:r>
              <a:rPr lang="de-DE" dirty="0">
                <a:sym typeface="Wingdings" panose="05000000000000000000" pitchFamily="2" charset="2"/>
              </a:rPr>
              <a:t>Häufig ist es zweckmäßig, </a:t>
            </a:r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komplementär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mehrere Forschungsmethoden </a:t>
            </a:r>
            <a:r>
              <a:rPr lang="de-DE" dirty="0">
                <a:sym typeface="Wingdings" panose="05000000000000000000" pitchFamily="2" charset="2"/>
              </a:rPr>
              <a:t>zu verwenden</a:t>
            </a:r>
            <a:r>
              <a:rPr lang="de-DE" dirty="0"/>
              <a:t> </a:t>
            </a:r>
          </a:p>
          <a:p>
            <a:r>
              <a:rPr lang="de-DE" dirty="0">
                <a:sym typeface="Wingdings" panose="05000000000000000000" pitchFamily="2" charset="2"/>
              </a:rPr>
              <a:t>Für alle Überlegungen über die Hilfsmittel, Arbeitsschritte und Forschungsmethoden zur Planung und Durchführung einer wissenschaftlichen Untersuchung wird meist die Bezeichnung </a:t>
            </a:r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Untersuchungsdesign</a:t>
            </a:r>
            <a:r>
              <a:rPr lang="de-DE" dirty="0">
                <a:sym typeface="Wingdings" panose="05000000000000000000" pitchFamily="2" charset="2"/>
              </a:rPr>
              <a:t> oder </a:t>
            </a:r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Forschungsdesign</a:t>
            </a:r>
            <a:r>
              <a:rPr lang="de-DE" dirty="0">
                <a:sym typeface="Wingdings" panose="05000000000000000000" pitchFamily="2" charset="2"/>
              </a:rPr>
              <a:t> verwendet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2978D8C-BC48-B749-904E-6322D0C43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52</a:t>
            </a:fld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2F12C7DA-1C0C-2C4C-8A96-2D3DB9765F59}"/>
              </a:ext>
            </a:extLst>
          </p:cNvPr>
          <p:cNvSpPr txBox="1">
            <a:spLocks/>
          </p:cNvSpPr>
          <p:nvPr/>
        </p:nvSpPr>
        <p:spPr>
          <a:xfrm>
            <a:off x="1378800" y="1629594"/>
            <a:ext cx="9445114" cy="157411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>
            <a:noAutofit/>
          </a:bodyPr>
          <a:lstStyle>
            <a:lvl1pPr marL="342864" indent="-342864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873" indent="-285720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2881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034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18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338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490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8643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579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>
                <a:solidFill>
                  <a:schemeClr val="bg1"/>
                </a:solidFill>
                <a:sym typeface="Wingdings" panose="05000000000000000000" pitchFamily="2" charset="2"/>
              </a:rPr>
              <a:t>Für jedes Forschungsvorhaben muss entschieden werden, welche Forschungsmethode(</a:t>
            </a:r>
            <a:r>
              <a:rPr lang="de-DE" dirty="0" err="1">
                <a:solidFill>
                  <a:schemeClr val="bg1"/>
                </a:solidFill>
                <a:sym typeface="Wingdings" panose="05000000000000000000" pitchFamily="2" charset="2"/>
              </a:rPr>
              <a:t>n</a:t>
            </a:r>
            <a:r>
              <a:rPr lang="de-DE" dirty="0">
                <a:solidFill>
                  <a:schemeClr val="bg1"/>
                </a:solidFill>
                <a:sym typeface="Wingdings" panose="05000000000000000000" pitchFamily="2" charset="2"/>
              </a:rPr>
              <a:t>) am besten geeignet ist bzw. sind, um das Forschungsziel zu erreichen 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5178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1F47AF-FC51-1274-25AA-7556656AE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800" y="612001"/>
            <a:ext cx="8679227" cy="657553"/>
          </a:xfrm>
        </p:spPr>
        <p:txBody>
          <a:bodyPr/>
          <a:lstStyle/>
          <a:p>
            <a:r>
              <a:rPr lang="de-DE" dirty="0"/>
              <a:t>Methodenauswahl und Untersuchungsdesign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3A29DD4-DAAA-FDD8-7AC0-C48841827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1557586"/>
            <a:ext cx="9432000" cy="4626104"/>
          </a:xfrm>
        </p:spPr>
        <p:txBody>
          <a:bodyPr/>
          <a:lstStyle/>
          <a:p>
            <a:r>
              <a:rPr lang="de-DE" dirty="0">
                <a:sym typeface="Wingdings" panose="05000000000000000000" pitchFamily="2" charset="2"/>
              </a:rPr>
              <a:t>Wahl der </a:t>
            </a:r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Forschungsmethode</a:t>
            </a:r>
            <a:r>
              <a:rPr lang="de-DE" dirty="0">
                <a:sym typeface="Wingdings" panose="05000000000000000000" pitchFamily="2" charset="2"/>
              </a:rPr>
              <a:t>(n):</a:t>
            </a:r>
          </a:p>
          <a:p>
            <a:pPr lvl="1"/>
            <a:r>
              <a:rPr lang="de-DE" dirty="0">
                <a:sym typeface="Wingdings" panose="05000000000000000000" pitchFamily="2" charset="2"/>
              </a:rPr>
              <a:t>Forschungsziel</a:t>
            </a:r>
          </a:p>
          <a:p>
            <a:pPr lvl="1"/>
            <a:r>
              <a:rPr lang="de-DE" dirty="0">
                <a:sym typeface="Wingdings" panose="05000000000000000000" pitchFamily="2" charset="2"/>
              </a:rPr>
              <a:t>Forschungsgegenstand</a:t>
            </a:r>
          </a:p>
          <a:p>
            <a:pPr lvl="1"/>
            <a:r>
              <a:rPr lang="de-DE" dirty="0">
                <a:sym typeface="Wingdings" panose="05000000000000000000" pitchFamily="2" charset="2"/>
              </a:rPr>
              <a:t>Referenztheorien</a:t>
            </a:r>
          </a:p>
          <a:p>
            <a:pPr>
              <a:spcBef>
                <a:spcPts val="1800"/>
              </a:spcBef>
            </a:pPr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Untersuchungsdesign</a:t>
            </a:r>
            <a:r>
              <a:rPr lang="de-DE" dirty="0">
                <a:sym typeface="Wingdings" panose="05000000000000000000" pitchFamily="2" charset="2"/>
              </a:rPr>
              <a:t>:</a:t>
            </a:r>
          </a:p>
          <a:p>
            <a:pPr lvl="1"/>
            <a:r>
              <a:rPr lang="de-DE" dirty="0">
                <a:sym typeface="Wingdings" panose="05000000000000000000" pitchFamily="2" charset="2"/>
              </a:rPr>
              <a:t>In welchem </a:t>
            </a:r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Zeitraum</a:t>
            </a:r>
            <a:r>
              <a:rPr lang="de-DE" dirty="0">
                <a:sym typeface="Wingdings" panose="05000000000000000000" pitchFamily="2" charset="2"/>
              </a:rPr>
              <a:t> ist die Untersuchung durchzuführen?</a:t>
            </a:r>
          </a:p>
          <a:p>
            <a:pPr lvl="1"/>
            <a:r>
              <a:rPr lang="de-DE" dirty="0">
                <a:sym typeface="Wingdings" panose="05000000000000000000" pitchFamily="2" charset="2"/>
              </a:rPr>
              <a:t>Welche </a:t>
            </a:r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Personen</a:t>
            </a:r>
            <a:r>
              <a:rPr lang="de-DE" dirty="0">
                <a:sym typeface="Wingdings" panose="05000000000000000000" pitchFamily="2" charset="2"/>
              </a:rPr>
              <a:t> sind an der Untersuchung beteiligt?</a:t>
            </a:r>
          </a:p>
          <a:p>
            <a:pPr lvl="1"/>
            <a:r>
              <a:rPr lang="de-DE" dirty="0">
                <a:sym typeface="Wingdings" panose="05000000000000000000" pitchFamily="2" charset="2"/>
              </a:rPr>
              <a:t>Wie erfolgt die </a:t>
            </a:r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Auswertung</a:t>
            </a:r>
            <a:r>
              <a:rPr lang="de-DE" dirty="0">
                <a:sym typeface="Wingdings" panose="05000000000000000000" pitchFamily="2" charset="2"/>
              </a:rPr>
              <a:t> und </a:t>
            </a:r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Verwertung</a:t>
            </a:r>
            <a:r>
              <a:rPr lang="de-DE" dirty="0">
                <a:sym typeface="Wingdings" panose="05000000000000000000" pitchFamily="2" charset="2"/>
              </a:rPr>
              <a:t> der </a:t>
            </a:r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Untersuchungsergebnisse</a:t>
            </a:r>
            <a:r>
              <a:rPr lang="de-DE" dirty="0">
                <a:sym typeface="Wingdings" panose="05000000000000000000" pitchFamily="2" charset="2"/>
              </a:rPr>
              <a:t>?</a:t>
            </a:r>
          </a:p>
          <a:p>
            <a:pPr lvl="1"/>
            <a:r>
              <a:rPr lang="de-DE" dirty="0">
                <a:sym typeface="Wingdings" panose="05000000000000000000" pitchFamily="2" charset="2"/>
              </a:rPr>
              <a:t>Wie wird das </a:t>
            </a:r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Zusammenwirken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der Beteiligten </a:t>
            </a:r>
            <a:r>
              <a:rPr lang="de-DE" dirty="0">
                <a:sym typeface="Wingdings" panose="05000000000000000000" pitchFamily="2" charset="2"/>
              </a:rPr>
              <a:t>koordiniert?</a:t>
            </a:r>
          </a:p>
          <a:p>
            <a:pPr lvl="1"/>
            <a:r>
              <a:rPr lang="de-DE" dirty="0">
                <a:sym typeface="Wingdings" panose="05000000000000000000" pitchFamily="2" charset="2"/>
              </a:rPr>
              <a:t>Welche </a:t>
            </a:r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Infrastruktur</a:t>
            </a:r>
            <a:r>
              <a:rPr lang="de-DE" dirty="0">
                <a:sym typeface="Wingdings" panose="05000000000000000000" pitchFamily="2" charset="2"/>
              </a:rPr>
              <a:t> ist erforderlich?</a:t>
            </a:r>
          </a:p>
          <a:p>
            <a:pPr lvl="1"/>
            <a:r>
              <a:rPr lang="de-DE" dirty="0">
                <a:sym typeface="Wingdings" panose="05000000000000000000" pitchFamily="2" charset="2"/>
              </a:rPr>
              <a:t>Welche </a:t>
            </a:r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finanziellen Voraussetzungen </a:t>
            </a:r>
            <a:r>
              <a:rPr lang="de-DE" dirty="0">
                <a:sym typeface="Wingdings" panose="05000000000000000000" pitchFamily="2" charset="2"/>
              </a:rPr>
              <a:t>müssen geschaffen werden?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9C00EA-C80C-3FB7-44B2-2E13DB112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53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49401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F7AF7B-BE77-0640-83F3-C5B29F290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Literaturverzeichnis – Kapitel 4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75A5010-0E7A-A046-B201-7A08C4892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54</a:t>
            </a:fld>
            <a:endParaRPr lang="de-DE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24AAAB7E-2239-1648-8EF1-55C5C1B85A3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273051" y="1275069"/>
            <a:ext cx="9975371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Benbasat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, I., Goldstein, D. K. &amp; Mead, M. (1987). The Case Research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Strategy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in Studies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of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Information Systems. MIS Quarterly 11(3), 369–386.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Blut, M. (2020). Meta-analysis in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information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systems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research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: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method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choices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and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recommendations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for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future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research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. Industrial Management &amp; Data Systems 121(1), 12–29.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Browne, G. J. &amp; Walden, E. A. (2020). Is There a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Genetic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Basis for Information Search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Propensity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? A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Genotyping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Experiment. MIS Quarterly 44(2), 747–770.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Chan, C. M. L.,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Teoh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, S. Y.,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Yeow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, A. &amp; Pan, G. (2019).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Agility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in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responding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to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disruptive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digital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innovation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: Case study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of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an SME. Information Systems Journal 29(2), 436–455.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Chughtai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, H. (2020). Human Values and Digital Work: An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Ethnographic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Study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of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Device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Paradigm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. Journal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of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Contemporary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Ethnography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49(1), 27–57.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Corbitt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, B. J. (2000).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Developing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intraorganizational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electronic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commerce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strategy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: an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ethnographic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study. Journal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of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Information Technology 15(2), 119–130.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618739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F7AF7B-BE77-0640-83F3-C5B29F290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Literaturverzeichnis – Kapitel 4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75A5010-0E7A-A046-B201-7A08C4892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55</a:t>
            </a:fld>
            <a:endParaRPr lang="de-DE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24AAAB7E-2239-1648-8EF1-55C5C1B85A3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273051" y="1413569"/>
            <a:ext cx="9975371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Dangelmaier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, W. &amp;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Laroque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, C. (2020). Simulation. https://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wi-lex.de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/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index.php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/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lexikon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/technologische-und-methodische-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grundlagen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/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simulation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/.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Davis, F. D. (1989).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Perceived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Usefulness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,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Perceived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Ease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of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Use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, and User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Acceptance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of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Information Technology. MIS Quarterly 13(3), 319–340.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Davis, F. D. (1993). User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Acceptance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of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Information Technology: System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Characteristics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, User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Perceptions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and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Behavioral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Impacts. International Journal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of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Man-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Machine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Studies 38(3), 475–487.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Dibbern, J.,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Goles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, T., Hirschheim, R., &amp;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Jayatilaka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, B. (2004). Information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systems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outsourcing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. ACM SIGMIS Database: The DATABASE for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Advances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in Information Systems 35(4), 6–102.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Dibbern, J., Winkler, J. &amp; Heinzl, A. (2008).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Explaining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Variations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in Client Extra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Costs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between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Software Projects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Offshored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to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India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. MIS Quarterly 32(2), 333–366.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Geertz, C. (2009). Dichte Beschreibung: Beiträge zum Verstehen kultureller Systeme. Frankfurt: Suhrkamp.</a:t>
            </a:r>
          </a:p>
        </p:txBody>
      </p:sp>
    </p:spTree>
    <p:extLst>
      <p:ext uri="{BB962C8B-B14F-4D97-AF65-F5344CB8AC3E}">
        <p14:creationId xmlns:p14="http://schemas.microsoft.com/office/powerpoint/2010/main" val="38569440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F7AF7B-BE77-0640-83F3-C5B29F290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Literaturverzeichnis – Kapitel 4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75A5010-0E7A-A046-B201-7A08C4892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56</a:t>
            </a:fld>
            <a:endParaRPr lang="de-DE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24AAAB7E-2239-1648-8EF1-55C5C1B85A3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273051" y="1413569"/>
            <a:ext cx="9975371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Haki, K.,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Beese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, J.,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Aier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, S. &amp; Winter, R. (2020). The Evolution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of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Information Systems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Architecture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: An Agent-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Based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Simulation Model. MIS Quarterly 44(1), 155–184.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He, J. &amp; King, W. R. (2008). The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Role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of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User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Participation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in Information Systems Development: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Implications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from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a Meta-Analysis. Journal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of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Management Information Systems 25(1), 301–331.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Heinrich, L. J., Riedl, R. &amp; Stelzer, D. (2014). Informationsmanagement – Grundlagen, Aufgaben, Methoden (11. Aufl.). München: De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Gruyter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Oldenbourg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Iversen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, J., Mathiassen, L. &amp; Nielsen, P.A. (2004). Managing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Risk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in Software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Process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Improvement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: An Action Research Approach. MIS Quarterly 28(3), 395–433.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Kurnia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, S., Linden, T. &amp; Huang, G. (Sam). (2019). A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hermeneutic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analysis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of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critical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success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factors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for Enterprise Systems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implementation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by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SMEs. Enterprise Information Systems 13(9), 1195–1216.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Lee, A. S. (1994). Electronic Mail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as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a Medium for Rich Communication: An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Empirical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Investigation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Using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Hermeneutic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Interpretation. MIS Quarterly 18(2), 143–157.</a:t>
            </a:r>
          </a:p>
        </p:txBody>
      </p:sp>
    </p:spTree>
    <p:extLst>
      <p:ext uri="{BB962C8B-B14F-4D97-AF65-F5344CB8AC3E}">
        <p14:creationId xmlns:p14="http://schemas.microsoft.com/office/powerpoint/2010/main" val="23204211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F7AF7B-BE77-0640-83F3-C5B29F290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Literaturverzeichnis – Kapitel 4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75A5010-0E7A-A046-B201-7A08C4892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57</a:t>
            </a:fld>
            <a:endParaRPr lang="de-DE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24AAAB7E-2239-1648-8EF1-55C5C1B85A3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273051" y="1275068"/>
            <a:ext cx="9975371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Liang, T.-P., Li, X., Yang, C.-T. &amp; Wang, M. (2015).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What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in Consumer Reviews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Affects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the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Sales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of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Mobile Apps: A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Multifacet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Sentiment Analysis Approach. International Journal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of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Electronic Commerce 20(2), 236–260.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Mattarelli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, E.,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Bertolotti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, F., and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Macrì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, D. M. (2013). The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use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of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ethnography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and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grounded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theory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in the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development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of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a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management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information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system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. European Journal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of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Information Systems, 22(1):26–44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Puhakainen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, P. &amp;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Siponen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, M. (2010).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Improving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Employees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’ Compliance Through Information Systems Security Training: An Action Research Study. MIS Quarterly 34(4), 757–778.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Recker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, J. (2013). Scientific Research in Information Systems: A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Beginner's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Guide. Berlin, Heidelberg: Springer.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Riedl, R. (2006). Erkenntnisfortschritt durch Forschungsfallstudien: Überlegungen am Beispiel der Wirtschaftsinformatik. In: S.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Zelewski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and N. Akca (Hrsg.), Fortschritt in den Wirtschaftswissenschaften: Wissenschaftstheoretische Grundlagen und exemplarische Anwendungen (S. 113–145). Wiesbaden: Deutscher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Universitats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-Verlag.</a:t>
            </a:r>
          </a:p>
        </p:txBody>
      </p:sp>
    </p:spTree>
    <p:extLst>
      <p:ext uri="{BB962C8B-B14F-4D97-AF65-F5344CB8AC3E}">
        <p14:creationId xmlns:p14="http://schemas.microsoft.com/office/powerpoint/2010/main" val="33595293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F7AF7B-BE77-0640-83F3-C5B29F290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Literaturverzeichnis – Kapitel 4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75A5010-0E7A-A046-B201-7A08C4892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58</a:t>
            </a:fld>
            <a:endParaRPr lang="de-DE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24AAAB7E-2239-1648-8EF1-55C5C1B85A3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273051" y="1136566"/>
            <a:ext cx="9975371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Riedl, R. (2013). On the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biology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of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technostress: Literature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review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and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research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agenda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. ACM SIGMIS Database: The DATABASE for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Advances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in Information Systems 44(1), 18–55.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Riedl, R. (2019). Management von Informatik-Projekten: Digitale Transformation erfolgreich gestalten (2. Aufl.). München: De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Gruyter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Oldenbourg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Riedl, R., Fischer, T.,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Léger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, P.-M. &amp; Davis, F. D. (2020). A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Decade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of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NeuroIS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Research: Progress,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Challenges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, and Future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Directions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. ACM SIGMIS Database: The DATABASE for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Advances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in Information Systems 51(3), 13–54.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Riedl, R., Fischer, T. &amp; Reuter, M. (2022). Fragebogen zur Messung von digitalem Stress im Arbeitskontext. Wirtschaftsinformatik &amp; Management, online veröffentlicht am 26. Juli 2022, 1–11.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Riedl, R. &amp;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Léger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, P.-M. (2016).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Fundamentals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of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NeuroIS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: Information Systems and the Brain. Berlin, Heidelberg: Springer.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Sarker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, S. &amp; Lee, A. S. (2006).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Does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the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use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of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computer-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based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BPC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tools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contribute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to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redesign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effectiveness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?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Insights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from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a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hermeneutic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study. IEEE Transactions on Engineering Management 53(1), 130–145.</a:t>
            </a:r>
          </a:p>
        </p:txBody>
      </p:sp>
    </p:spTree>
    <p:extLst>
      <p:ext uri="{BB962C8B-B14F-4D97-AF65-F5344CB8AC3E}">
        <p14:creationId xmlns:p14="http://schemas.microsoft.com/office/powerpoint/2010/main" val="39548730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F7AF7B-BE77-0640-83F3-C5B29F290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Literaturverzeichnis – Kapitel 4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75A5010-0E7A-A046-B201-7A08C4892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59</a:t>
            </a:fld>
            <a:endParaRPr lang="de-DE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24AAAB7E-2239-1648-8EF1-55C5C1B85A3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273051" y="1413564"/>
            <a:ext cx="9975371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Schultze, U. (2000). A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Confessional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Account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of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an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Ethnography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about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Knowledge Work. MIS Quarterly 24(1), 3–41.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Venkatesh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, V., Brown, S. A. &amp;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Bala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, H. (2013).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Bridging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the Qualitative-Quantitative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Divide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: Guidelines for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Conducting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Mixed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Methods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Research in Information Systems. MIS Quarterly 37(1), 21–54.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Walchshofer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, M. &amp; Riedl, R. (2017). Der Chief Digital Officer (CDO): Eine empirische Untersuchung. HMD Praxis Der Wirtschaftsinformatik 54(3), 324–337.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Weber, B., Fischer, T. &amp; Riedl, R. (2021). Brain and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autonomic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nervous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system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activity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measurement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in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software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engineering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: A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systematic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literature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review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. Journal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of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Systems and Software 178, 110946.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Yin, R. K. (2014). Case Study Research Design and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Methods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(5. Aufl.). Thousand Oaks, CA: Sage.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Zhang, L., Van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Iddekinge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, C. H., Arnold, J. D., Roth, P. L.,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Lievens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, F.,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Lanivich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, S. E. &amp; Jordan, S. L. (2020).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What’s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on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job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seekers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’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social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media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sites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? A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content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analysis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and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effects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of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structure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on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recruiter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judgments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and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predictive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validity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. Journal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of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Applied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effectLst/>
              </a:rPr>
              <a:t>Psychology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effectLst/>
              </a:rPr>
              <a:t> 105(12), 1530–1546.</a:t>
            </a:r>
          </a:p>
        </p:txBody>
      </p:sp>
    </p:spTree>
    <p:extLst>
      <p:ext uri="{BB962C8B-B14F-4D97-AF65-F5344CB8AC3E}">
        <p14:creationId xmlns:p14="http://schemas.microsoft.com/office/powerpoint/2010/main" val="253606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EAA47A-3AB0-344B-B319-F6841AE62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800" y="612001"/>
            <a:ext cx="9543323" cy="1248289"/>
          </a:xfrm>
        </p:spPr>
        <p:txBody>
          <a:bodyPr/>
          <a:lstStyle/>
          <a:p>
            <a:r>
              <a:rPr lang="de-DE" dirty="0"/>
              <a:t>Unterscheidung quantitativer und qualitativer Methoden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051528-75EA-2E4E-9083-A0AAABE82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1845618"/>
            <a:ext cx="9432000" cy="3690000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Unterscheidung empirischer Methoden in:</a:t>
            </a:r>
            <a:br>
              <a:rPr lang="de-DE" dirty="0"/>
            </a:br>
            <a:endParaRPr lang="de-DE" dirty="0"/>
          </a:p>
          <a:p>
            <a:r>
              <a:rPr lang="de-DE" dirty="0">
                <a:solidFill>
                  <a:srgbClr val="C00000"/>
                </a:solidFill>
              </a:rPr>
              <a:t>Quantitativ</a:t>
            </a:r>
            <a:r>
              <a:rPr lang="de-DE" dirty="0"/>
              <a:t>: </a:t>
            </a:r>
          </a:p>
          <a:p>
            <a:pPr lvl="1"/>
            <a:r>
              <a:rPr lang="de-DE" dirty="0"/>
              <a:t>Ziffern und Zahlen </a:t>
            </a:r>
            <a:r>
              <a:rPr lang="de-AT" dirty="0"/>
              <a:t>werden verwendet, um Ausprägungen zu erfassen und zu repräsentieren</a:t>
            </a:r>
            <a:endParaRPr lang="de-DE" dirty="0"/>
          </a:p>
          <a:p>
            <a:r>
              <a:rPr lang="de-DE" dirty="0">
                <a:solidFill>
                  <a:srgbClr val="C00000"/>
                </a:solidFill>
              </a:rPr>
              <a:t>Qualitativ</a:t>
            </a:r>
            <a:r>
              <a:rPr lang="de-DE" dirty="0"/>
              <a:t>: </a:t>
            </a:r>
          </a:p>
          <a:p>
            <a:pPr lvl="1"/>
            <a:r>
              <a:rPr lang="de-DE" dirty="0"/>
              <a:t>Untersuchung </a:t>
            </a:r>
            <a:r>
              <a:rPr lang="de-AT" dirty="0"/>
              <a:t>auf der Basis von Texten (z.B. transkribierten Interviews)</a:t>
            </a:r>
          </a:p>
          <a:p>
            <a:r>
              <a:rPr lang="de-DE" dirty="0">
                <a:solidFill>
                  <a:srgbClr val="C00000"/>
                </a:solidFill>
              </a:rPr>
              <a:t>Kombination</a:t>
            </a:r>
            <a:r>
              <a:rPr lang="de-DE" dirty="0"/>
              <a:t>: </a:t>
            </a:r>
          </a:p>
          <a:p>
            <a:pPr lvl="1"/>
            <a:r>
              <a:rPr lang="de-DE" dirty="0"/>
              <a:t>liefert den höchsten Erkenntniswert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9956DD8-8691-0F4E-BF4F-8CD27CD32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72313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C39DAB-8F4D-B244-A575-7793F314F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 – quantitative und qualitative Forschungsausrichtung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8BDE92-9664-BD40-8BE7-C216BB5FB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1877313"/>
            <a:ext cx="9432000" cy="4288785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Untersuchung des Einflusses der wahrgenommenen Nützlichkeit sowie der wahrgenommenen Gebrauchstauglichkeit eines Anwendungssystems auf die beabsichtige Systemnutzung</a:t>
            </a:r>
          </a:p>
          <a:p>
            <a:r>
              <a:rPr lang="de-DE" dirty="0">
                <a:solidFill>
                  <a:srgbClr val="C00000"/>
                </a:solidFill>
              </a:rPr>
              <a:t>Quantitative</a:t>
            </a:r>
            <a:r>
              <a:rPr lang="de-DE" dirty="0"/>
              <a:t> Forschungsausrichtung:</a:t>
            </a:r>
          </a:p>
          <a:p>
            <a:pPr lvl="1"/>
            <a:r>
              <a:rPr lang="de-DE" dirty="0">
                <a:solidFill>
                  <a:srgbClr val="C00000"/>
                </a:solidFill>
              </a:rPr>
              <a:t>Fragebogen</a:t>
            </a:r>
            <a:r>
              <a:rPr lang="de-DE" dirty="0"/>
              <a:t> mit gradueller Antwortskala nach </a:t>
            </a:r>
            <a:r>
              <a:rPr lang="de-DE" i="1" dirty="0" err="1"/>
              <a:t>Rensis</a:t>
            </a:r>
            <a:r>
              <a:rPr lang="de-DE" i="1" dirty="0"/>
              <a:t> </a:t>
            </a:r>
            <a:r>
              <a:rPr lang="de-DE" i="1" dirty="0" err="1"/>
              <a:t>Likert</a:t>
            </a:r>
            <a:r>
              <a:rPr lang="de-DE" i="1" dirty="0"/>
              <a:t> </a:t>
            </a:r>
            <a:r>
              <a:rPr lang="de-DE" dirty="0"/>
              <a:t>(z.B. 1 = trifft gar nicht zu; 6 = trifft voll zu)</a:t>
            </a:r>
          </a:p>
          <a:p>
            <a:pPr lvl="1"/>
            <a:r>
              <a:rPr lang="de-DE" dirty="0"/>
              <a:t>Erfassung der Variablen Nützlichkeit, Gebrauchstauglichkeit und beabsichtigte Systemnutzung </a:t>
            </a:r>
          </a:p>
          <a:p>
            <a:r>
              <a:rPr lang="de-DE" dirty="0">
                <a:solidFill>
                  <a:srgbClr val="C00000"/>
                </a:solidFill>
              </a:rPr>
              <a:t>Qualitative</a:t>
            </a:r>
            <a:r>
              <a:rPr lang="de-DE" dirty="0"/>
              <a:t> Forschungsausrichtung:</a:t>
            </a:r>
          </a:p>
          <a:p>
            <a:pPr lvl="1"/>
            <a:r>
              <a:rPr lang="de-DE" dirty="0"/>
              <a:t>Führen von </a:t>
            </a:r>
            <a:r>
              <a:rPr lang="de-DE" dirty="0">
                <a:solidFill>
                  <a:srgbClr val="C00000"/>
                </a:solidFill>
              </a:rPr>
              <a:t>Interviews</a:t>
            </a:r>
            <a:r>
              <a:rPr lang="de-DE" dirty="0"/>
              <a:t> und </a:t>
            </a:r>
            <a:r>
              <a:rPr lang="de-DE" dirty="0">
                <a:solidFill>
                  <a:srgbClr val="C00000"/>
                </a:solidFill>
              </a:rPr>
              <a:t>Transkribieren</a:t>
            </a:r>
            <a:r>
              <a:rPr lang="de-DE" dirty="0"/>
              <a:t> dieser</a:t>
            </a:r>
          </a:p>
          <a:p>
            <a:pPr lvl="1"/>
            <a:r>
              <a:rPr lang="de-DE" dirty="0"/>
              <a:t>Auswertung der gewonnenen Texte mittels </a:t>
            </a:r>
            <a:r>
              <a:rPr lang="de-DE" dirty="0">
                <a:solidFill>
                  <a:srgbClr val="C00000"/>
                </a:solidFill>
              </a:rPr>
              <a:t>Inhaltsanalyse</a:t>
            </a:r>
          </a:p>
          <a:p>
            <a:pPr lvl="1"/>
            <a:endParaRPr lang="de-DE" i="1" dirty="0"/>
          </a:p>
          <a:p>
            <a:pPr lvl="1"/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81BB72A-83A3-8B42-A77E-953B3D320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33766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09A9CF-A9DE-844F-9483-51B54C7A0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800" y="612001"/>
            <a:ext cx="9687339" cy="1248289"/>
          </a:xfrm>
        </p:spPr>
        <p:txBody>
          <a:bodyPr/>
          <a:lstStyle/>
          <a:p>
            <a:r>
              <a:rPr lang="de-DE" dirty="0"/>
              <a:t>Unterscheidung quantitativer und qualitativer Methoden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A52D59A-A88B-ED43-A34E-549992AD8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8</a:t>
            </a:fld>
            <a:endParaRPr lang="de-DE" dirty="0"/>
          </a:p>
        </p:txBody>
      </p:sp>
      <p:pic>
        <p:nvPicPr>
          <p:cNvPr id="6" name="Grafik 5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777AC9D3-3B2E-0945-AC00-8ECE9EC84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369" y="1356641"/>
            <a:ext cx="5836435" cy="493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55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09A9CF-A9DE-844F-9483-51B54C7A0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800" y="612001"/>
            <a:ext cx="9687339" cy="1248289"/>
          </a:xfrm>
        </p:spPr>
        <p:txBody>
          <a:bodyPr/>
          <a:lstStyle/>
          <a:p>
            <a:r>
              <a:rPr lang="de-DE" dirty="0"/>
              <a:t>Unterscheidung quantitativer und qualitativer Methoden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FEAF2D-6BE1-CB40-B016-043520FCC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1508474"/>
            <a:ext cx="9432000" cy="4585616"/>
          </a:xfrm>
        </p:spPr>
        <p:txBody>
          <a:bodyPr/>
          <a:lstStyle/>
          <a:p>
            <a:r>
              <a:rPr lang="de-DE" dirty="0"/>
              <a:t>In der Forschung unterscheidet man verschiedene Arten von Variablen</a:t>
            </a:r>
          </a:p>
          <a:p>
            <a:pPr lvl="1"/>
            <a:r>
              <a:rPr lang="de-DE" dirty="0">
                <a:solidFill>
                  <a:srgbClr val="C00000"/>
                </a:solidFill>
              </a:rPr>
              <a:t>Unabhängige Variable </a:t>
            </a:r>
          </a:p>
          <a:p>
            <a:pPr lvl="2"/>
            <a:r>
              <a:rPr lang="de-DE" dirty="0"/>
              <a:t>Ihr Einfluss auf die abhängige Variable soll untersucht werden</a:t>
            </a:r>
          </a:p>
          <a:p>
            <a:pPr lvl="1"/>
            <a:r>
              <a:rPr lang="de-DE" dirty="0">
                <a:solidFill>
                  <a:srgbClr val="C00000"/>
                </a:solidFill>
              </a:rPr>
              <a:t>Abhängige Variable </a:t>
            </a:r>
          </a:p>
          <a:p>
            <a:pPr lvl="2"/>
            <a:r>
              <a:rPr lang="de-DE" dirty="0"/>
              <a:t>Ihre Abhängigkeit von der unabhängigen Variable ist Gegenstand der Untersuchung</a:t>
            </a:r>
          </a:p>
          <a:p>
            <a:pPr lvl="1"/>
            <a:r>
              <a:rPr lang="de-DE" dirty="0">
                <a:solidFill>
                  <a:srgbClr val="C00000"/>
                </a:solidFill>
              </a:rPr>
              <a:t>Mediatorvariable </a:t>
            </a:r>
          </a:p>
          <a:p>
            <a:pPr lvl="2"/>
            <a:r>
              <a:rPr lang="de-DE" dirty="0"/>
              <a:t>Sie vermittelt den Einfluss der unabhängigen auf die abhängige Variable </a:t>
            </a:r>
          </a:p>
          <a:p>
            <a:pPr lvl="2"/>
            <a:r>
              <a:rPr lang="de-DE" dirty="0"/>
              <a:t>Daraus folgt: Die unabhängige Variable wirkt nicht direkt auf die abhängige Variable</a:t>
            </a:r>
          </a:p>
          <a:p>
            <a:pPr lvl="1"/>
            <a:r>
              <a:rPr lang="de-DE" dirty="0" err="1">
                <a:solidFill>
                  <a:srgbClr val="C00000"/>
                </a:solidFill>
              </a:rPr>
              <a:t>Moderatorvariable</a:t>
            </a:r>
            <a:r>
              <a:rPr lang="de-DE" dirty="0">
                <a:solidFill>
                  <a:srgbClr val="C00000"/>
                </a:solidFill>
              </a:rPr>
              <a:t> </a:t>
            </a:r>
          </a:p>
          <a:p>
            <a:pPr lvl="2"/>
            <a:r>
              <a:rPr lang="de-DE" dirty="0"/>
              <a:t>Sie verändert den Einfluss der unabhängigen auf die abhängige Variable </a:t>
            </a:r>
          </a:p>
          <a:p>
            <a:pPr lvl="1"/>
            <a:r>
              <a:rPr lang="de-DE" dirty="0">
                <a:solidFill>
                  <a:srgbClr val="C00000"/>
                </a:solidFill>
              </a:rPr>
              <a:t>Kontrollvariable </a:t>
            </a:r>
          </a:p>
          <a:p>
            <a:pPr lvl="2"/>
            <a:r>
              <a:rPr lang="de-DE" dirty="0"/>
              <a:t>Faktor, der nicht im Fokus einer Untersuchung steht, jedoch einen Einfluss auf die abhängige Variable hat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A52D59A-A88B-ED43-A34E-549992AD8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48567668"/>
      </p:ext>
    </p:extLst>
  </p:cSld>
  <p:clrMapOvr>
    <a:masterClrMapping/>
  </p:clrMapOvr>
</p:sld>
</file>

<file path=ppt/theme/theme1.xml><?xml version="1.0" encoding="utf-8"?>
<a:theme xmlns:a="http://schemas.openxmlformats.org/drawingml/2006/main" name="Präsentationsvorlage Uni MA final gesendet-neu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Präsentationsvorlage Uni MA final gesendet-neu</Template>
  <TotalTime>0</TotalTime>
  <Words>4432</Words>
  <Application>Microsoft Macintosh PowerPoint</Application>
  <PresentationFormat>Benutzerdefiniert</PresentationFormat>
  <Paragraphs>449</Paragraphs>
  <Slides>59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59</vt:i4>
      </vt:variant>
    </vt:vector>
  </HeadingPairs>
  <TitlesOfParts>
    <vt:vector size="63" baseType="lpstr">
      <vt:lpstr>Arial</vt:lpstr>
      <vt:lpstr>Calibri</vt:lpstr>
      <vt:lpstr>Times New Roman MT Std</vt:lpstr>
      <vt:lpstr>Präsentationsvorlage Uni MA final gesendet-neu</vt:lpstr>
      <vt:lpstr>Kapitel 4  Empirische Methoden der Wirtschaftsinformatik</vt:lpstr>
      <vt:lpstr>Lernziele</vt:lpstr>
      <vt:lpstr>Erkenntnisgewinnung und -überprüfung</vt:lpstr>
      <vt:lpstr>Erkenntnisgewinnung und -überprüfung</vt:lpstr>
      <vt:lpstr>Erkenntnisgewinnung und -überprüfung</vt:lpstr>
      <vt:lpstr>Unterscheidung quantitativer und qualitativer Methoden</vt:lpstr>
      <vt:lpstr>Beispiel – quantitative und qualitative Forschungsausrichtung</vt:lpstr>
      <vt:lpstr>Unterscheidung quantitativer und qualitativer Methoden </vt:lpstr>
      <vt:lpstr>Unterscheidung quantitativer und qualitativer Methoden </vt:lpstr>
      <vt:lpstr>Quantitative und qualitative empirische Methoden der Wirtschaftsinformatik</vt:lpstr>
      <vt:lpstr>Quantitative Methoden – Befragung (Survey)</vt:lpstr>
      <vt:lpstr>Beispiel – Befragung mit Fokus Beschreibung</vt:lpstr>
      <vt:lpstr>Beispiel – Befragung mit Fokus Beschreibung</vt:lpstr>
      <vt:lpstr>Beispiel – Befragung mit Fokus Erklärung</vt:lpstr>
      <vt:lpstr>Beispiel – Befragung mit Fokus Erklärung</vt:lpstr>
      <vt:lpstr>Quantitative Methoden – Laborexperiment</vt:lpstr>
      <vt:lpstr>Beispiel - Laborexperiment</vt:lpstr>
      <vt:lpstr>Quantitative Methoden – Laborexperiment</vt:lpstr>
      <vt:lpstr>PowerPoint-Präsentation</vt:lpstr>
      <vt:lpstr>PowerPoint-Präsentation</vt:lpstr>
      <vt:lpstr>Quantitative Methoden – Laborexperiment </vt:lpstr>
      <vt:lpstr>Quantitative Methoden – Feldexperiment</vt:lpstr>
      <vt:lpstr>Beispiel – Feldexperiment (Onlineshop)</vt:lpstr>
      <vt:lpstr>Beispiel – Feldexperiment (IT-Projekte)</vt:lpstr>
      <vt:lpstr>Quantitative Methoden – Simulation</vt:lpstr>
      <vt:lpstr>Quantitative Methoden – Gründe für Simulationstheorie</vt:lpstr>
      <vt:lpstr>Beispiel – Simulation (Rechenzentrum)</vt:lpstr>
      <vt:lpstr>Beispiel – Simulation (Informationssystemarchitektur)</vt:lpstr>
      <vt:lpstr>Quantitative Methoden – Metaanalyse</vt:lpstr>
      <vt:lpstr>Beispiel – Metaanalyse </vt:lpstr>
      <vt:lpstr>Qualitative Methoden – Fallstudie </vt:lpstr>
      <vt:lpstr>Qualitative Methoden – Fallstudie zur Erkenntnisgewinnung</vt:lpstr>
      <vt:lpstr>Beispiel - Fallstudie</vt:lpstr>
      <vt:lpstr>Qualitative Methoden – Fallstudie </vt:lpstr>
      <vt:lpstr>Qualitative Methoden – Aktionsforschung </vt:lpstr>
      <vt:lpstr>Beispiel – Aktionsforschung (IT-Sicherheitsvorschriften)</vt:lpstr>
      <vt:lpstr>Qualitative Methoden – Inhaltsanalyse </vt:lpstr>
      <vt:lpstr>Qualitative Methoden – Inhaltsanalyse </vt:lpstr>
      <vt:lpstr>Beispiel – Inhaltsanalyse </vt:lpstr>
      <vt:lpstr>Qualitative Methoden – Hermeneutik </vt:lpstr>
      <vt:lpstr>Beispiel – Hermeneutik </vt:lpstr>
      <vt:lpstr>Qualitative Methoden – Ethnografie </vt:lpstr>
      <vt:lpstr>Qualitative Methoden – Ethnografie und Grounded Theory</vt:lpstr>
      <vt:lpstr>Beispiel – Ethnografie </vt:lpstr>
      <vt:lpstr>Qualitative Methoden – Synopse (Review)</vt:lpstr>
      <vt:lpstr>Qualitative Methoden – Synopse (Review)</vt:lpstr>
      <vt:lpstr>Beispiel – Synopse (IT-Outsourcing)</vt:lpstr>
      <vt:lpstr>Neurophysiologische Messverfahren in der Informationssystemforschung</vt:lpstr>
      <vt:lpstr>NeuroIS-Forschung – Wichtige Verfahren</vt:lpstr>
      <vt:lpstr>Denkmethoden als Forschungsmethoden</vt:lpstr>
      <vt:lpstr>Denkmethoden als Forschungsmethoden</vt:lpstr>
      <vt:lpstr>Methodenauswahl und Untersuchungsdesign</vt:lpstr>
      <vt:lpstr>Methodenauswahl und Untersuchungsdesign</vt:lpstr>
      <vt:lpstr>Literaturverzeichnis – Kapitel 4</vt:lpstr>
      <vt:lpstr>Literaturverzeichnis – Kapitel 4</vt:lpstr>
      <vt:lpstr>Literaturverzeichnis – Kapitel 4</vt:lpstr>
      <vt:lpstr>Literaturverzeichnis – Kapitel 4</vt:lpstr>
      <vt:lpstr>Literaturverzeichnis – Kapitel 4</vt:lpstr>
      <vt:lpstr>Literaturverzeichnis – Kapitel 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User</dc:creator>
  <cp:lastModifiedBy>Tilman Haferbeck</cp:lastModifiedBy>
  <cp:revision>55</cp:revision>
  <dcterms:created xsi:type="dcterms:W3CDTF">2018-06-20T22:10:41Z</dcterms:created>
  <dcterms:modified xsi:type="dcterms:W3CDTF">2024-07-10T16:28:27Z</dcterms:modified>
</cp:coreProperties>
</file>