
<file path=[Content_Types].xml><?xml version="1.0" encoding="utf-8"?>
<Types xmlns="http://schemas.openxmlformats.org/package/2006/content-types">
  <Default Extension="jpeg" ContentType="image/jpeg"/>
  <Default Extension="rels" ContentType="application/vnd.openxmlformats-package.relationships+xml"/>
  <Default Extension="tif" ContentType="image/tiff"/>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comments/modernComment_106_71BAD3E4.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6" r:id="rId2"/>
    <p:sldId id="258" r:id="rId3"/>
    <p:sldId id="259" r:id="rId4"/>
    <p:sldId id="301" r:id="rId5"/>
    <p:sldId id="260" r:id="rId6"/>
    <p:sldId id="304" r:id="rId7"/>
    <p:sldId id="262" r:id="rId8"/>
    <p:sldId id="263" r:id="rId9"/>
    <p:sldId id="264" r:id="rId10"/>
    <p:sldId id="265" r:id="rId11"/>
    <p:sldId id="266" r:id="rId12"/>
    <p:sldId id="267" r:id="rId13"/>
    <p:sldId id="268" r:id="rId14"/>
    <p:sldId id="269" r:id="rId15"/>
    <p:sldId id="305" r:id="rId16"/>
    <p:sldId id="271" r:id="rId17"/>
    <p:sldId id="272" r:id="rId18"/>
    <p:sldId id="273" r:id="rId19"/>
    <p:sldId id="274" r:id="rId20"/>
    <p:sldId id="275" r:id="rId21"/>
    <p:sldId id="276" r:id="rId22"/>
    <p:sldId id="277" r:id="rId23"/>
    <p:sldId id="278" r:id="rId24"/>
    <p:sldId id="306"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77" r:id="rId47"/>
    <p:sldId id="379" r:id="rId48"/>
    <p:sldId id="380" r:id="rId49"/>
    <p:sldId id="381" r:id="rId50"/>
  </p:sldIdLst>
  <p:sldSz cx="12195175" cy="6859588"/>
  <p:notesSz cx="6858000" cy="9144000"/>
  <p:defaultTextStyle>
    <a:defPPr>
      <a:defRPr lang="de-DE"/>
    </a:defPPr>
    <a:lvl1pPr marL="0" algn="l" defTabSz="914305" rtl="0" eaLnBrk="1" latinLnBrk="0" hangingPunct="1">
      <a:defRPr sz="1800" kern="1200">
        <a:solidFill>
          <a:schemeClr val="tx1"/>
        </a:solidFill>
        <a:latin typeface="+mn-lt"/>
        <a:ea typeface="+mn-ea"/>
        <a:cs typeface="+mn-cs"/>
      </a:defRPr>
    </a:lvl1pPr>
    <a:lvl2pPr marL="457152" algn="l" defTabSz="914305" rtl="0" eaLnBrk="1" latinLnBrk="0" hangingPunct="1">
      <a:defRPr sz="1800" kern="1200">
        <a:solidFill>
          <a:schemeClr val="tx1"/>
        </a:solidFill>
        <a:latin typeface="+mn-lt"/>
        <a:ea typeface="+mn-ea"/>
        <a:cs typeface="+mn-cs"/>
      </a:defRPr>
    </a:lvl2pPr>
    <a:lvl3pPr marL="914305" algn="l" defTabSz="914305" rtl="0" eaLnBrk="1" latinLnBrk="0" hangingPunct="1">
      <a:defRPr sz="1800" kern="1200">
        <a:solidFill>
          <a:schemeClr val="tx1"/>
        </a:solidFill>
        <a:latin typeface="+mn-lt"/>
        <a:ea typeface="+mn-ea"/>
        <a:cs typeface="+mn-cs"/>
      </a:defRPr>
    </a:lvl3pPr>
    <a:lvl4pPr marL="1371457" algn="l" defTabSz="914305" rtl="0" eaLnBrk="1" latinLnBrk="0" hangingPunct="1">
      <a:defRPr sz="1800" kern="1200">
        <a:solidFill>
          <a:schemeClr val="tx1"/>
        </a:solidFill>
        <a:latin typeface="+mn-lt"/>
        <a:ea typeface="+mn-ea"/>
        <a:cs typeface="+mn-cs"/>
      </a:defRPr>
    </a:lvl4pPr>
    <a:lvl5pPr marL="1828610" algn="l" defTabSz="914305" rtl="0" eaLnBrk="1" latinLnBrk="0" hangingPunct="1">
      <a:defRPr sz="1800" kern="1200">
        <a:solidFill>
          <a:schemeClr val="tx1"/>
        </a:solidFill>
        <a:latin typeface="+mn-lt"/>
        <a:ea typeface="+mn-ea"/>
        <a:cs typeface="+mn-cs"/>
      </a:defRPr>
    </a:lvl5pPr>
    <a:lvl6pPr marL="2285761" algn="l" defTabSz="914305" rtl="0" eaLnBrk="1" latinLnBrk="0" hangingPunct="1">
      <a:defRPr sz="1800" kern="1200">
        <a:solidFill>
          <a:schemeClr val="tx1"/>
        </a:solidFill>
        <a:latin typeface="+mn-lt"/>
        <a:ea typeface="+mn-ea"/>
        <a:cs typeface="+mn-cs"/>
      </a:defRPr>
    </a:lvl6pPr>
    <a:lvl7pPr marL="2742914" algn="l" defTabSz="914305" rtl="0" eaLnBrk="1" latinLnBrk="0" hangingPunct="1">
      <a:defRPr sz="1800" kern="1200">
        <a:solidFill>
          <a:schemeClr val="tx1"/>
        </a:solidFill>
        <a:latin typeface="+mn-lt"/>
        <a:ea typeface="+mn-ea"/>
        <a:cs typeface="+mn-cs"/>
      </a:defRPr>
    </a:lvl7pPr>
    <a:lvl8pPr marL="3200066" algn="l" defTabSz="914305" rtl="0" eaLnBrk="1" latinLnBrk="0" hangingPunct="1">
      <a:defRPr sz="1800" kern="1200">
        <a:solidFill>
          <a:schemeClr val="tx1"/>
        </a:solidFill>
        <a:latin typeface="+mn-lt"/>
        <a:ea typeface="+mn-ea"/>
        <a:cs typeface="+mn-cs"/>
      </a:defRPr>
    </a:lvl8pPr>
    <a:lvl9pPr marL="3657219" algn="l" defTabSz="914305"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6C3138C-E647-621B-BEB0-92DBA3725E34}" name="Armin Heinzl" initials="AH" userId="S::aheinzl@ad.uni-mannheim.de::79e329d9-e78e-439f-b2c7-e2f3e151b257" providerId="AD"/>
  <p188:author id="{2E1018AF-A003-24E6-8AD5-8E6A3A4B54BF}" name="Tilman Haferbeck" initials="TH" userId="ccd9da5b7e3744a3"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056"/>
    <a:srgbClr val="A7D7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39" autoAdjust="0"/>
    <p:restoredTop sz="94692" autoAdjust="0"/>
  </p:normalViewPr>
  <p:slideViewPr>
    <p:cSldViewPr showGuides="1">
      <p:cViewPr varScale="1">
        <p:scale>
          <a:sx n="95" d="100"/>
          <a:sy n="95" d="100"/>
        </p:scale>
        <p:origin x="200" y="320"/>
      </p:cViewPr>
      <p:guideLst>
        <p:guide orient="horz" pos="2161"/>
        <p:guide pos="3841"/>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8/10/relationships/authors" Target="author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omments/modernComment_106_71BAD3E4.xml><?xml version="1.0" encoding="utf-8"?>
<p188:cmLst xmlns:a="http://schemas.openxmlformats.org/drawingml/2006/main" xmlns:r="http://schemas.openxmlformats.org/officeDocument/2006/relationships" xmlns:p188="http://schemas.microsoft.com/office/powerpoint/2018/8/main">
  <p188:cm id="{1B78B39C-875D-9F46-9D2F-EF87BD1795BA}" authorId="{2E1018AF-A003-24E6-8AD5-8E6A3A4B54BF}" created="2024-07-10T09:12:26.145">
    <pc:sldMkLst xmlns:pc="http://schemas.microsoft.com/office/powerpoint/2013/main/command">
      <pc:docMk/>
      <pc:sldMk cId="1908069348" sldId="262"/>
    </pc:sldMkLst>
    <p188:txBody>
      <a:bodyPr/>
      <a:lstStyle/>
      <a:p>
        <a:r>
          <a:rPr lang="de-DE"/>
          <a:t>zuvor Transaktionstheorie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65E5F9-7C68-440D-8F93-DD9A6ECD879E}" type="datetimeFigureOut">
              <a:rPr lang="de-DE" smtClean="0"/>
              <a:t>10.07.24</a:t>
            </a:fld>
            <a:endParaRPr lang="de-DE"/>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23BDED-7A90-4264-A83B-2E080B95BFE9}" type="slidenum">
              <a:rPr lang="de-DE" smtClean="0"/>
              <a:t>‹Nr.›</a:t>
            </a:fld>
            <a:endParaRPr lang="de-DE"/>
          </a:p>
        </p:txBody>
      </p:sp>
    </p:spTree>
    <p:extLst>
      <p:ext uri="{BB962C8B-B14F-4D97-AF65-F5344CB8AC3E}">
        <p14:creationId xmlns:p14="http://schemas.microsoft.com/office/powerpoint/2010/main" val="3313416903"/>
      </p:ext>
    </p:extLst>
  </p:cSld>
  <p:clrMap bg1="lt1" tx1="dk1" bg2="lt2" tx2="dk2" accent1="accent1" accent2="accent2" accent3="accent3" accent4="accent4" accent5="accent5" accent6="accent6" hlink="hlink" folHlink="folHlink"/>
  <p:notesStyle>
    <a:lvl1pPr marL="0" algn="l" defTabSz="914305" rtl="0" eaLnBrk="1" latinLnBrk="0" hangingPunct="1">
      <a:defRPr sz="1200" kern="1200">
        <a:solidFill>
          <a:schemeClr val="tx1"/>
        </a:solidFill>
        <a:latin typeface="+mn-lt"/>
        <a:ea typeface="+mn-ea"/>
        <a:cs typeface="+mn-cs"/>
      </a:defRPr>
    </a:lvl1pPr>
    <a:lvl2pPr marL="457152" algn="l" defTabSz="914305" rtl="0" eaLnBrk="1" latinLnBrk="0" hangingPunct="1">
      <a:defRPr sz="1200" kern="1200">
        <a:solidFill>
          <a:schemeClr val="tx1"/>
        </a:solidFill>
        <a:latin typeface="+mn-lt"/>
        <a:ea typeface="+mn-ea"/>
        <a:cs typeface="+mn-cs"/>
      </a:defRPr>
    </a:lvl2pPr>
    <a:lvl3pPr marL="914305" algn="l" defTabSz="914305" rtl="0" eaLnBrk="1" latinLnBrk="0" hangingPunct="1">
      <a:defRPr sz="1200" kern="1200">
        <a:solidFill>
          <a:schemeClr val="tx1"/>
        </a:solidFill>
        <a:latin typeface="+mn-lt"/>
        <a:ea typeface="+mn-ea"/>
        <a:cs typeface="+mn-cs"/>
      </a:defRPr>
    </a:lvl3pPr>
    <a:lvl4pPr marL="1371457" algn="l" defTabSz="914305" rtl="0" eaLnBrk="1" latinLnBrk="0" hangingPunct="1">
      <a:defRPr sz="1200" kern="1200">
        <a:solidFill>
          <a:schemeClr val="tx1"/>
        </a:solidFill>
        <a:latin typeface="+mn-lt"/>
        <a:ea typeface="+mn-ea"/>
        <a:cs typeface="+mn-cs"/>
      </a:defRPr>
    </a:lvl4pPr>
    <a:lvl5pPr marL="1828610" algn="l" defTabSz="914305" rtl="0" eaLnBrk="1" latinLnBrk="0" hangingPunct="1">
      <a:defRPr sz="1200" kern="1200">
        <a:solidFill>
          <a:schemeClr val="tx1"/>
        </a:solidFill>
        <a:latin typeface="+mn-lt"/>
        <a:ea typeface="+mn-ea"/>
        <a:cs typeface="+mn-cs"/>
      </a:defRPr>
    </a:lvl5pPr>
    <a:lvl6pPr marL="2285761" algn="l" defTabSz="914305" rtl="0" eaLnBrk="1" latinLnBrk="0" hangingPunct="1">
      <a:defRPr sz="1200" kern="1200">
        <a:solidFill>
          <a:schemeClr val="tx1"/>
        </a:solidFill>
        <a:latin typeface="+mn-lt"/>
        <a:ea typeface="+mn-ea"/>
        <a:cs typeface="+mn-cs"/>
      </a:defRPr>
    </a:lvl6pPr>
    <a:lvl7pPr marL="2742914" algn="l" defTabSz="914305" rtl="0" eaLnBrk="1" latinLnBrk="0" hangingPunct="1">
      <a:defRPr sz="1200" kern="1200">
        <a:solidFill>
          <a:schemeClr val="tx1"/>
        </a:solidFill>
        <a:latin typeface="+mn-lt"/>
        <a:ea typeface="+mn-ea"/>
        <a:cs typeface="+mn-cs"/>
      </a:defRPr>
    </a:lvl7pPr>
    <a:lvl8pPr marL="3200066" algn="l" defTabSz="914305" rtl="0" eaLnBrk="1" latinLnBrk="0" hangingPunct="1">
      <a:defRPr sz="1200" kern="1200">
        <a:solidFill>
          <a:schemeClr val="tx1"/>
        </a:solidFill>
        <a:latin typeface="+mn-lt"/>
        <a:ea typeface="+mn-ea"/>
        <a:cs typeface="+mn-cs"/>
      </a:defRPr>
    </a:lvl8pPr>
    <a:lvl9pPr marL="3657219" algn="l" defTabSz="914305"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mit Bild">
    <p:spTree>
      <p:nvGrpSpPr>
        <p:cNvPr id="1" name=""/>
        <p:cNvGrpSpPr/>
        <p:nvPr/>
      </p:nvGrpSpPr>
      <p:grpSpPr>
        <a:xfrm>
          <a:off x="0" y="0"/>
          <a:ext cx="0" cy="0"/>
          <a:chOff x="0" y="0"/>
          <a:chExt cx="0" cy="0"/>
        </a:xfrm>
      </p:grpSpPr>
      <p:sp>
        <p:nvSpPr>
          <p:cNvPr id="2" name="Titel 1"/>
          <p:cNvSpPr>
            <a:spLocks noGrp="1"/>
          </p:cNvSpPr>
          <p:nvPr>
            <p:ph type="ctrTitle"/>
          </p:nvPr>
        </p:nvSpPr>
        <p:spPr>
          <a:xfrm>
            <a:off x="1378800" y="612000"/>
            <a:ext cx="7307503" cy="468108"/>
          </a:xfrm>
        </p:spPr>
        <p:txBody>
          <a:bodyPr/>
          <a:lstStyle/>
          <a:p>
            <a:r>
              <a:rPr lang="de-DE" dirty="0"/>
              <a:t>Titelmasterformat durch Klicken bearbeiten</a:t>
            </a:r>
          </a:p>
        </p:txBody>
      </p:sp>
      <p:sp>
        <p:nvSpPr>
          <p:cNvPr id="3" name="Untertitel 2"/>
          <p:cNvSpPr>
            <a:spLocks noGrp="1"/>
          </p:cNvSpPr>
          <p:nvPr>
            <p:ph type="subTitle" idx="1"/>
          </p:nvPr>
        </p:nvSpPr>
        <p:spPr>
          <a:xfrm>
            <a:off x="1378800" y="1080000"/>
            <a:ext cx="7307503" cy="396092"/>
          </a:xfrm>
        </p:spPr>
        <p:txBody>
          <a:bodyPr/>
          <a:lstStyle>
            <a:lvl1pPr marL="0" indent="0" algn="l">
              <a:buNone/>
              <a:defRPr sz="2400">
                <a:solidFill>
                  <a:srgbClr val="003056"/>
                </a:solidFill>
              </a:defRPr>
            </a:lvl1pPr>
            <a:lvl2pPr marL="457152" indent="0" algn="ctr">
              <a:buNone/>
              <a:defRPr>
                <a:solidFill>
                  <a:schemeClr val="tx1">
                    <a:tint val="75000"/>
                  </a:schemeClr>
                </a:solidFill>
              </a:defRPr>
            </a:lvl2pPr>
            <a:lvl3pPr marL="914305" indent="0" algn="ctr">
              <a:buNone/>
              <a:defRPr>
                <a:solidFill>
                  <a:schemeClr val="tx1">
                    <a:tint val="75000"/>
                  </a:schemeClr>
                </a:solidFill>
              </a:defRPr>
            </a:lvl3pPr>
            <a:lvl4pPr marL="1371457" indent="0" algn="ctr">
              <a:buNone/>
              <a:defRPr>
                <a:solidFill>
                  <a:schemeClr val="tx1">
                    <a:tint val="75000"/>
                  </a:schemeClr>
                </a:solidFill>
              </a:defRPr>
            </a:lvl4pPr>
            <a:lvl5pPr marL="1828610" indent="0" algn="ctr">
              <a:buNone/>
              <a:defRPr>
                <a:solidFill>
                  <a:schemeClr val="tx1">
                    <a:tint val="75000"/>
                  </a:schemeClr>
                </a:solidFill>
              </a:defRPr>
            </a:lvl5pPr>
            <a:lvl6pPr marL="2285761" indent="0" algn="ctr">
              <a:buNone/>
              <a:defRPr>
                <a:solidFill>
                  <a:schemeClr val="tx1">
                    <a:tint val="75000"/>
                  </a:schemeClr>
                </a:solidFill>
              </a:defRPr>
            </a:lvl6pPr>
            <a:lvl7pPr marL="2742914" indent="0" algn="ctr">
              <a:buNone/>
              <a:defRPr>
                <a:solidFill>
                  <a:schemeClr val="tx1">
                    <a:tint val="75000"/>
                  </a:schemeClr>
                </a:solidFill>
              </a:defRPr>
            </a:lvl7pPr>
            <a:lvl8pPr marL="3200066" indent="0" algn="ctr">
              <a:buNone/>
              <a:defRPr>
                <a:solidFill>
                  <a:schemeClr val="tx1">
                    <a:tint val="75000"/>
                  </a:schemeClr>
                </a:solidFill>
              </a:defRPr>
            </a:lvl8pPr>
            <a:lvl9pPr marL="3657219" indent="0" algn="ctr">
              <a:buNone/>
              <a:defRPr>
                <a:solidFill>
                  <a:schemeClr val="tx1">
                    <a:tint val="75000"/>
                  </a:schemeClr>
                </a:solidFill>
              </a:defRPr>
            </a:lvl9pPr>
          </a:lstStyle>
          <a:p>
            <a:r>
              <a:rPr lang="de-DE" dirty="0"/>
              <a:t>Formatvorlage des Untertitelmasters durch Klicken bearbeiten</a:t>
            </a:r>
          </a:p>
        </p:txBody>
      </p:sp>
      <p:sp>
        <p:nvSpPr>
          <p:cNvPr id="6" name="Foliennummernplatzhalter 5"/>
          <p:cNvSpPr>
            <a:spLocks noGrp="1"/>
          </p:cNvSpPr>
          <p:nvPr>
            <p:ph type="sldNum" sz="quarter" idx="12"/>
          </p:nvPr>
        </p:nvSpPr>
        <p:spPr/>
        <p:txBody>
          <a:bodyPr/>
          <a:lstStyle/>
          <a:p>
            <a:fld id="{FC0CC166-4E39-43B8-AB91-BDD1C4C9E224}" type="slidenum">
              <a:rPr lang="de-DE" smtClean="0"/>
              <a:t>‹Nr.›</a:t>
            </a:fld>
            <a:endParaRPr lang="de-DE"/>
          </a:p>
        </p:txBody>
      </p:sp>
      <p:sp>
        <p:nvSpPr>
          <p:cNvPr id="9" name="Bildplatzhalter 8">
            <a:extLst>
              <a:ext uri="{FF2B5EF4-FFF2-40B4-BE49-F238E27FC236}">
                <a16:creationId xmlns:a16="http://schemas.microsoft.com/office/drawing/2014/main" id="{DFE737B8-A299-4B4B-9E40-3B1979F57BC1}"/>
              </a:ext>
            </a:extLst>
          </p:cNvPr>
          <p:cNvSpPr>
            <a:spLocks noGrp="1"/>
          </p:cNvSpPr>
          <p:nvPr>
            <p:ph type="pic" sz="quarter" idx="13"/>
          </p:nvPr>
        </p:nvSpPr>
        <p:spPr>
          <a:xfrm>
            <a:off x="0" y="2090238"/>
            <a:ext cx="12195175" cy="3689350"/>
          </a:xfrm>
        </p:spPr>
        <p:txBody>
          <a:bodyPr/>
          <a:lstStyle/>
          <a:p>
            <a:endParaRPr lang="de-DE"/>
          </a:p>
        </p:txBody>
      </p:sp>
    </p:spTree>
    <p:extLst>
      <p:ext uri="{BB962C8B-B14F-4D97-AF65-F5344CB8AC3E}">
        <p14:creationId xmlns:p14="http://schemas.microsoft.com/office/powerpoint/2010/main" val="1760073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Ein beliebiger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p>
        </p:txBody>
      </p:sp>
      <p:sp>
        <p:nvSpPr>
          <p:cNvPr id="3" name="Inhaltsplatzhalter 2"/>
          <p:cNvSpPr>
            <a:spLocks noGrp="1"/>
          </p:cNvSpPr>
          <p:nvPr>
            <p:ph idx="1"/>
          </p:nvPr>
        </p:nvSpPr>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oliennummernplatzhalter 5"/>
          <p:cNvSpPr>
            <a:spLocks noGrp="1"/>
          </p:cNvSpPr>
          <p:nvPr>
            <p:ph type="sldNum" sz="quarter" idx="12"/>
          </p:nvPr>
        </p:nvSpPr>
        <p:spPr/>
        <p:txBody>
          <a:bodyPr/>
          <a:lstStyle/>
          <a:p>
            <a:fld id="{FC0CC166-4E39-43B8-AB91-BDD1C4C9E224}" type="slidenum">
              <a:rPr lang="de-DE" smtClean="0"/>
              <a:t>‹Nr.›</a:t>
            </a:fld>
            <a:endParaRPr lang="de-DE" dirty="0"/>
          </a:p>
        </p:txBody>
      </p:sp>
    </p:spTree>
    <p:extLst>
      <p:ext uri="{BB962C8B-B14F-4D97-AF65-F5344CB8AC3E}">
        <p14:creationId xmlns:p14="http://schemas.microsoft.com/office/powerpoint/2010/main" val="227443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ld mit Titel">
    <p:spTree>
      <p:nvGrpSpPr>
        <p:cNvPr id="1" name=""/>
        <p:cNvGrpSpPr/>
        <p:nvPr/>
      </p:nvGrpSpPr>
      <p:grpSpPr>
        <a:xfrm>
          <a:off x="0" y="0"/>
          <a:ext cx="0" cy="0"/>
          <a:chOff x="0" y="0"/>
          <a:chExt cx="0" cy="0"/>
        </a:xfrm>
      </p:grpSpPr>
      <p:sp>
        <p:nvSpPr>
          <p:cNvPr id="2" name="Titel 1"/>
          <p:cNvSpPr>
            <a:spLocks noGrp="1"/>
          </p:cNvSpPr>
          <p:nvPr>
            <p:ph type="ctrTitle"/>
          </p:nvPr>
        </p:nvSpPr>
        <p:spPr>
          <a:xfrm>
            <a:off x="1378800" y="612000"/>
            <a:ext cx="7307503" cy="468108"/>
          </a:xfrm>
        </p:spPr>
        <p:txBody>
          <a:bodyPr/>
          <a:lstStyle/>
          <a:p>
            <a:r>
              <a:rPr lang="de-DE" dirty="0"/>
              <a:t>Titelmasterformat durch Klicken bearbeiten</a:t>
            </a:r>
          </a:p>
        </p:txBody>
      </p:sp>
      <p:sp>
        <p:nvSpPr>
          <p:cNvPr id="3" name="Untertitel 2"/>
          <p:cNvSpPr>
            <a:spLocks noGrp="1"/>
          </p:cNvSpPr>
          <p:nvPr>
            <p:ph type="subTitle" idx="1"/>
          </p:nvPr>
        </p:nvSpPr>
        <p:spPr>
          <a:xfrm>
            <a:off x="1378800" y="1080000"/>
            <a:ext cx="7307503" cy="396092"/>
          </a:xfrm>
        </p:spPr>
        <p:txBody>
          <a:bodyPr/>
          <a:lstStyle>
            <a:lvl1pPr marL="0" indent="0" algn="l">
              <a:buNone/>
              <a:defRPr sz="2400">
                <a:solidFill>
                  <a:srgbClr val="003056"/>
                </a:solidFill>
              </a:defRPr>
            </a:lvl1pPr>
            <a:lvl2pPr marL="457152" indent="0" algn="ctr">
              <a:buNone/>
              <a:defRPr>
                <a:solidFill>
                  <a:schemeClr val="tx1">
                    <a:tint val="75000"/>
                  </a:schemeClr>
                </a:solidFill>
              </a:defRPr>
            </a:lvl2pPr>
            <a:lvl3pPr marL="914305" indent="0" algn="ctr">
              <a:buNone/>
              <a:defRPr>
                <a:solidFill>
                  <a:schemeClr val="tx1">
                    <a:tint val="75000"/>
                  </a:schemeClr>
                </a:solidFill>
              </a:defRPr>
            </a:lvl3pPr>
            <a:lvl4pPr marL="1371457" indent="0" algn="ctr">
              <a:buNone/>
              <a:defRPr>
                <a:solidFill>
                  <a:schemeClr val="tx1">
                    <a:tint val="75000"/>
                  </a:schemeClr>
                </a:solidFill>
              </a:defRPr>
            </a:lvl4pPr>
            <a:lvl5pPr marL="1828610" indent="0" algn="ctr">
              <a:buNone/>
              <a:defRPr>
                <a:solidFill>
                  <a:schemeClr val="tx1">
                    <a:tint val="75000"/>
                  </a:schemeClr>
                </a:solidFill>
              </a:defRPr>
            </a:lvl5pPr>
            <a:lvl6pPr marL="2285761" indent="0" algn="ctr">
              <a:buNone/>
              <a:defRPr>
                <a:solidFill>
                  <a:schemeClr val="tx1">
                    <a:tint val="75000"/>
                  </a:schemeClr>
                </a:solidFill>
              </a:defRPr>
            </a:lvl6pPr>
            <a:lvl7pPr marL="2742914" indent="0" algn="ctr">
              <a:buNone/>
              <a:defRPr>
                <a:solidFill>
                  <a:schemeClr val="tx1">
                    <a:tint val="75000"/>
                  </a:schemeClr>
                </a:solidFill>
              </a:defRPr>
            </a:lvl7pPr>
            <a:lvl8pPr marL="3200066" indent="0" algn="ctr">
              <a:buNone/>
              <a:defRPr>
                <a:solidFill>
                  <a:schemeClr val="tx1">
                    <a:tint val="75000"/>
                  </a:schemeClr>
                </a:solidFill>
              </a:defRPr>
            </a:lvl8pPr>
            <a:lvl9pPr marL="3657219" indent="0" algn="ctr">
              <a:buNone/>
              <a:defRPr>
                <a:solidFill>
                  <a:schemeClr val="tx1">
                    <a:tint val="75000"/>
                  </a:schemeClr>
                </a:solidFill>
              </a:defRPr>
            </a:lvl9pPr>
          </a:lstStyle>
          <a:p>
            <a:r>
              <a:rPr lang="de-DE" dirty="0"/>
              <a:t>Formatvorlage des Untertitelmasters durch Klicken bearbeiten</a:t>
            </a:r>
          </a:p>
        </p:txBody>
      </p:sp>
      <p:sp>
        <p:nvSpPr>
          <p:cNvPr id="6" name="Foliennummernplatzhalter 5"/>
          <p:cNvSpPr>
            <a:spLocks noGrp="1"/>
          </p:cNvSpPr>
          <p:nvPr>
            <p:ph type="sldNum" sz="quarter" idx="12"/>
          </p:nvPr>
        </p:nvSpPr>
        <p:spPr/>
        <p:txBody>
          <a:bodyPr/>
          <a:lstStyle/>
          <a:p>
            <a:fld id="{FC0CC166-4E39-43B8-AB91-BDD1C4C9E224}" type="slidenum">
              <a:rPr lang="de-DE" smtClean="0"/>
              <a:t>‹Nr.›</a:t>
            </a:fld>
            <a:endParaRPr lang="de-DE" dirty="0"/>
          </a:p>
        </p:txBody>
      </p:sp>
      <p:sp>
        <p:nvSpPr>
          <p:cNvPr id="10" name="Bildplatzhalter 2"/>
          <p:cNvSpPr>
            <a:spLocks noGrp="1"/>
          </p:cNvSpPr>
          <p:nvPr>
            <p:ph type="pic" idx="13"/>
          </p:nvPr>
        </p:nvSpPr>
        <p:spPr>
          <a:xfrm>
            <a:off x="1378800" y="2178000"/>
            <a:ext cx="9432000" cy="3690000"/>
          </a:xfrm>
        </p:spPr>
        <p:txBody>
          <a:bodyPr/>
          <a:lstStyle>
            <a:lvl1pPr marL="0" indent="0">
              <a:buNone/>
              <a:defRPr sz="3200"/>
            </a:lvl1pPr>
            <a:lvl2pPr marL="457152" indent="0">
              <a:buNone/>
              <a:defRPr sz="2800"/>
            </a:lvl2pPr>
            <a:lvl3pPr marL="914305" indent="0">
              <a:buNone/>
              <a:defRPr sz="2400"/>
            </a:lvl3pPr>
            <a:lvl4pPr marL="1371457" indent="0">
              <a:buNone/>
              <a:defRPr sz="2000"/>
            </a:lvl4pPr>
            <a:lvl5pPr marL="1828610" indent="0">
              <a:buNone/>
              <a:defRPr sz="2000"/>
            </a:lvl5pPr>
            <a:lvl6pPr marL="2285761" indent="0">
              <a:buNone/>
              <a:defRPr sz="2000"/>
            </a:lvl6pPr>
            <a:lvl7pPr marL="2742914" indent="0">
              <a:buNone/>
              <a:defRPr sz="2000"/>
            </a:lvl7pPr>
            <a:lvl8pPr marL="3200066" indent="0">
              <a:buNone/>
              <a:defRPr sz="2000"/>
            </a:lvl8pPr>
            <a:lvl9pPr marL="3657219" indent="0">
              <a:buNone/>
              <a:defRPr sz="2000"/>
            </a:lvl9pPr>
          </a:lstStyle>
          <a:p>
            <a:r>
              <a:rPr lang="de-DE" dirty="0"/>
              <a:t>Bild durch Klicken auf Symbol hinzufügen</a:t>
            </a:r>
          </a:p>
        </p:txBody>
      </p:sp>
    </p:spTree>
    <p:extLst>
      <p:ext uri="{BB962C8B-B14F-4D97-AF65-F5344CB8AC3E}">
        <p14:creationId xmlns:p14="http://schemas.microsoft.com/office/powerpoint/2010/main" val="488662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elfolie ohne Bild/Abschnittstitel">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913588" y="2713213"/>
            <a:ext cx="10368000" cy="468108"/>
          </a:xfrm>
        </p:spPr>
        <p:txBody>
          <a:bodyPr/>
          <a:lstStyle>
            <a:lvl1pPr algn="ctr">
              <a:defRPr/>
            </a:lvl1pPr>
          </a:lstStyle>
          <a:p>
            <a:r>
              <a:rPr lang="de-DE" dirty="0"/>
              <a:t>Titelmasterformat durch Klicken bearbeiten</a:t>
            </a:r>
            <a:br>
              <a:rPr lang="de-DE" dirty="0"/>
            </a:br>
            <a:endParaRPr lang="de-DE" dirty="0"/>
          </a:p>
        </p:txBody>
      </p:sp>
      <p:sp>
        <p:nvSpPr>
          <p:cNvPr id="3" name="Untertitel 2"/>
          <p:cNvSpPr>
            <a:spLocks noGrp="1"/>
          </p:cNvSpPr>
          <p:nvPr>
            <p:ph type="subTitle" idx="1"/>
          </p:nvPr>
        </p:nvSpPr>
        <p:spPr>
          <a:xfrm>
            <a:off x="1831588" y="3569886"/>
            <a:ext cx="8532000" cy="396092"/>
          </a:xfrm>
        </p:spPr>
        <p:txBody>
          <a:bodyPr/>
          <a:lstStyle>
            <a:lvl1pPr marL="0" indent="0" algn="ctr">
              <a:buNone/>
              <a:defRPr>
                <a:solidFill>
                  <a:srgbClr val="003056"/>
                </a:solidFill>
              </a:defRPr>
            </a:lvl1pPr>
            <a:lvl2pPr marL="457152" indent="0" algn="ctr">
              <a:buNone/>
              <a:defRPr>
                <a:solidFill>
                  <a:schemeClr val="tx1">
                    <a:tint val="75000"/>
                  </a:schemeClr>
                </a:solidFill>
              </a:defRPr>
            </a:lvl2pPr>
            <a:lvl3pPr marL="914305" indent="0" algn="ctr">
              <a:buNone/>
              <a:defRPr>
                <a:solidFill>
                  <a:schemeClr val="tx1">
                    <a:tint val="75000"/>
                  </a:schemeClr>
                </a:solidFill>
              </a:defRPr>
            </a:lvl3pPr>
            <a:lvl4pPr marL="1371457" indent="0" algn="ctr">
              <a:buNone/>
              <a:defRPr>
                <a:solidFill>
                  <a:schemeClr val="tx1">
                    <a:tint val="75000"/>
                  </a:schemeClr>
                </a:solidFill>
              </a:defRPr>
            </a:lvl4pPr>
            <a:lvl5pPr marL="1828610" indent="0" algn="ctr">
              <a:buNone/>
              <a:defRPr>
                <a:solidFill>
                  <a:schemeClr val="tx1">
                    <a:tint val="75000"/>
                  </a:schemeClr>
                </a:solidFill>
              </a:defRPr>
            </a:lvl5pPr>
            <a:lvl6pPr marL="2285761" indent="0" algn="ctr">
              <a:buNone/>
              <a:defRPr>
                <a:solidFill>
                  <a:schemeClr val="tx1">
                    <a:tint val="75000"/>
                  </a:schemeClr>
                </a:solidFill>
              </a:defRPr>
            </a:lvl6pPr>
            <a:lvl7pPr marL="2742914" indent="0" algn="ctr">
              <a:buNone/>
              <a:defRPr>
                <a:solidFill>
                  <a:schemeClr val="tx1">
                    <a:tint val="75000"/>
                  </a:schemeClr>
                </a:solidFill>
              </a:defRPr>
            </a:lvl7pPr>
            <a:lvl8pPr marL="3200066" indent="0" algn="ctr">
              <a:buNone/>
              <a:defRPr>
                <a:solidFill>
                  <a:schemeClr val="tx1">
                    <a:tint val="75000"/>
                  </a:schemeClr>
                </a:solidFill>
              </a:defRPr>
            </a:lvl8pPr>
            <a:lvl9pPr marL="3657219" indent="0" algn="ctr">
              <a:buNone/>
              <a:defRPr>
                <a:solidFill>
                  <a:schemeClr val="tx1">
                    <a:tint val="75000"/>
                  </a:schemeClr>
                </a:solidFill>
              </a:defRPr>
            </a:lvl9pPr>
          </a:lstStyle>
          <a:p>
            <a:r>
              <a:rPr lang="de-DE" dirty="0"/>
              <a:t>Formatvorlage des Untertitelmasters durch Klicken bearbeiten</a:t>
            </a:r>
          </a:p>
        </p:txBody>
      </p:sp>
      <p:sp>
        <p:nvSpPr>
          <p:cNvPr id="6" name="Foliennummernplatzhalter 5"/>
          <p:cNvSpPr>
            <a:spLocks noGrp="1"/>
          </p:cNvSpPr>
          <p:nvPr>
            <p:ph type="sldNum" sz="quarter" idx="12"/>
          </p:nvPr>
        </p:nvSpPr>
        <p:spPr/>
        <p:txBody>
          <a:bodyPr/>
          <a:lstStyle/>
          <a:p>
            <a:fld id="{FC0CC166-4E39-43B8-AB91-BDD1C4C9E224}" type="slidenum">
              <a:rPr lang="de-DE" smtClean="0"/>
              <a:t>‹Nr.›</a:t>
            </a:fld>
            <a:endParaRPr lang="de-DE"/>
          </a:p>
        </p:txBody>
      </p:sp>
    </p:spTree>
    <p:extLst>
      <p:ext uri="{BB962C8B-B14F-4D97-AF65-F5344CB8AC3E}">
        <p14:creationId xmlns:p14="http://schemas.microsoft.com/office/powerpoint/2010/main" val="119519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Zwei Beliebige Inhalte (1:1)">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dirty="0"/>
              <a:t>Titelmasterformat durch Klicken bearbeiten</a:t>
            </a:r>
          </a:p>
        </p:txBody>
      </p:sp>
      <p:sp>
        <p:nvSpPr>
          <p:cNvPr id="3" name="Textplatzhalter 2"/>
          <p:cNvSpPr>
            <a:spLocks noGrp="1"/>
          </p:cNvSpPr>
          <p:nvPr>
            <p:ph type="body" idx="1"/>
          </p:nvPr>
        </p:nvSpPr>
        <p:spPr>
          <a:xfrm>
            <a:off x="1378800" y="2178001"/>
            <a:ext cx="4482000" cy="359799"/>
          </a:xfrm>
        </p:spPr>
        <p:txBody>
          <a:bodyPr anchor="b"/>
          <a:lstStyle>
            <a:lvl1pPr marL="0" indent="0">
              <a:buNone/>
              <a:defRPr sz="2400" b="1"/>
            </a:lvl1pPr>
            <a:lvl2pPr marL="457152" indent="0">
              <a:buNone/>
              <a:defRPr sz="2000" b="1"/>
            </a:lvl2pPr>
            <a:lvl3pPr marL="914305" indent="0">
              <a:buNone/>
              <a:defRPr sz="1800" b="1"/>
            </a:lvl3pPr>
            <a:lvl4pPr marL="1371457" indent="0">
              <a:buNone/>
              <a:defRPr sz="1600" b="1"/>
            </a:lvl4pPr>
            <a:lvl5pPr marL="1828610" indent="0">
              <a:buNone/>
              <a:defRPr sz="1600" b="1"/>
            </a:lvl5pPr>
            <a:lvl6pPr marL="2285761" indent="0">
              <a:buNone/>
              <a:defRPr sz="1600" b="1"/>
            </a:lvl6pPr>
            <a:lvl7pPr marL="2742914" indent="0">
              <a:buNone/>
              <a:defRPr sz="1600" b="1"/>
            </a:lvl7pPr>
            <a:lvl8pPr marL="3200066" indent="0">
              <a:buNone/>
              <a:defRPr sz="1600" b="1"/>
            </a:lvl8pPr>
            <a:lvl9pPr marL="3657219" indent="0">
              <a:buNone/>
              <a:defRPr sz="1600" b="1"/>
            </a:lvl9pPr>
          </a:lstStyle>
          <a:p>
            <a:pPr lvl="0"/>
            <a:r>
              <a:rPr lang="de-DE" dirty="0"/>
              <a:t>Textmasterformat bearbeiten</a:t>
            </a:r>
          </a:p>
        </p:txBody>
      </p:sp>
      <p:sp>
        <p:nvSpPr>
          <p:cNvPr id="4" name="Inhaltsplatzhalter 3"/>
          <p:cNvSpPr>
            <a:spLocks noGrp="1"/>
          </p:cNvSpPr>
          <p:nvPr>
            <p:ph sz="half" idx="2"/>
          </p:nvPr>
        </p:nvSpPr>
        <p:spPr>
          <a:xfrm>
            <a:off x="1378800" y="2548067"/>
            <a:ext cx="4482000" cy="3312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extplatzhalter 4"/>
          <p:cNvSpPr>
            <a:spLocks noGrp="1"/>
          </p:cNvSpPr>
          <p:nvPr>
            <p:ph type="body" sz="quarter" idx="3"/>
          </p:nvPr>
        </p:nvSpPr>
        <p:spPr>
          <a:xfrm>
            <a:off x="6332400" y="2178001"/>
            <a:ext cx="4482000" cy="359799"/>
          </a:xfrm>
        </p:spPr>
        <p:txBody>
          <a:bodyPr anchor="b"/>
          <a:lstStyle>
            <a:lvl1pPr marL="0" indent="0">
              <a:buNone/>
              <a:defRPr sz="2400" b="1"/>
            </a:lvl1pPr>
            <a:lvl2pPr marL="457152" indent="0">
              <a:buNone/>
              <a:defRPr sz="2000" b="1"/>
            </a:lvl2pPr>
            <a:lvl3pPr marL="914305" indent="0">
              <a:buNone/>
              <a:defRPr sz="1800" b="1"/>
            </a:lvl3pPr>
            <a:lvl4pPr marL="1371457" indent="0">
              <a:buNone/>
              <a:defRPr sz="1600" b="1"/>
            </a:lvl4pPr>
            <a:lvl5pPr marL="1828610" indent="0">
              <a:buNone/>
              <a:defRPr sz="1600" b="1"/>
            </a:lvl5pPr>
            <a:lvl6pPr marL="2285761" indent="0">
              <a:buNone/>
              <a:defRPr sz="1600" b="1"/>
            </a:lvl6pPr>
            <a:lvl7pPr marL="2742914" indent="0">
              <a:buNone/>
              <a:defRPr sz="1600" b="1"/>
            </a:lvl7pPr>
            <a:lvl8pPr marL="3200066" indent="0">
              <a:buNone/>
              <a:defRPr sz="1600" b="1"/>
            </a:lvl8pPr>
            <a:lvl9pPr marL="3657219" indent="0">
              <a:buNone/>
              <a:defRPr sz="1600" b="1"/>
            </a:lvl9pPr>
          </a:lstStyle>
          <a:p>
            <a:pPr lvl="0"/>
            <a:r>
              <a:rPr lang="de-DE" dirty="0"/>
              <a:t>Textmasterformat bearbeiten</a:t>
            </a:r>
          </a:p>
        </p:txBody>
      </p:sp>
      <p:sp>
        <p:nvSpPr>
          <p:cNvPr id="6" name="Inhaltsplatzhalter 5"/>
          <p:cNvSpPr>
            <a:spLocks noGrp="1"/>
          </p:cNvSpPr>
          <p:nvPr>
            <p:ph sz="quarter" idx="4"/>
          </p:nvPr>
        </p:nvSpPr>
        <p:spPr>
          <a:xfrm>
            <a:off x="6332400" y="2547278"/>
            <a:ext cx="4482000" cy="3312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Foliennummernplatzhalter 8"/>
          <p:cNvSpPr>
            <a:spLocks noGrp="1"/>
          </p:cNvSpPr>
          <p:nvPr>
            <p:ph type="sldNum" sz="quarter" idx="12"/>
          </p:nvPr>
        </p:nvSpPr>
        <p:spPr/>
        <p:txBody>
          <a:bodyPr/>
          <a:lstStyle/>
          <a:p>
            <a:fld id="{FC0CC166-4E39-43B8-AB91-BDD1C4C9E224}" type="slidenum">
              <a:rPr lang="de-DE" smtClean="0"/>
              <a:t>‹Nr.›</a:t>
            </a:fld>
            <a:endParaRPr lang="de-DE"/>
          </a:p>
        </p:txBody>
      </p:sp>
    </p:spTree>
    <p:extLst>
      <p:ext uri="{BB962C8B-B14F-4D97-AF65-F5344CB8AC3E}">
        <p14:creationId xmlns:p14="http://schemas.microsoft.com/office/powerpoint/2010/main" val="4014435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und Bild (1:1)">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1378800" y="2178000"/>
            <a:ext cx="4482000" cy="369000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Foliennummernplatzhalter 6"/>
          <p:cNvSpPr>
            <a:spLocks noGrp="1"/>
          </p:cNvSpPr>
          <p:nvPr>
            <p:ph type="sldNum" sz="quarter" idx="12"/>
          </p:nvPr>
        </p:nvSpPr>
        <p:spPr/>
        <p:txBody>
          <a:bodyPr/>
          <a:lstStyle/>
          <a:p>
            <a:fld id="{FC0CC166-4E39-43B8-AB91-BDD1C4C9E224}" type="slidenum">
              <a:rPr lang="de-DE" smtClean="0"/>
              <a:t>‹Nr.›</a:t>
            </a:fld>
            <a:endParaRPr lang="de-DE"/>
          </a:p>
        </p:txBody>
      </p:sp>
      <p:sp>
        <p:nvSpPr>
          <p:cNvPr id="8" name="Bildplatzhalter 2"/>
          <p:cNvSpPr>
            <a:spLocks noGrp="1"/>
          </p:cNvSpPr>
          <p:nvPr>
            <p:ph type="pic" idx="13"/>
          </p:nvPr>
        </p:nvSpPr>
        <p:spPr>
          <a:xfrm>
            <a:off x="6332400" y="2178000"/>
            <a:ext cx="4482000" cy="3690000"/>
          </a:xfrm>
        </p:spPr>
        <p:txBody>
          <a:bodyPr/>
          <a:lstStyle>
            <a:lvl1pPr marL="0" indent="0">
              <a:buNone/>
              <a:defRPr sz="3200"/>
            </a:lvl1pPr>
            <a:lvl2pPr marL="457152" indent="0">
              <a:buNone/>
              <a:defRPr sz="2800"/>
            </a:lvl2pPr>
            <a:lvl3pPr marL="914305" indent="0">
              <a:buNone/>
              <a:defRPr sz="2400"/>
            </a:lvl3pPr>
            <a:lvl4pPr marL="1371457" indent="0">
              <a:buNone/>
              <a:defRPr sz="2000"/>
            </a:lvl4pPr>
            <a:lvl5pPr marL="1828610" indent="0">
              <a:buNone/>
              <a:defRPr sz="2000"/>
            </a:lvl5pPr>
            <a:lvl6pPr marL="2285761" indent="0">
              <a:buNone/>
              <a:defRPr sz="2000"/>
            </a:lvl6pPr>
            <a:lvl7pPr marL="2742914" indent="0">
              <a:buNone/>
              <a:defRPr sz="2000"/>
            </a:lvl7pPr>
            <a:lvl8pPr marL="3200066" indent="0">
              <a:buNone/>
              <a:defRPr sz="2000"/>
            </a:lvl8pPr>
            <a:lvl9pPr marL="3657219" indent="0">
              <a:buNone/>
              <a:defRPr sz="2000"/>
            </a:lvl9pPr>
          </a:lstStyle>
          <a:p>
            <a:r>
              <a:rPr lang="de-DE" dirty="0"/>
              <a:t>Bild durch Klicken auf Symbol hinzufügen</a:t>
            </a:r>
          </a:p>
        </p:txBody>
      </p:sp>
    </p:spTree>
    <p:extLst>
      <p:ext uri="{BB962C8B-B14F-4D97-AF65-F5344CB8AC3E}">
        <p14:creationId xmlns:p14="http://schemas.microsoft.com/office/powerpoint/2010/main" val="4268598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mit Bild 2:1">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1378800" y="2178000"/>
            <a:ext cx="6228000" cy="369000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Foliennummernplatzhalter 6"/>
          <p:cNvSpPr>
            <a:spLocks noGrp="1"/>
          </p:cNvSpPr>
          <p:nvPr>
            <p:ph type="sldNum" sz="quarter" idx="12"/>
          </p:nvPr>
        </p:nvSpPr>
        <p:spPr/>
        <p:txBody>
          <a:bodyPr/>
          <a:lstStyle/>
          <a:p>
            <a:fld id="{FC0CC166-4E39-43B8-AB91-BDD1C4C9E224}" type="slidenum">
              <a:rPr lang="de-DE" smtClean="0"/>
              <a:t>‹Nr.›</a:t>
            </a:fld>
            <a:endParaRPr lang="de-DE"/>
          </a:p>
        </p:txBody>
      </p:sp>
      <p:sp>
        <p:nvSpPr>
          <p:cNvPr id="8" name="Bildplatzhalter 2"/>
          <p:cNvSpPr>
            <a:spLocks noGrp="1"/>
          </p:cNvSpPr>
          <p:nvPr>
            <p:ph type="pic" idx="13"/>
          </p:nvPr>
        </p:nvSpPr>
        <p:spPr>
          <a:xfrm>
            <a:off x="8082225" y="2178000"/>
            <a:ext cx="2736000" cy="3690000"/>
          </a:xfrm>
        </p:spPr>
        <p:txBody>
          <a:bodyPr/>
          <a:lstStyle>
            <a:lvl1pPr marL="0" indent="0">
              <a:buNone/>
              <a:defRPr sz="3200"/>
            </a:lvl1pPr>
            <a:lvl2pPr marL="457152" indent="0">
              <a:buNone/>
              <a:defRPr sz="2800"/>
            </a:lvl2pPr>
            <a:lvl3pPr marL="914305" indent="0">
              <a:buNone/>
              <a:defRPr sz="2400"/>
            </a:lvl3pPr>
            <a:lvl4pPr marL="1371457" indent="0">
              <a:buNone/>
              <a:defRPr sz="2000"/>
            </a:lvl4pPr>
            <a:lvl5pPr marL="1828610" indent="0">
              <a:buNone/>
              <a:defRPr sz="2000"/>
            </a:lvl5pPr>
            <a:lvl6pPr marL="2285761" indent="0">
              <a:buNone/>
              <a:defRPr sz="2000"/>
            </a:lvl6pPr>
            <a:lvl7pPr marL="2742914" indent="0">
              <a:buNone/>
              <a:defRPr sz="2000"/>
            </a:lvl7pPr>
            <a:lvl8pPr marL="3200066" indent="0">
              <a:buNone/>
              <a:defRPr sz="2000"/>
            </a:lvl8pPr>
            <a:lvl9pPr marL="3657219" indent="0">
              <a:buNone/>
              <a:defRPr sz="2000"/>
            </a:lvl9pPr>
          </a:lstStyle>
          <a:p>
            <a:r>
              <a:rPr lang="de-DE" dirty="0"/>
              <a:t>Bild durch Klicken auf Symbol hinzufügen</a:t>
            </a:r>
          </a:p>
        </p:txBody>
      </p:sp>
    </p:spTree>
    <p:extLst>
      <p:ext uri="{BB962C8B-B14F-4D97-AF65-F5344CB8AC3E}">
        <p14:creationId xmlns:p14="http://schemas.microsoft.com/office/powerpoint/2010/main" val="3549369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mit Bild 1:2">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7" name="Foliennummernplatzhalter 6"/>
          <p:cNvSpPr>
            <a:spLocks noGrp="1"/>
          </p:cNvSpPr>
          <p:nvPr>
            <p:ph type="sldNum" sz="quarter" idx="12"/>
          </p:nvPr>
        </p:nvSpPr>
        <p:spPr/>
        <p:txBody>
          <a:bodyPr/>
          <a:lstStyle/>
          <a:p>
            <a:fld id="{FC0CC166-4E39-43B8-AB91-BDD1C4C9E224}" type="slidenum">
              <a:rPr lang="de-DE" smtClean="0"/>
              <a:t>‹Nr.›</a:t>
            </a:fld>
            <a:endParaRPr lang="de-DE"/>
          </a:p>
        </p:txBody>
      </p:sp>
      <p:sp>
        <p:nvSpPr>
          <p:cNvPr id="9" name="Textplatzhalter 8">
            <a:extLst>
              <a:ext uri="{FF2B5EF4-FFF2-40B4-BE49-F238E27FC236}">
                <a16:creationId xmlns:a16="http://schemas.microsoft.com/office/drawing/2014/main" id="{D8E9CA1B-9CFF-8044-9D8E-BD13AEAA129F}"/>
              </a:ext>
            </a:extLst>
          </p:cNvPr>
          <p:cNvSpPr>
            <a:spLocks noGrp="1"/>
          </p:cNvSpPr>
          <p:nvPr>
            <p:ph type="body" sz="quarter" idx="13"/>
          </p:nvPr>
        </p:nvSpPr>
        <p:spPr>
          <a:xfrm>
            <a:off x="8113811" y="2205658"/>
            <a:ext cx="3528392" cy="367285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1" name="Bildplatzhalter 10">
            <a:extLst>
              <a:ext uri="{FF2B5EF4-FFF2-40B4-BE49-F238E27FC236}">
                <a16:creationId xmlns:a16="http://schemas.microsoft.com/office/drawing/2014/main" id="{B5E0CCFB-7037-994F-A1D5-0AE0B441240D}"/>
              </a:ext>
            </a:extLst>
          </p:cNvPr>
          <p:cNvSpPr>
            <a:spLocks noGrp="1"/>
          </p:cNvSpPr>
          <p:nvPr>
            <p:ph type="pic" sz="quarter" idx="14"/>
          </p:nvPr>
        </p:nvSpPr>
        <p:spPr>
          <a:xfrm>
            <a:off x="1379538" y="2205658"/>
            <a:ext cx="6230217" cy="3672855"/>
          </a:xfrm>
        </p:spPr>
        <p:txBody>
          <a:bodyPr/>
          <a:lstStyle/>
          <a:p>
            <a:endParaRPr lang="de-DE"/>
          </a:p>
        </p:txBody>
      </p:sp>
    </p:spTree>
    <p:extLst>
      <p:ext uri="{BB962C8B-B14F-4D97-AF65-F5344CB8AC3E}">
        <p14:creationId xmlns:p14="http://schemas.microsoft.com/office/powerpoint/2010/main" val="2085226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1378800" y="612001"/>
            <a:ext cx="6457681" cy="1248289"/>
          </a:xfrm>
          <a:prstGeom prst="rect">
            <a:avLst/>
          </a:prstGeom>
        </p:spPr>
        <p:txBody>
          <a:bodyPr vert="horz" lIns="0" tIns="0" rIns="0" bIns="0" rtlCol="0" anchor="t">
            <a:noAutofit/>
          </a:bodyPr>
          <a:lstStyle/>
          <a:p>
            <a:r>
              <a:rPr lang="de-DE" dirty="0"/>
              <a:t>Titelmasterformat durch Klicken bearbeiten</a:t>
            </a:r>
          </a:p>
        </p:txBody>
      </p:sp>
      <p:sp>
        <p:nvSpPr>
          <p:cNvPr id="3" name="Textplatzhalter 2"/>
          <p:cNvSpPr>
            <a:spLocks noGrp="1"/>
          </p:cNvSpPr>
          <p:nvPr>
            <p:ph type="body" idx="1"/>
          </p:nvPr>
        </p:nvSpPr>
        <p:spPr>
          <a:xfrm>
            <a:off x="1378800" y="2178000"/>
            <a:ext cx="9432000" cy="3690000"/>
          </a:xfrm>
          <a:prstGeom prst="rect">
            <a:avLst/>
          </a:prstGeom>
        </p:spPr>
        <p:txBody>
          <a:bodyPr vert="horz" lIns="0" tIns="0" rIns="0" bIns="0" rtlCol="0" anchor="t">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oliennummernplatzhalter 5"/>
          <p:cNvSpPr>
            <a:spLocks noGrp="1"/>
          </p:cNvSpPr>
          <p:nvPr>
            <p:ph type="sldNum" sz="quarter" idx="4"/>
          </p:nvPr>
        </p:nvSpPr>
        <p:spPr>
          <a:xfrm>
            <a:off x="9417601" y="6314401"/>
            <a:ext cx="1406313" cy="180042"/>
          </a:xfrm>
          <a:prstGeom prst="rect">
            <a:avLst/>
          </a:prstGeom>
        </p:spPr>
        <p:txBody>
          <a:bodyPr vert="horz" lIns="0" tIns="0" rIns="0" bIns="0" rtlCol="0" anchor="t">
            <a:noAutofit/>
          </a:bodyPr>
          <a:lstStyle>
            <a:lvl1pPr algn="r">
              <a:defRPr sz="1200">
                <a:solidFill>
                  <a:srgbClr val="003056"/>
                </a:solidFill>
              </a:defRPr>
            </a:lvl1pPr>
          </a:lstStyle>
          <a:p>
            <a:fld id="{FC0CC166-4E39-43B8-AB91-BDD1C4C9E224}" type="slidenum">
              <a:rPr lang="de-DE" smtClean="0"/>
              <a:pPr/>
              <a:t>‹Nr.›</a:t>
            </a:fld>
            <a:endParaRPr lang="de-DE" dirty="0"/>
          </a:p>
        </p:txBody>
      </p:sp>
    </p:spTree>
    <p:extLst>
      <p:ext uri="{BB962C8B-B14F-4D97-AF65-F5344CB8AC3E}">
        <p14:creationId xmlns:p14="http://schemas.microsoft.com/office/powerpoint/2010/main" val="19765211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0" r:id="rId4"/>
    <p:sldLayoutId id="2147483653" r:id="rId5"/>
    <p:sldLayoutId id="2147483652" r:id="rId6"/>
    <p:sldLayoutId id="2147483662" r:id="rId7"/>
    <p:sldLayoutId id="2147483663" r:id="rId8"/>
  </p:sldLayoutIdLst>
  <p:hf hdr="0"/>
  <p:txStyles>
    <p:titleStyle>
      <a:lvl1pPr algn="l" defTabSz="914305" rtl="0" eaLnBrk="1" latinLnBrk="0" hangingPunct="1">
        <a:spcBef>
          <a:spcPct val="0"/>
        </a:spcBef>
        <a:buNone/>
        <a:defRPr sz="3000" b="1" kern="1200" baseline="0">
          <a:solidFill>
            <a:srgbClr val="003056"/>
          </a:solidFill>
          <a:latin typeface="+mj-lt"/>
          <a:ea typeface="+mj-ea"/>
          <a:cs typeface="+mj-cs"/>
        </a:defRPr>
      </a:lvl1pPr>
    </p:titleStyle>
    <p:bodyStyle>
      <a:lvl1pPr marL="342864" indent="-342864" algn="l" defTabSz="914305" rtl="0" eaLnBrk="1" latinLnBrk="0" hangingPunct="1">
        <a:spcBef>
          <a:spcPct val="20000"/>
        </a:spcBef>
        <a:buFont typeface="Arial" panose="020B0604020202020204" pitchFamily="34" charset="0"/>
        <a:buChar char="•"/>
        <a:defRPr sz="2400" kern="1200">
          <a:solidFill>
            <a:srgbClr val="003056"/>
          </a:solidFill>
          <a:latin typeface="+mn-lt"/>
          <a:ea typeface="+mn-ea"/>
          <a:cs typeface="+mn-cs"/>
        </a:defRPr>
      </a:lvl1pPr>
      <a:lvl2pPr marL="742873" indent="-285720" algn="l" defTabSz="914305" rtl="0" eaLnBrk="1" latinLnBrk="0" hangingPunct="1">
        <a:spcBef>
          <a:spcPct val="20000"/>
        </a:spcBef>
        <a:buFont typeface="Arial" panose="020B0604020202020204" pitchFamily="34" charset="0"/>
        <a:buChar char="–"/>
        <a:defRPr sz="2000" kern="1200">
          <a:solidFill>
            <a:srgbClr val="003056"/>
          </a:solidFill>
          <a:latin typeface="+mn-lt"/>
          <a:ea typeface="+mn-ea"/>
          <a:cs typeface="+mn-cs"/>
        </a:defRPr>
      </a:lvl2pPr>
      <a:lvl3pPr marL="1142881" indent="-228576" algn="l" defTabSz="914305" rtl="0" eaLnBrk="1" latinLnBrk="0" hangingPunct="1">
        <a:spcBef>
          <a:spcPct val="20000"/>
        </a:spcBef>
        <a:buFont typeface="Arial" panose="020B0604020202020204" pitchFamily="34" charset="0"/>
        <a:buChar char="•"/>
        <a:defRPr sz="1800" kern="1200">
          <a:solidFill>
            <a:srgbClr val="003056"/>
          </a:solidFill>
          <a:latin typeface="+mn-lt"/>
          <a:ea typeface="+mn-ea"/>
          <a:cs typeface="+mn-cs"/>
        </a:defRPr>
      </a:lvl3pPr>
      <a:lvl4pPr marL="1600034" indent="-228576" algn="l" defTabSz="914305" rtl="0" eaLnBrk="1" latinLnBrk="0" hangingPunct="1">
        <a:spcBef>
          <a:spcPct val="20000"/>
        </a:spcBef>
        <a:buFont typeface="Arial" panose="020B0604020202020204" pitchFamily="34" charset="0"/>
        <a:buChar char="–"/>
        <a:defRPr sz="1600" kern="1200">
          <a:solidFill>
            <a:srgbClr val="003056"/>
          </a:solidFill>
          <a:latin typeface="+mn-lt"/>
          <a:ea typeface="+mn-ea"/>
          <a:cs typeface="+mn-cs"/>
        </a:defRPr>
      </a:lvl4pPr>
      <a:lvl5pPr marL="2057185" indent="-228576" algn="l" defTabSz="914305" rtl="0" eaLnBrk="1" latinLnBrk="0" hangingPunct="1">
        <a:spcBef>
          <a:spcPct val="20000"/>
        </a:spcBef>
        <a:buFont typeface="Arial" panose="020B0604020202020204" pitchFamily="34" charset="0"/>
        <a:buChar char="»"/>
        <a:defRPr sz="1600" kern="1200">
          <a:solidFill>
            <a:srgbClr val="003056"/>
          </a:solidFill>
          <a:latin typeface="+mn-lt"/>
          <a:ea typeface="+mn-ea"/>
          <a:cs typeface="+mn-cs"/>
        </a:defRPr>
      </a:lvl5pPr>
      <a:lvl6pPr marL="2514338" indent="-228576"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90" indent="-228576"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643" indent="-228576"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95" indent="-228576"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305" rtl="0" eaLnBrk="1" latinLnBrk="0" hangingPunct="1">
        <a:defRPr sz="1800" kern="1200">
          <a:solidFill>
            <a:schemeClr val="tx1"/>
          </a:solidFill>
          <a:latin typeface="+mn-lt"/>
          <a:ea typeface="+mn-ea"/>
          <a:cs typeface="+mn-cs"/>
        </a:defRPr>
      </a:lvl1pPr>
      <a:lvl2pPr marL="457152" algn="l" defTabSz="914305" rtl="0" eaLnBrk="1" latinLnBrk="0" hangingPunct="1">
        <a:defRPr sz="1800" kern="1200">
          <a:solidFill>
            <a:schemeClr val="tx1"/>
          </a:solidFill>
          <a:latin typeface="+mn-lt"/>
          <a:ea typeface="+mn-ea"/>
          <a:cs typeface="+mn-cs"/>
        </a:defRPr>
      </a:lvl2pPr>
      <a:lvl3pPr marL="914305" algn="l" defTabSz="914305" rtl="0" eaLnBrk="1" latinLnBrk="0" hangingPunct="1">
        <a:defRPr sz="1800" kern="1200">
          <a:solidFill>
            <a:schemeClr val="tx1"/>
          </a:solidFill>
          <a:latin typeface="+mn-lt"/>
          <a:ea typeface="+mn-ea"/>
          <a:cs typeface="+mn-cs"/>
        </a:defRPr>
      </a:lvl3pPr>
      <a:lvl4pPr marL="1371457" algn="l" defTabSz="914305" rtl="0" eaLnBrk="1" latinLnBrk="0" hangingPunct="1">
        <a:defRPr sz="1800" kern="1200">
          <a:solidFill>
            <a:schemeClr val="tx1"/>
          </a:solidFill>
          <a:latin typeface="+mn-lt"/>
          <a:ea typeface="+mn-ea"/>
          <a:cs typeface="+mn-cs"/>
        </a:defRPr>
      </a:lvl4pPr>
      <a:lvl5pPr marL="1828610" algn="l" defTabSz="914305" rtl="0" eaLnBrk="1" latinLnBrk="0" hangingPunct="1">
        <a:defRPr sz="1800" kern="1200">
          <a:solidFill>
            <a:schemeClr val="tx1"/>
          </a:solidFill>
          <a:latin typeface="+mn-lt"/>
          <a:ea typeface="+mn-ea"/>
          <a:cs typeface="+mn-cs"/>
        </a:defRPr>
      </a:lvl5pPr>
      <a:lvl6pPr marL="2285761" algn="l" defTabSz="914305" rtl="0" eaLnBrk="1" latinLnBrk="0" hangingPunct="1">
        <a:defRPr sz="1800" kern="1200">
          <a:solidFill>
            <a:schemeClr val="tx1"/>
          </a:solidFill>
          <a:latin typeface="+mn-lt"/>
          <a:ea typeface="+mn-ea"/>
          <a:cs typeface="+mn-cs"/>
        </a:defRPr>
      </a:lvl6pPr>
      <a:lvl7pPr marL="2742914" algn="l" defTabSz="914305" rtl="0" eaLnBrk="1" latinLnBrk="0" hangingPunct="1">
        <a:defRPr sz="1800" kern="1200">
          <a:solidFill>
            <a:schemeClr val="tx1"/>
          </a:solidFill>
          <a:latin typeface="+mn-lt"/>
          <a:ea typeface="+mn-ea"/>
          <a:cs typeface="+mn-cs"/>
        </a:defRPr>
      </a:lvl7pPr>
      <a:lvl8pPr marL="3200066" algn="l" defTabSz="914305" rtl="0" eaLnBrk="1" latinLnBrk="0" hangingPunct="1">
        <a:defRPr sz="1800" kern="1200">
          <a:solidFill>
            <a:schemeClr val="tx1"/>
          </a:solidFill>
          <a:latin typeface="+mn-lt"/>
          <a:ea typeface="+mn-ea"/>
          <a:cs typeface="+mn-cs"/>
        </a:defRPr>
      </a:lvl8pPr>
      <a:lvl9pPr marL="3657219" algn="l" defTabSz="91430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microsoft.com/office/2018/10/relationships/comments" Target="../comments/modernComment_106_71BAD3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a:xfrm>
            <a:off x="4513410" y="2713212"/>
            <a:ext cx="6768177" cy="932605"/>
          </a:xfrm>
        </p:spPr>
        <p:txBody>
          <a:bodyPr/>
          <a:lstStyle/>
          <a:p>
            <a:r>
              <a:rPr lang="de-DE" dirty="0"/>
              <a:t>Kapitel 3</a:t>
            </a:r>
            <a:br>
              <a:rPr lang="de-DE" dirty="0"/>
            </a:br>
            <a:r>
              <a:rPr lang="de-DE" dirty="0"/>
              <a:t>Theorie und Technologie der Wirtschaftsinformatik</a:t>
            </a:r>
          </a:p>
        </p:txBody>
      </p:sp>
      <p:sp>
        <p:nvSpPr>
          <p:cNvPr id="6" name="Foliennummernplatzhalter 5"/>
          <p:cNvSpPr>
            <a:spLocks noGrp="1"/>
          </p:cNvSpPr>
          <p:nvPr>
            <p:ph type="sldNum" sz="quarter" idx="12"/>
          </p:nvPr>
        </p:nvSpPr>
        <p:spPr/>
        <p:txBody>
          <a:bodyPr/>
          <a:lstStyle/>
          <a:p>
            <a:fld id="{FC0CC166-4E39-43B8-AB91-BDD1C4C9E224}" type="slidenum">
              <a:rPr lang="de-DE" smtClean="0"/>
              <a:t>1</a:t>
            </a:fld>
            <a:endParaRPr lang="de-DE"/>
          </a:p>
        </p:txBody>
      </p:sp>
      <p:pic>
        <p:nvPicPr>
          <p:cNvPr id="2" name="Picture 2">
            <a:extLst>
              <a:ext uri="{FF2B5EF4-FFF2-40B4-BE49-F238E27FC236}">
                <a16:creationId xmlns:a16="http://schemas.microsoft.com/office/drawing/2014/main" id="{ABD03D53-6D4C-3A23-985C-7D433130B7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7080" y="1462868"/>
            <a:ext cx="2766713" cy="3933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39791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2E4B0C-6B1E-824B-9DFA-FE5BB50150C4}"/>
              </a:ext>
            </a:extLst>
          </p:cNvPr>
          <p:cNvSpPr>
            <a:spLocks noGrp="1"/>
          </p:cNvSpPr>
          <p:nvPr>
            <p:ph type="title"/>
          </p:nvPr>
        </p:nvSpPr>
        <p:spPr/>
        <p:txBody>
          <a:bodyPr/>
          <a:lstStyle/>
          <a:p>
            <a:r>
              <a:rPr lang="de-DE" dirty="0"/>
              <a:t>Theorie</a:t>
            </a:r>
          </a:p>
        </p:txBody>
      </p:sp>
      <p:sp>
        <p:nvSpPr>
          <p:cNvPr id="3" name="Inhaltsplatzhalter 2">
            <a:extLst>
              <a:ext uri="{FF2B5EF4-FFF2-40B4-BE49-F238E27FC236}">
                <a16:creationId xmlns:a16="http://schemas.microsoft.com/office/drawing/2014/main" id="{32204028-8EB8-304A-9872-EF482DE18AD8}"/>
              </a:ext>
            </a:extLst>
          </p:cNvPr>
          <p:cNvSpPr>
            <a:spLocks noGrp="1"/>
          </p:cNvSpPr>
          <p:nvPr>
            <p:ph idx="1"/>
          </p:nvPr>
        </p:nvSpPr>
        <p:spPr>
          <a:xfrm>
            <a:off x="1378800" y="3207153"/>
            <a:ext cx="9432000" cy="645591"/>
          </a:xfrm>
        </p:spPr>
        <p:txBody>
          <a:bodyPr/>
          <a:lstStyle/>
          <a:p>
            <a:r>
              <a:rPr lang="de-DE" dirty="0"/>
              <a:t>Untersuchung der Aussage auf zwei Ebenen:</a:t>
            </a:r>
          </a:p>
        </p:txBody>
      </p:sp>
      <p:sp>
        <p:nvSpPr>
          <p:cNvPr id="4" name="Foliennummernplatzhalter 3">
            <a:extLst>
              <a:ext uri="{FF2B5EF4-FFF2-40B4-BE49-F238E27FC236}">
                <a16:creationId xmlns:a16="http://schemas.microsoft.com/office/drawing/2014/main" id="{4EEBC60F-3DA5-CD4A-BD37-CC1966E06220}"/>
              </a:ext>
            </a:extLst>
          </p:cNvPr>
          <p:cNvSpPr>
            <a:spLocks noGrp="1"/>
          </p:cNvSpPr>
          <p:nvPr>
            <p:ph type="sldNum" sz="quarter" idx="12"/>
          </p:nvPr>
        </p:nvSpPr>
        <p:spPr/>
        <p:txBody>
          <a:bodyPr/>
          <a:lstStyle/>
          <a:p>
            <a:fld id="{FC0CC166-4E39-43B8-AB91-BDD1C4C9E224}" type="slidenum">
              <a:rPr lang="de-DE" smtClean="0"/>
              <a:t>10</a:t>
            </a:fld>
            <a:endParaRPr lang="de-DE" dirty="0"/>
          </a:p>
        </p:txBody>
      </p:sp>
      <p:graphicFrame>
        <p:nvGraphicFramePr>
          <p:cNvPr id="5" name="Tabelle 5">
            <a:extLst>
              <a:ext uri="{FF2B5EF4-FFF2-40B4-BE49-F238E27FC236}">
                <a16:creationId xmlns:a16="http://schemas.microsoft.com/office/drawing/2014/main" id="{8B68A173-FA6E-D64C-83C8-6552A4D35D54}"/>
              </a:ext>
            </a:extLst>
          </p:cNvPr>
          <p:cNvGraphicFramePr>
            <a:graphicFrameLocks/>
          </p:cNvGraphicFramePr>
          <p:nvPr/>
        </p:nvGraphicFramePr>
        <p:xfrm>
          <a:off x="1392578" y="4005858"/>
          <a:ext cx="9431336" cy="1285240"/>
        </p:xfrm>
        <a:graphic>
          <a:graphicData uri="http://schemas.openxmlformats.org/drawingml/2006/table">
            <a:tbl>
              <a:tblPr firstRow="1" bandRow="1">
                <a:tableStyleId>{21E4AEA4-8DFA-4A89-87EB-49C32662AFE0}</a:tableStyleId>
              </a:tblPr>
              <a:tblGrid>
                <a:gridCol w="4715668">
                  <a:extLst>
                    <a:ext uri="{9D8B030D-6E8A-4147-A177-3AD203B41FA5}">
                      <a16:colId xmlns:a16="http://schemas.microsoft.com/office/drawing/2014/main" val="3667165746"/>
                    </a:ext>
                  </a:extLst>
                </a:gridCol>
                <a:gridCol w="4715668">
                  <a:extLst>
                    <a:ext uri="{9D8B030D-6E8A-4147-A177-3AD203B41FA5}">
                      <a16:colId xmlns:a16="http://schemas.microsoft.com/office/drawing/2014/main" val="473796231"/>
                    </a:ext>
                  </a:extLst>
                </a:gridCol>
              </a:tblGrid>
              <a:tr h="370840">
                <a:tc>
                  <a:txBody>
                    <a:bodyPr/>
                    <a:lstStyle/>
                    <a:p>
                      <a:r>
                        <a:rPr lang="de-DE" dirty="0"/>
                        <a:t>Theoretischer Bezugsrahmen</a:t>
                      </a:r>
                    </a:p>
                  </a:txBody>
                  <a:tcPr/>
                </a:tc>
                <a:tc>
                  <a:txBody>
                    <a:bodyPr/>
                    <a:lstStyle/>
                    <a:p>
                      <a:r>
                        <a:rPr lang="de-DE" dirty="0"/>
                        <a:t>Operationalisierung mit einem Modell</a:t>
                      </a:r>
                    </a:p>
                  </a:txBody>
                  <a:tcPr/>
                </a:tc>
                <a:extLst>
                  <a:ext uri="{0D108BD9-81ED-4DB2-BD59-A6C34878D82A}">
                    <a16:rowId xmlns:a16="http://schemas.microsoft.com/office/drawing/2014/main" val="2820274169"/>
                  </a:ext>
                </a:extLst>
              </a:tr>
              <a:tr h="370840">
                <a:tc>
                  <a:txBody>
                    <a:bodyPr/>
                    <a:lstStyle/>
                    <a:p>
                      <a:pPr marL="0" marR="0" lvl="0" indent="0" algn="l" defTabSz="914305" rtl="0" eaLnBrk="1" fontAlgn="auto" latinLnBrk="0" hangingPunct="1">
                        <a:lnSpc>
                          <a:spcPct val="100000"/>
                        </a:lnSpc>
                        <a:spcBef>
                          <a:spcPts val="0"/>
                        </a:spcBef>
                        <a:spcAft>
                          <a:spcPts val="0"/>
                        </a:spcAft>
                        <a:buClrTx/>
                        <a:buSzTx/>
                        <a:buFontTx/>
                        <a:buNone/>
                        <a:tabLst/>
                        <a:defRPr/>
                      </a:pPr>
                      <a:r>
                        <a:rPr lang="de-DE" dirty="0"/>
                        <a:t>Identifizierung von </a:t>
                      </a:r>
                      <a:r>
                        <a:rPr lang="de-DE" dirty="0">
                          <a:solidFill>
                            <a:srgbClr val="C00000"/>
                          </a:solidFill>
                        </a:rPr>
                        <a:t>Konstrukten</a:t>
                      </a:r>
                      <a:r>
                        <a:rPr lang="de-DE" dirty="0"/>
                        <a:t> und Behauptung ihrer Zusammenhänge über </a:t>
                      </a:r>
                      <a:r>
                        <a:rPr lang="de-DE" dirty="0">
                          <a:solidFill>
                            <a:srgbClr val="C00000"/>
                          </a:solidFill>
                        </a:rPr>
                        <a:t>Propositionen</a:t>
                      </a:r>
                    </a:p>
                  </a:txBody>
                  <a:tcPr/>
                </a:tc>
                <a:tc>
                  <a:txBody>
                    <a:bodyPr/>
                    <a:lstStyle/>
                    <a:p>
                      <a:r>
                        <a:rPr lang="de-DE" dirty="0"/>
                        <a:t>Konstrukte werden in messbare Variablen überführt</a:t>
                      </a:r>
                    </a:p>
                    <a:p>
                      <a:pPr marL="0" marR="0" lvl="0" indent="0" algn="l" defTabSz="914305" rtl="0" eaLnBrk="1" fontAlgn="auto" latinLnBrk="0" hangingPunct="1">
                        <a:lnSpc>
                          <a:spcPct val="100000"/>
                        </a:lnSpc>
                        <a:spcBef>
                          <a:spcPts val="0"/>
                        </a:spcBef>
                        <a:spcAft>
                          <a:spcPts val="0"/>
                        </a:spcAft>
                        <a:buClrTx/>
                        <a:buSzTx/>
                        <a:buFontTx/>
                        <a:buNone/>
                        <a:tabLst/>
                        <a:defRPr/>
                      </a:pPr>
                      <a:r>
                        <a:rPr lang="de-DE" dirty="0"/>
                        <a:t>Propositionen werden in Hypothesen überführt </a:t>
                      </a:r>
                    </a:p>
                  </a:txBody>
                  <a:tcPr/>
                </a:tc>
                <a:extLst>
                  <a:ext uri="{0D108BD9-81ED-4DB2-BD59-A6C34878D82A}">
                    <a16:rowId xmlns:a16="http://schemas.microsoft.com/office/drawing/2014/main" val="768385570"/>
                  </a:ext>
                </a:extLst>
              </a:tr>
            </a:tbl>
          </a:graphicData>
        </a:graphic>
      </p:graphicFrame>
      <p:sp>
        <p:nvSpPr>
          <p:cNvPr id="6" name="Rechteck: abgerundete Ecken 4">
            <a:extLst>
              <a:ext uri="{FF2B5EF4-FFF2-40B4-BE49-F238E27FC236}">
                <a16:creationId xmlns:a16="http://schemas.microsoft.com/office/drawing/2014/main" id="{90BC66DE-0521-CB47-9B1B-91B428083941}"/>
              </a:ext>
            </a:extLst>
          </p:cNvPr>
          <p:cNvSpPr/>
          <p:nvPr/>
        </p:nvSpPr>
        <p:spPr>
          <a:xfrm>
            <a:off x="1392578" y="1608228"/>
            <a:ext cx="9431336" cy="1248289"/>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400" dirty="0"/>
              <a:t>Bei einer </a:t>
            </a:r>
            <a:r>
              <a:rPr lang="de-DE" sz="2400" b="1" dirty="0"/>
              <a:t>Falsifikation</a:t>
            </a:r>
            <a:r>
              <a:rPr lang="de-DE" sz="2400" dirty="0"/>
              <a:t> von Aussagen werden Teile der Theorie widerlegt bzw. durch neue Aussagen ersetzt </a:t>
            </a:r>
          </a:p>
        </p:txBody>
      </p:sp>
    </p:spTree>
    <p:extLst>
      <p:ext uri="{BB962C8B-B14F-4D97-AF65-F5344CB8AC3E}">
        <p14:creationId xmlns:p14="http://schemas.microsoft.com/office/powerpoint/2010/main" val="18717384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ABD035-1430-B846-A8D8-1AE309FE990D}"/>
              </a:ext>
            </a:extLst>
          </p:cNvPr>
          <p:cNvSpPr>
            <a:spLocks noGrp="1"/>
          </p:cNvSpPr>
          <p:nvPr>
            <p:ph type="title"/>
          </p:nvPr>
        </p:nvSpPr>
        <p:spPr/>
        <p:txBody>
          <a:bodyPr/>
          <a:lstStyle/>
          <a:p>
            <a:r>
              <a:rPr lang="de-DE" dirty="0"/>
              <a:t>Theorie</a:t>
            </a:r>
          </a:p>
        </p:txBody>
      </p:sp>
      <p:sp>
        <p:nvSpPr>
          <p:cNvPr id="3" name="Inhaltsplatzhalter 2">
            <a:extLst>
              <a:ext uri="{FF2B5EF4-FFF2-40B4-BE49-F238E27FC236}">
                <a16:creationId xmlns:a16="http://schemas.microsoft.com/office/drawing/2014/main" id="{9A836621-53F2-B64C-8767-D9E1248898D8}"/>
              </a:ext>
            </a:extLst>
          </p:cNvPr>
          <p:cNvSpPr>
            <a:spLocks noGrp="1"/>
          </p:cNvSpPr>
          <p:nvPr>
            <p:ph idx="1"/>
          </p:nvPr>
        </p:nvSpPr>
        <p:spPr>
          <a:xfrm>
            <a:off x="1378800" y="3069754"/>
            <a:ext cx="9432000" cy="3690000"/>
          </a:xfrm>
        </p:spPr>
        <p:txBody>
          <a:bodyPr/>
          <a:lstStyle/>
          <a:p>
            <a:r>
              <a:rPr lang="de-DE" dirty="0"/>
              <a:t>Hypothesen werden i.d.R. auf Basis </a:t>
            </a:r>
            <a:r>
              <a:rPr lang="de-DE" dirty="0" err="1">
                <a:solidFill>
                  <a:srgbClr val="C00000"/>
                </a:solidFill>
              </a:rPr>
              <a:t>nomologischer</a:t>
            </a:r>
            <a:r>
              <a:rPr lang="de-DE" dirty="0">
                <a:solidFill>
                  <a:srgbClr val="C00000"/>
                </a:solidFill>
              </a:rPr>
              <a:t> Aussagen </a:t>
            </a:r>
            <a:r>
              <a:rPr lang="de-DE" dirty="0"/>
              <a:t>formuliert</a:t>
            </a:r>
          </a:p>
          <a:p>
            <a:pPr lvl="1"/>
            <a:r>
              <a:rPr lang="de-DE" dirty="0"/>
              <a:t>In der Bedingung muss mindestens eine unabhängige Variable vorkommen</a:t>
            </a:r>
          </a:p>
          <a:p>
            <a:pPr lvl="1"/>
            <a:r>
              <a:rPr lang="de-DE" dirty="0"/>
              <a:t>In der Konsequenz muss mindestens eine abhängige Variable vorkommen</a:t>
            </a:r>
          </a:p>
          <a:p>
            <a:r>
              <a:rPr lang="de-DE" dirty="0"/>
              <a:t>Wenn </a:t>
            </a:r>
            <a:r>
              <a:rPr lang="de-DE" dirty="0" err="1"/>
              <a:t>nomologische</a:t>
            </a:r>
            <a:r>
              <a:rPr lang="de-DE" dirty="0"/>
              <a:t> Aussagen wahr sind, können Sie für die Wissenschaftsaufgaben </a:t>
            </a:r>
            <a:r>
              <a:rPr lang="de-DE" dirty="0">
                <a:solidFill>
                  <a:srgbClr val="C00000"/>
                </a:solidFill>
              </a:rPr>
              <a:t>Prognose</a:t>
            </a:r>
            <a:r>
              <a:rPr lang="de-DE" dirty="0"/>
              <a:t> und </a:t>
            </a:r>
            <a:r>
              <a:rPr lang="de-DE" dirty="0">
                <a:solidFill>
                  <a:srgbClr val="C00000"/>
                </a:solidFill>
              </a:rPr>
              <a:t>Gestaltung</a:t>
            </a:r>
            <a:r>
              <a:rPr lang="de-DE" dirty="0"/>
              <a:t> verwendet werden</a:t>
            </a:r>
          </a:p>
          <a:p>
            <a:r>
              <a:rPr lang="de-DE" dirty="0"/>
              <a:t>Tritt die Bedingung in einem festgelegten Kontext ein, lässt sich die </a:t>
            </a:r>
            <a:r>
              <a:rPr lang="de-DE" dirty="0">
                <a:solidFill>
                  <a:srgbClr val="C00000"/>
                </a:solidFill>
              </a:rPr>
              <a:t>Konsequenz</a:t>
            </a:r>
            <a:r>
              <a:rPr lang="de-DE" dirty="0"/>
              <a:t> voraussagen</a:t>
            </a:r>
          </a:p>
        </p:txBody>
      </p:sp>
      <p:sp>
        <p:nvSpPr>
          <p:cNvPr id="4" name="Foliennummernplatzhalter 3">
            <a:extLst>
              <a:ext uri="{FF2B5EF4-FFF2-40B4-BE49-F238E27FC236}">
                <a16:creationId xmlns:a16="http://schemas.microsoft.com/office/drawing/2014/main" id="{E1FE7C52-8286-CC4B-8A6B-F80B290695B1}"/>
              </a:ext>
            </a:extLst>
          </p:cNvPr>
          <p:cNvSpPr>
            <a:spLocks noGrp="1"/>
          </p:cNvSpPr>
          <p:nvPr>
            <p:ph type="sldNum" sz="quarter" idx="12"/>
          </p:nvPr>
        </p:nvSpPr>
        <p:spPr/>
        <p:txBody>
          <a:bodyPr/>
          <a:lstStyle/>
          <a:p>
            <a:fld id="{FC0CC166-4E39-43B8-AB91-BDD1C4C9E224}" type="slidenum">
              <a:rPr lang="de-DE" smtClean="0"/>
              <a:t>11</a:t>
            </a:fld>
            <a:endParaRPr lang="de-DE" dirty="0"/>
          </a:p>
        </p:txBody>
      </p:sp>
      <p:sp>
        <p:nvSpPr>
          <p:cNvPr id="5" name="Rechteck: abgerundete Ecken 4">
            <a:extLst>
              <a:ext uri="{FF2B5EF4-FFF2-40B4-BE49-F238E27FC236}">
                <a16:creationId xmlns:a16="http://schemas.microsoft.com/office/drawing/2014/main" id="{D8ACF295-8C27-CC41-A032-8A93CE4222B0}"/>
              </a:ext>
            </a:extLst>
          </p:cNvPr>
          <p:cNvSpPr/>
          <p:nvPr/>
        </p:nvSpPr>
        <p:spPr>
          <a:xfrm>
            <a:off x="1378800" y="1426036"/>
            <a:ext cx="9432000" cy="1378407"/>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400" dirty="0"/>
              <a:t>Eine </a:t>
            </a:r>
            <a:r>
              <a:rPr lang="de-DE" sz="2400" b="1" dirty="0"/>
              <a:t>Hypothese</a:t>
            </a:r>
            <a:r>
              <a:rPr lang="de-DE" sz="2400" dirty="0"/>
              <a:t> ist eine Aussage, deren Gültigkeit theoretisch begründet werden kann, die widerspruchsfrei ist und mit existierendem Wissen übereinstimmt</a:t>
            </a:r>
          </a:p>
        </p:txBody>
      </p:sp>
    </p:spTree>
    <p:extLst>
      <p:ext uri="{BB962C8B-B14F-4D97-AF65-F5344CB8AC3E}">
        <p14:creationId xmlns:p14="http://schemas.microsoft.com/office/powerpoint/2010/main" val="38957199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2FEE3C-7419-0742-9710-B7ADCE600EA2}"/>
              </a:ext>
            </a:extLst>
          </p:cNvPr>
          <p:cNvSpPr>
            <a:spLocks noGrp="1"/>
          </p:cNvSpPr>
          <p:nvPr>
            <p:ph type="title"/>
          </p:nvPr>
        </p:nvSpPr>
        <p:spPr/>
        <p:txBody>
          <a:bodyPr/>
          <a:lstStyle/>
          <a:p>
            <a:r>
              <a:rPr lang="de-DE" dirty="0"/>
              <a:t>Beispiel Hypothese</a:t>
            </a:r>
          </a:p>
        </p:txBody>
      </p:sp>
      <p:sp>
        <p:nvSpPr>
          <p:cNvPr id="3" name="Inhaltsplatzhalter 2">
            <a:extLst>
              <a:ext uri="{FF2B5EF4-FFF2-40B4-BE49-F238E27FC236}">
                <a16:creationId xmlns:a16="http://schemas.microsoft.com/office/drawing/2014/main" id="{5B96A1F4-BD0F-5F4D-BD21-694E1856A906}"/>
              </a:ext>
            </a:extLst>
          </p:cNvPr>
          <p:cNvSpPr>
            <a:spLocks noGrp="1"/>
          </p:cNvSpPr>
          <p:nvPr>
            <p:ph idx="1"/>
          </p:nvPr>
        </p:nvSpPr>
        <p:spPr/>
        <p:txBody>
          <a:bodyPr/>
          <a:lstStyle/>
          <a:p>
            <a:r>
              <a:rPr lang="de-DE" dirty="0"/>
              <a:t>Bezogen auf das TAM lässt sich folgende Hypothese formulieren:</a:t>
            </a:r>
          </a:p>
          <a:p>
            <a:pPr lvl="1"/>
            <a:r>
              <a:rPr lang="de-DE" dirty="0"/>
              <a:t>Je höher die wahrgenommene Einfachheit der Nutzung einer Technologie ist, desto höher ist die Absicht, sie zu nutzen </a:t>
            </a:r>
          </a:p>
          <a:p>
            <a:pPr marL="457153" lvl="1" indent="0">
              <a:buNone/>
            </a:pPr>
            <a:endParaRPr lang="de-DE" dirty="0"/>
          </a:p>
          <a:p>
            <a:r>
              <a:rPr lang="de-DE" dirty="0"/>
              <a:t>Eine Hypothese der Transaktionstheorie lautet:</a:t>
            </a:r>
          </a:p>
          <a:p>
            <a:pPr lvl="1"/>
            <a:r>
              <a:rPr lang="de-DE" dirty="0"/>
              <a:t>Je häufiger eine ökonomische Transaktion wiederholt werden kann, desto niedriger sind die mit der Transaktion verbundenen Kosten </a:t>
            </a:r>
          </a:p>
        </p:txBody>
      </p:sp>
      <p:sp>
        <p:nvSpPr>
          <p:cNvPr id="4" name="Foliennummernplatzhalter 3">
            <a:extLst>
              <a:ext uri="{FF2B5EF4-FFF2-40B4-BE49-F238E27FC236}">
                <a16:creationId xmlns:a16="http://schemas.microsoft.com/office/drawing/2014/main" id="{99A72FD2-EA8B-034C-99E0-F29045577E64}"/>
              </a:ext>
            </a:extLst>
          </p:cNvPr>
          <p:cNvSpPr>
            <a:spLocks noGrp="1"/>
          </p:cNvSpPr>
          <p:nvPr>
            <p:ph type="sldNum" sz="quarter" idx="12"/>
          </p:nvPr>
        </p:nvSpPr>
        <p:spPr/>
        <p:txBody>
          <a:bodyPr/>
          <a:lstStyle/>
          <a:p>
            <a:fld id="{FC0CC166-4E39-43B8-AB91-BDD1C4C9E224}" type="slidenum">
              <a:rPr lang="de-DE" smtClean="0"/>
              <a:t>12</a:t>
            </a:fld>
            <a:endParaRPr lang="de-DE" dirty="0"/>
          </a:p>
        </p:txBody>
      </p:sp>
    </p:spTree>
    <p:extLst>
      <p:ext uri="{BB962C8B-B14F-4D97-AF65-F5344CB8AC3E}">
        <p14:creationId xmlns:p14="http://schemas.microsoft.com/office/powerpoint/2010/main" val="16040968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9C6E3F-9353-8744-911F-A737F1E49116}"/>
              </a:ext>
            </a:extLst>
          </p:cNvPr>
          <p:cNvSpPr>
            <a:spLocks noGrp="1"/>
          </p:cNvSpPr>
          <p:nvPr>
            <p:ph type="title"/>
          </p:nvPr>
        </p:nvSpPr>
        <p:spPr/>
        <p:txBody>
          <a:bodyPr/>
          <a:lstStyle/>
          <a:p>
            <a:r>
              <a:rPr lang="de-DE" dirty="0"/>
              <a:t>Theorie</a:t>
            </a:r>
          </a:p>
        </p:txBody>
      </p:sp>
      <p:sp>
        <p:nvSpPr>
          <p:cNvPr id="3" name="Inhaltsplatzhalter 2">
            <a:extLst>
              <a:ext uri="{FF2B5EF4-FFF2-40B4-BE49-F238E27FC236}">
                <a16:creationId xmlns:a16="http://schemas.microsoft.com/office/drawing/2014/main" id="{30CB230C-D9ED-6748-961F-01F511697C96}"/>
              </a:ext>
            </a:extLst>
          </p:cNvPr>
          <p:cNvSpPr>
            <a:spLocks noGrp="1"/>
          </p:cNvSpPr>
          <p:nvPr>
            <p:ph idx="1"/>
          </p:nvPr>
        </p:nvSpPr>
        <p:spPr>
          <a:xfrm>
            <a:off x="1378800" y="1467986"/>
            <a:ext cx="9432000" cy="3690000"/>
          </a:xfrm>
        </p:spPr>
        <p:txBody>
          <a:bodyPr/>
          <a:lstStyle/>
          <a:p>
            <a:r>
              <a:rPr lang="de-DE" dirty="0"/>
              <a:t>Die Verbreitung einer Theorie wird als bedeutsam, aber streitbarer Indikator für ihren Erfolg angesehen </a:t>
            </a:r>
          </a:p>
          <a:p>
            <a:r>
              <a:rPr lang="de-DE" dirty="0"/>
              <a:t>Die Güte einer Theorie wird in erster Linie an ihrem </a:t>
            </a:r>
            <a:r>
              <a:rPr lang="de-DE" dirty="0">
                <a:solidFill>
                  <a:srgbClr val="C00000"/>
                </a:solidFill>
              </a:rPr>
              <a:t>Wahrheitsgehalt</a:t>
            </a:r>
            <a:r>
              <a:rPr lang="de-DE" dirty="0"/>
              <a:t> gemessen </a:t>
            </a:r>
          </a:p>
          <a:p>
            <a:pPr lvl="1"/>
            <a:r>
              <a:rPr lang="de-DE" dirty="0"/>
              <a:t>Untersuchung des Wahrheitsgehalts findet im wissenschaftlichen Diskurs statt und führt oft zu gegenteiligen Aussagen </a:t>
            </a:r>
          </a:p>
          <a:p>
            <a:r>
              <a:rPr lang="de-DE" dirty="0"/>
              <a:t>Daher wird zunehmend auf </a:t>
            </a:r>
            <a:r>
              <a:rPr lang="de-DE" dirty="0">
                <a:solidFill>
                  <a:srgbClr val="C00000"/>
                </a:solidFill>
              </a:rPr>
              <a:t>Zitierhäufigkeit</a:t>
            </a:r>
            <a:r>
              <a:rPr lang="de-DE" dirty="0"/>
              <a:t> als Erfolgsindikator zurückgegriffen</a:t>
            </a:r>
          </a:p>
          <a:p>
            <a:pPr lvl="1"/>
            <a:r>
              <a:rPr lang="de-DE" dirty="0"/>
              <a:t>Zitierhäufigkeit spiegelt Universalität einer Theorie, aber auch die normativen Werturteile der zitierenden Forscher, wider</a:t>
            </a:r>
          </a:p>
          <a:p>
            <a:endParaRPr lang="de-DE" dirty="0"/>
          </a:p>
          <a:p>
            <a:endParaRPr lang="de-DE" dirty="0"/>
          </a:p>
          <a:p>
            <a:endParaRPr lang="de-DE" dirty="0"/>
          </a:p>
          <a:p>
            <a:endParaRPr lang="de-DE" dirty="0"/>
          </a:p>
        </p:txBody>
      </p:sp>
      <p:sp>
        <p:nvSpPr>
          <p:cNvPr id="4" name="Foliennummernplatzhalter 3">
            <a:extLst>
              <a:ext uri="{FF2B5EF4-FFF2-40B4-BE49-F238E27FC236}">
                <a16:creationId xmlns:a16="http://schemas.microsoft.com/office/drawing/2014/main" id="{9C593F39-3E3D-CD48-8DE3-8F162A0E61EF}"/>
              </a:ext>
            </a:extLst>
          </p:cNvPr>
          <p:cNvSpPr>
            <a:spLocks noGrp="1"/>
          </p:cNvSpPr>
          <p:nvPr>
            <p:ph type="sldNum" sz="quarter" idx="12"/>
          </p:nvPr>
        </p:nvSpPr>
        <p:spPr/>
        <p:txBody>
          <a:bodyPr/>
          <a:lstStyle/>
          <a:p>
            <a:fld id="{FC0CC166-4E39-43B8-AB91-BDD1C4C9E224}" type="slidenum">
              <a:rPr lang="de-DE" smtClean="0"/>
              <a:t>13</a:t>
            </a:fld>
            <a:endParaRPr lang="de-DE" dirty="0"/>
          </a:p>
        </p:txBody>
      </p:sp>
      <p:sp>
        <p:nvSpPr>
          <p:cNvPr id="5" name="Rechteck: abgerundete Ecken 4">
            <a:extLst>
              <a:ext uri="{FF2B5EF4-FFF2-40B4-BE49-F238E27FC236}">
                <a16:creationId xmlns:a16="http://schemas.microsoft.com/office/drawing/2014/main" id="{164E6B91-9D80-4340-990F-0A8998E95BF6}"/>
              </a:ext>
            </a:extLst>
          </p:cNvPr>
          <p:cNvSpPr/>
          <p:nvPr/>
        </p:nvSpPr>
        <p:spPr>
          <a:xfrm>
            <a:off x="1378799" y="5250088"/>
            <a:ext cx="9759347" cy="91601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400" dirty="0"/>
              <a:t>Die Güte einer Theorie muss daher als subjektives Werturteil gesehen werden </a:t>
            </a:r>
          </a:p>
        </p:txBody>
      </p:sp>
    </p:spTree>
    <p:extLst>
      <p:ext uri="{BB962C8B-B14F-4D97-AF65-F5344CB8AC3E}">
        <p14:creationId xmlns:p14="http://schemas.microsoft.com/office/powerpoint/2010/main" val="39977805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A6E0E7-E470-CE45-BC86-E0BAD0C9124A}"/>
              </a:ext>
            </a:extLst>
          </p:cNvPr>
          <p:cNvSpPr>
            <a:spLocks noGrp="1"/>
          </p:cNvSpPr>
          <p:nvPr>
            <p:ph type="title"/>
          </p:nvPr>
        </p:nvSpPr>
        <p:spPr/>
        <p:txBody>
          <a:bodyPr/>
          <a:lstStyle/>
          <a:p>
            <a:r>
              <a:rPr lang="de-DE" dirty="0"/>
              <a:t>Technologie</a:t>
            </a:r>
          </a:p>
        </p:txBody>
      </p:sp>
      <p:sp>
        <p:nvSpPr>
          <p:cNvPr id="3" name="Inhaltsplatzhalter 2">
            <a:extLst>
              <a:ext uri="{FF2B5EF4-FFF2-40B4-BE49-F238E27FC236}">
                <a16:creationId xmlns:a16="http://schemas.microsoft.com/office/drawing/2014/main" id="{C0195A58-80DA-E74C-A67A-E8144C1BC84E}"/>
              </a:ext>
            </a:extLst>
          </p:cNvPr>
          <p:cNvSpPr>
            <a:spLocks noGrp="1"/>
          </p:cNvSpPr>
          <p:nvPr>
            <p:ph idx="1"/>
          </p:nvPr>
        </p:nvSpPr>
        <p:spPr>
          <a:xfrm>
            <a:off x="1378800" y="3340194"/>
            <a:ext cx="9432000" cy="3690000"/>
          </a:xfrm>
        </p:spPr>
        <p:txBody>
          <a:bodyPr/>
          <a:lstStyle/>
          <a:p>
            <a:r>
              <a:rPr lang="de-DE" i="1" dirty="0" err="1"/>
              <a:t>Chmielewicz</a:t>
            </a:r>
            <a:r>
              <a:rPr lang="de-DE" dirty="0"/>
              <a:t> weist unter Bezugnahme auf </a:t>
            </a:r>
            <a:r>
              <a:rPr lang="de-DE" i="1" dirty="0"/>
              <a:t>Karl R. Popper </a:t>
            </a:r>
            <a:r>
              <a:rPr lang="de-DE" dirty="0"/>
              <a:t>daraufhin, dass Technologie auch als </a:t>
            </a:r>
            <a:r>
              <a:rPr lang="de-DE" dirty="0">
                <a:solidFill>
                  <a:srgbClr val="C00000"/>
                </a:solidFill>
              </a:rPr>
              <a:t>Lehre vom Ziel erreichenden oder zielgerichteten Gestalten</a:t>
            </a:r>
            <a:r>
              <a:rPr lang="de-DE" dirty="0"/>
              <a:t> verwendet werden kann</a:t>
            </a:r>
          </a:p>
          <a:p>
            <a:r>
              <a:rPr lang="de-DE" dirty="0"/>
              <a:t>Im Unterschied zu theoretischen Aussagen, welche die Wahrheit von </a:t>
            </a:r>
            <a:r>
              <a:rPr lang="de-DE" dirty="0">
                <a:solidFill>
                  <a:srgbClr val="C00000"/>
                </a:solidFill>
              </a:rPr>
              <a:t>Ursache/Wirkungs-Beziehungen </a:t>
            </a:r>
            <a:r>
              <a:rPr lang="de-DE" dirty="0"/>
              <a:t>in den Mittelpunkt stellen, sind technologische Aussagen </a:t>
            </a:r>
            <a:r>
              <a:rPr lang="de-DE" dirty="0">
                <a:solidFill>
                  <a:srgbClr val="C00000"/>
                </a:solidFill>
              </a:rPr>
              <a:t>Zweck/Mittel-Beziehungen</a:t>
            </a:r>
            <a:r>
              <a:rPr lang="de-DE" dirty="0"/>
              <a:t>, die Aussagen darüber machen welche Mittel zu wählen sind, um einen bestimmten Zweck zu erreichen </a:t>
            </a:r>
          </a:p>
        </p:txBody>
      </p:sp>
      <p:sp>
        <p:nvSpPr>
          <p:cNvPr id="4" name="Foliennummernplatzhalter 3">
            <a:extLst>
              <a:ext uri="{FF2B5EF4-FFF2-40B4-BE49-F238E27FC236}">
                <a16:creationId xmlns:a16="http://schemas.microsoft.com/office/drawing/2014/main" id="{D8D1ACA1-0619-0440-AA6F-B911BEBE8F31}"/>
              </a:ext>
            </a:extLst>
          </p:cNvPr>
          <p:cNvSpPr>
            <a:spLocks noGrp="1"/>
          </p:cNvSpPr>
          <p:nvPr>
            <p:ph type="sldNum" sz="quarter" idx="12"/>
          </p:nvPr>
        </p:nvSpPr>
        <p:spPr/>
        <p:txBody>
          <a:bodyPr/>
          <a:lstStyle/>
          <a:p>
            <a:fld id="{FC0CC166-4E39-43B8-AB91-BDD1C4C9E224}" type="slidenum">
              <a:rPr lang="de-DE" smtClean="0"/>
              <a:t>14</a:t>
            </a:fld>
            <a:endParaRPr lang="de-DE" dirty="0"/>
          </a:p>
        </p:txBody>
      </p:sp>
      <p:sp>
        <p:nvSpPr>
          <p:cNvPr id="5" name="Rechteck: abgerundete Ecken 4">
            <a:extLst>
              <a:ext uri="{FF2B5EF4-FFF2-40B4-BE49-F238E27FC236}">
                <a16:creationId xmlns:a16="http://schemas.microsoft.com/office/drawing/2014/main" id="{5C55CE5B-5A61-6943-9557-D44699599D05}"/>
              </a:ext>
            </a:extLst>
          </p:cNvPr>
          <p:cNvSpPr/>
          <p:nvPr/>
        </p:nvSpPr>
        <p:spPr>
          <a:xfrm>
            <a:off x="1391914" y="1413570"/>
            <a:ext cx="9432000" cy="172569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400" dirty="0"/>
              <a:t>Im Allgemeinen wird dieser Begriff mit den Ingenieurwissenschaften assoziiert, die sich vor allem mit der </a:t>
            </a:r>
            <a:r>
              <a:rPr lang="de-DE" sz="2400" b="1" dirty="0"/>
              <a:t>Gesamtheit der anwendbaren und tatsächlich angewendeten Arbeits-, Entwicklungs-, Produktions- und Implementierungsverfahren</a:t>
            </a:r>
            <a:r>
              <a:rPr lang="de-DE" sz="2400" dirty="0"/>
              <a:t> der Technik beschäftigen </a:t>
            </a:r>
          </a:p>
        </p:txBody>
      </p:sp>
    </p:spTree>
    <p:extLst>
      <p:ext uri="{BB962C8B-B14F-4D97-AF65-F5344CB8AC3E}">
        <p14:creationId xmlns:p14="http://schemas.microsoft.com/office/powerpoint/2010/main" val="22937258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03DD6A-EC3F-7345-9503-67B8F246EF07}"/>
              </a:ext>
            </a:extLst>
          </p:cNvPr>
          <p:cNvSpPr>
            <a:spLocks noGrp="1"/>
          </p:cNvSpPr>
          <p:nvPr>
            <p:ph type="title"/>
          </p:nvPr>
        </p:nvSpPr>
        <p:spPr/>
        <p:txBody>
          <a:bodyPr/>
          <a:lstStyle/>
          <a:p>
            <a:r>
              <a:rPr lang="de-DE" dirty="0"/>
              <a:t>Beispiel Technologie</a:t>
            </a:r>
          </a:p>
        </p:txBody>
      </p:sp>
      <p:sp>
        <p:nvSpPr>
          <p:cNvPr id="4" name="Foliennummernplatzhalter 3">
            <a:extLst>
              <a:ext uri="{FF2B5EF4-FFF2-40B4-BE49-F238E27FC236}">
                <a16:creationId xmlns:a16="http://schemas.microsoft.com/office/drawing/2014/main" id="{4474C3B3-358C-C84A-8914-D20F5CDCBCD6}"/>
              </a:ext>
            </a:extLst>
          </p:cNvPr>
          <p:cNvSpPr>
            <a:spLocks noGrp="1"/>
          </p:cNvSpPr>
          <p:nvPr>
            <p:ph type="sldNum" sz="quarter" idx="12"/>
          </p:nvPr>
        </p:nvSpPr>
        <p:spPr/>
        <p:txBody>
          <a:bodyPr/>
          <a:lstStyle/>
          <a:p>
            <a:fld id="{FC0CC166-4E39-43B8-AB91-BDD1C4C9E224}" type="slidenum">
              <a:rPr lang="de-DE" smtClean="0"/>
              <a:t>15</a:t>
            </a:fld>
            <a:endParaRPr lang="de-DE" dirty="0"/>
          </a:p>
        </p:txBody>
      </p:sp>
      <p:graphicFrame>
        <p:nvGraphicFramePr>
          <p:cNvPr id="8" name="Tabelle 8">
            <a:extLst>
              <a:ext uri="{FF2B5EF4-FFF2-40B4-BE49-F238E27FC236}">
                <a16:creationId xmlns:a16="http://schemas.microsoft.com/office/drawing/2014/main" id="{05E3F492-E43C-AE40-930B-35BA609C1E04}"/>
              </a:ext>
            </a:extLst>
          </p:cNvPr>
          <p:cNvGraphicFramePr>
            <a:graphicFrameLocks noGrp="1"/>
          </p:cNvGraphicFramePr>
          <p:nvPr>
            <p:ph idx="1"/>
            <p:extLst>
              <p:ext uri="{D42A27DB-BD31-4B8C-83A1-F6EECF244321}">
                <p14:modId xmlns:p14="http://schemas.microsoft.com/office/powerpoint/2010/main" val="4050540102"/>
              </p:ext>
            </p:extLst>
          </p:nvPr>
        </p:nvGraphicFramePr>
        <p:xfrm>
          <a:off x="1418778" y="2205658"/>
          <a:ext cx="9071297" cy="3403600"/>
        </p:xfrm>
        <a:graphic>
          <a:graphicData uri="http://schemas.openxmlformats.org/drawingml/2006/table">
            <a:tbl>
              <a:tblPr firstRow="1" bandRow="1">
                <a:tableStyleId>{8A107856-5554-42FB-B03E-39F5DBC370BA}</a:tableStyleId>
              </a:tblPr>
              <a:tblGrid>
                <a:gridCol w="9071297">
                  <a:extLst>
                    <a:ext uri="{9D8B030D-6E8A-4147-A177-3AD203B41FA5}">
                      <a16:colId xmlns:a16="http://schemas.microsoft.com/office/drawing/2014/main" val="1130634387"/>
                    </a:ext>
                  </a:extLst>
                </a:gridCol>
              </a:tblGrid>
              <a:tr h="370840">
                <a:tc>
                  <a:txBody>
                    <a:bodyPr/>
                    <a:lstStyle/>
                    <a:p>
                      <a:pPr marL="0" marR="0" lvl="0" indent="0" algn="l" defTabSz="914305" rtl="0" eaLnBrk="1" fontAlgn="auto" latinLnBrk="0" hangingPunct="1">
                        <a:lnSpc>
                          <a:spcPct val="100000"/>
                        </a:lnSpc>
                        <a:spcBef>
                          <a:spcPts val="0"/>
                        </a:spcBef>
                        <a:spcAft>
                          <a:spcPts val="0"/>
                        </a:spcAft>
                        <a:buClrTx/>
                        <a:buSzTx/>
                        <a:buFontTx/>
                        <a:buNone/>
                        <a:tabLst/>
                        <a:defRPr/>
                      </a:pPr>
                      <a:r>
                        <a:rPr lang="de-DE" b="0" dirty="0"/>
                        <a:t>Ein Solid State Drive (SSD) benötigt keine mechanischen Teile, was sie robuster als einen Hard Disk Drive (HDD) macht</a:t>
                      </a:r>
                    </a:p>
                  </a:txBody>
                  <a:tcPr/>
                </a:tc>
                <a:extLst>
                  <a:ext uri="{0D108BD9-81ED-4DB2-BD59-A6C34878D82A}">
                    <a16:rowId xmlns:a16="http://schemas.microsoft.com/office/drawing/2014/main" val="508381610"/>
                  </a:ext>
                </a:extLst>
              </a:tr>
              <a:tr h="370840">
                <a:tc>
                  <a:txBody>
                    <a:bodyPr/>
                    <a:lstStyle/>
                    <a:p>
                      <a:pPr marL="0" marR="0" lvl="0" indent="0" algn="l" defTabSz="914305" rtl="0" eaLnBrk="1" fontAlgn="auto" latinLnBrk="0" hangingPunct="1">
                        <a:lnSpc>
                          <a:spcPct val="100000"/>
                        </a:lnSpc>
                        <a:spcBef>
                          <a:spcPts val="0"/>
                        </a:spcBef>
                        <a:spcAft>
                          <a:spcPts val="0"/>
                        </a:spcAft>
                        <a:buClrTx/>
                        <a:buSzTx/>
                        <a:buFontTx/>
                        <a:buNone/>
                        <a:tabLst/>
                        <a:defRPr/>
                      </a:pPr>
                      <a:r>
                        <a:rPr lang="de-DE" dirty="0"/>
                        <a:t>Eine SSD verkraftet Stürze besser, während bei einer HDD mit Defekten oder Datenverlusten zu rechnen ist</a:t>
                      </a:r>
                    </a:p>
                  </a:txBody>
                  <a:tcPr/>
                </a:tc>
                <a:extLst>
                  <a:ext uri="{0D108BD9-81ED-4DB2-BD59-A6C34878D82A}">
                    <a16:rowId xmlns:a16="http://schemas.microsoft.com/office/drawing/2014/main" val="1750769662"/>
                  </a:ext>
                </a:extLst>
              </a:tr>
              <a:tr h="370840">
                <a:tc>
                  <a:txBody>
                    <a:bodyPr/>
                    <a:lstStyle/>
                    <a:p>
                      <a:pPr marL="0" marR="0" lvl="0" indent="0" algn="l" defTabSz="914305" rtl="0" eaLnBrk="1" fontAlgn="auto" latinLnBrk="0" hangingPunct="1">
                        <a:lnSpc>
                          <a:spcPct val="100000"/>
                        </a:lnSpc>
                        <a:spcBef>
                          <a:spcPts val="0"/>
                        </a:spcBef>
                        <a:spcAft>
                          <a:spcPts val="0"/>
                        </a:spcAft>
                        <a:buClrTx/>
                        <a:buSzTx/>
                        <a:buFontTx/>
                        <a:buNone/>
                        <a:tabLst/>
                        <a:defRPr/>
                      </a:pPr>
                      <a:r>
                        <a:rPr lang="de-DE" dirty="0"/>
                        <a:t>Durch die fehlenden mechanischen Teile ist ein SSD geräuscharmer </a:t>
                      </a:r>
                    </a:p>
                  </a:txBody>
                  <a:tcPr/>
                </a:tc>
                <a:extLst>
                  <a:ext uri="{0D108BD9-81ED-4DB2-BD59-A6C34878D82A}">
                    <a16:rowId xmlns:a16="http://schemas.microsoft.com/office/drawing/2014/main" val="2127665779"/>
                  </a:ext>
                </a:extLst>
              </a:tr>
              <a:tr h="370840">
                <a:tc>
                  <a:txBody>
                    <a:bodyPr/>
                    <a:lstStyle/>
                    <a:p>
                      <a:pPr marL="0" marR="0" lvl="0" indent="0" algn="l" defTabSz="914305" rtl="0" eaLnBrk="1" fontAlgn="auto" latinLnBrk="0" hangingPunct="1">
                        <a:lnSpc>
                          <a:spcPct val="100000"/>
                        </a:lnSpc>
                        <a:spcBef>
                          <a:spcPts val="0"/>
                        </a:spcBef>
                        <a:spcAft>
                          <a:spcPts val="0"/>
                        </a:spcAft>
                        <a:buClrTx/>
                        <a:buSzTx/>
                        <a:buFontTx/>
                        <a:buNone/>
                        <a:tabLst/>
                        <a:defRPr/>
                      </a:pPr>
                      <a:r>
                        <a:rPr lang="de-DE" dirty="0"/>
                        <a:t>Ein SSD arbeitet schneller als ein HDD </a:t>
                      </a:r>
                    </a:p>
                  </a:txBody>
                  <a:tcPr/>
                </a:tc>
                <a:extLst>
                  <a:ext uri="{0D108BD9-81ED-4DB2-BD59-A6C34878D82A}">
                    <a16:rowId xmlns:a16="http://schemas.microsoft.com/office/drawing/2014/main" val="1394299086"/>
                  </a:ext>
                </a:extLst>
              </a:tr>
              <a:tr h="370840">
                <a:tc>
                  <a:txBody>
                    <a:bodyPr/>
                    <a:lstStyle/>
                    <a:p>
                      <a:pPr marL="0" marR="0" lvl="0" indent="0" algn="l" defTabSz="914305" rtl="0" eaLnBrk="1" fontAlgn="auto" latinLnBrk="0" hangingPunct="1">
                        <a:lnSpc>
                          <a:spcPct val="100000"/>
                        </a:lnSpc>
                        <a:spcBef>
                          <a:spcPts val="0"/>
                        </a:spcBef>
                        <a:spcAft>
                          <a:spcPts val="0"/>
                        </a:spcAft>
                        <a:buClrTx/>
                        <a:buSzTx/>
                        <a:buFontTx/>
                        <a:buNone/>
                        <a:tabLst/>
                        <a:defRPr/>
                      </a:pPr>
                      <a:r>
                        <a:rPr lang="de-DE" dirty="0"/>
                        <a:t>Rechner mit SSD starten bis zu zweimal schneller als mit magnetischen Festplatten</a:t>
                      </a:r>
                    </a:p>
                  </a:txBody>
                  <a:tcPr/>
                </a:tc>
                <a:extLst>
                  <a:ext uri="{0D108BD9-81ED-4DB2-BD59-A6C34878D82A}">
                    <a16:rowId xmlns:a16="http://schemas.microsoft.com/office/drawing/2014/main" val="613686453"/>
                  </a:ext>
                </a:extLst>
              </a:tr>
              <a:tr h="370840">
                <a:tc>
                  <a:txBody>
                    <a:bodyPr/>
                    <a:lstStyle/>
                    <a:p>
                      <a:pPr marL="0" marR="0" lvl="0" indent="0" algn="l" defTabSz="914305" rtl="0" eaLnBrk="1" fontAlgn="auto" latinLnBrk="0" hangingPunct="1">
                        <a:lnSpc>
                          <a:spcPct val="100000"/>
                        </a:lnSpc>
                        <a:spcBef>
                          <a:spcPts val="0"/>
                        </a:spcBef>
                        <a:spcAft>
                          <a:spcPts val="0"/>
                        </a:spcAft>
                        <a:buClrTx/>
                        <a:buSzTx/>
                        <a:buFontTx/>
                        <a:buNone/>
                        <a:tabLst/>
                        <a:defRPr/>
                      </a:pPr>
                      <a:r>
                        <a:rPr lang="de-DE" dirty="0"/>
                        <a:t>SSD sind leichter als HDD, effizienter, verbrauchen weniger Strom und helfen die Akkulaufzeit zu verbessern</a:t>
                      </a:r>
                    </a:p>
                  </a:txBody>
                  <a:tcPr/>
                </a:tc>
                <a:extLst>
                  <a:ext uri="{0D108BD9-81ED-4DB2-BD59-A6C34878D82A}">
                    <a16:rowId xmlns:a16="http://schemas.microsoft.com/office/drawing/2014/main" val="3967019333"/>
                  </a:ext>
                </a:extLst>
              </a:tr>
              <a:tr h="370840">
                <a:tc>
                  <a:txBody>
                    <a:bodyPr/>
                    <a:lstStyle/>
                    <a:p>
                      <a:pPr marL="0" marR="0" lvl="0" indent="0" algn="l" defTabSz="914305" rtl="0" eaLnBrk="1" fontAlgn="auto" latinLnBrk="0" hangingPunct="1">
                        <a:lnSpc>
                          <a:spcPct val="100000"/>
                        </a:lnSpc>
                        <a:spcBef>
                          <a:spcPts val="0"/>
                        </a:spcBef>
                        <a:spcAft>
                          <a:spcPts val="0"/>
                        </a:spcAft>
                        <a:buClrTx/>
                        <a:buSzTx/>
                        <a:buFontTx/>
                        <a:buNone/>
                        <a:tabLst/>
                        <a:defRPr/>
                      </a:pPr>
                      <a:r>
                        <a:rPr lang="de-DE" dirty="0"/>
                        <a:t>Dateien und Programme werden bis zu viermal schneller geöffnet </a:t>
                      </a:r>
                    </a:p>
                  </a:txBody>
                  <a:tcPr/>
                </a:tc>
                <a:extLst>
                  <a:ext uri="{0D108BD9-81ED-4DB2-BD59-A6C34878D82A}">
                    <a16:rowId xmlns:a16="http://schemas.microsoft.com/office/drawing/2014/main" val="3238126715"/>
                  </a:ext>
                </a:extLst>
              </a:tr>
            </a:tbl>
          </a:graphicData>
        </a:graphic>
      </p:graphicFrame>
      <p:sp>
        <p:nvSpPr>
          <p:cNvPr id="9" name="Inhaltsplatzhalter 2">
            <a:extLst>
              <a:ext uri="{FF2B5EF4-FFF2-40B4-BE49-F238E27FC236}">
                <a16:creationId xmlns:a16="http://schemas.microsoft.com/office/drawing/2014/main" id="{4A96C315-352B-E24D-9DF8-8CB500253A80}"/>
              </a:ext>
            </a:extLst>
          </p:cNvPr>
          <p:cNvSpPr txBox="1">
            <a:spLocks/>
          </p:cNvSpPr>
          <p:nvPr/>
        </p:nvSpPr>
        <p:spPr>
          <a:xfrm>
            <a:off x="1366585" y="1393786"/>
            <a:ext cx="9432000" cy="809680"/>
          </a:xfrm>
          <a:prstGeom prst="rect">
            <a:avLst/>
          </a:prstGeom>
        </p:spPr>
        <p:txBody>
          <a:bodyPr vert="horz" lIns="0" tIns="0" rIns="0" bIns="0" rtlCol="0" anchor="t">
            <a:noAutofit/>
          </a:bodyPr>
          <a:lstStyle>
            <a:lvl1pPr marL="342864" indent="-342864" algn="l" defTabSz="914305" rtl="0" eaLnBrk="1" latinLnBrk="0" hangingPunct="1">
              <a:spcBef>
                <a:spcPct val="20000"/>
              </a:spcBef>
              <a:buFont typeface="Arial" panose="020B0604020202020204" pitchFamily="34" charset="0"/>
              <a:buChar char="•"/>
              <a:defRPr sz="2400" kern="1200">
                <a:solidFill>
                  <a:srgbClr val="003056"/>
                </a:solidFill>
                <a:latin typeface="+mn-lt"/>
                <a:ea typeface="+mn-ea"/>
                <a:cs typeface="+mn-cs"/>
              </a:defRPr>
            </a:lvl1pPr>
            <a:lvl2pPr marL="742873" indent="-285720" algn="l" defTabSz="914305" rtl="0" eaLnBrk="1" latinLnBrk="0" hangingPunct="1">
              <a:spcBef>
                <a:spcPct val="20000"/>
              </a:spcBef>
              <a:buFont typeface="Arial" panose="020B0604020202020204" pitchFamily="34" charset="0"/>
              <a:buChar char="–"/>
              <a:defRPr sz="2000" kern="1200">
                <a:solidFill>
                  <a:srgbClr val="003056"/>
                </a:solidFill>
                <a:latin typeface="+mn-lt"/>
                <a:ea typeface="+mn-ea"/>
                <a:cs typeface="+mn-cs"/>
              </a:defRPr>
            </a:lvl2pPr>
            <a:lvl3pPr marL="1142881" indent="-228576" algn="l" defTabSz="914305" rtl="0" eaLnBrk="1" latinLnBrk="0" hangingPunct="1">
              <a:spcBef>
                <a:spcPct val="20000"/>
              </a:spcBef>
              <a:buFont typeface="Arial" panose="020B0604020202020204" pitchFamily="34" charset="0"/>
              <a:buChar char="•"/>
              <a:defRPr sz="1800" kern="1200">
                <a:solidFill>
                  <a:srgbClr val="003056"/>
                </a:solidFill>
                <a:latin typeface="+mn-lt"/>
                <a:ea typeface="+mn-ea"/>
                <a:cs typeface="+mn-cs"/>
              </a:defRPr>
            </a:lvl3pPr>
            <a:lvl4pPr marL="1600034" indent="-228576" algn="l" defTabSz="914305" rtl="0" eaLnBrk="1" latinLnBrk="0" hangingPunct="1">
              <a:spcBef>
                <a:spcPct val="20000"/>
              </a:spcBef>
              <a:buFont typeface="Arial" panose="020B0604020202020204" pitchFamily="34" charset="0"/>
              <a:buChar char="–"/>
              <a:defRPr sz="1600" kern="1200">
                <a:solidFill>
                  <a:srgbClr val="003056"/>
                </a:solidFill>
                <a:latin typeface="+mn-lt"/>
                <a:ea typeface="+mn-ea"/>
                <a:cs typeface="+mn-cs"/>
              </a:defRPr>
            </a:lvl4pPr>
            <a:lvl5pPr marL="2057185" indent="-228576" algn="l" defTabSz="914305" rtl="0" eaLnBrk="1" latinLnBrk="0" hangingPunct="1">
              <a:spcBef>
                <a:spcPct val="20000"/>
              </a:spcBef>
              <a:buFont typeface="Arial" panose="020B0604020202020204" pitchFamily="34" charset="0"/>
              <a:buChar char="»"/>
              <a:defRPr sz="1600" kern="1200">
                <a:solidFill>
                  <a:srgbClr val="003056"/>
                </a:solidFill>
                <a:latin typeface="+mn-lt"/>
                <a:ea typeface="+mn-ea"/>
                <a:cs typeface="+mn-cs"/>
              </a:defRPr>
            </a:lvl5pPr>
            <a:lvl6pPr marL="2514338" indent="-228576"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90" indent="-228576"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643" indent="-228576"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95" indent="-228576"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dirty="0"/>
              <a:t>Bei den Speichertechnologien treten Festplattenspeicher (HDD) zunehmend an die Seite von elektronischen Halbleiterlaufwerken (SSD)</a:t>
            </a:r>
          </a:p>
          <a:p>
            <a:pPr lvl="1"/>
            <a:endParaRPr lang="de-DE" dirty="0"/>
          </a:p>
        </p:txBody>
      </p:sp>
      <p:sp>
        <p:nvSpPr>
          <p:cNvPr id="10" name="Inhaltsplatzhalter 2">
            <a:extLst>
              <a:ext uri="{FF2B5EF4-FFF2-40B4-BE49-F238E27FC236}">
                <a16:creationId xmlns:a16="http://schemas.microsoft.com/office/drawing/2014/main" id="{80B7ECB9-5940-134D-BD5C-8039FC825F92}"/>
              </a:ext>
            </a:extLst>
          </p:cNvPr>
          <p:cNvSpPr txBox="1">
            <a:spLocks/>
          </p:cNvSpPr>
          <p:nvPr/>
        </p:nvSpPr>
        <p:spPr>
          <a:xfrm>
            <a:off x="1366585" y="5682688"/>
            <a:ext cx="9432000" cy="843450"/>
          </a:xfrm>
          <a:prstGeom prst="rect">
            <a:avLst/>
          </a:prstGeom>
        </p:spPr>
        <p:txBody>
          <a:bodyPr vert="horz" lIns="0" tIns="0" rIns="0" bIns="0" rtlCol="0" anchor="t">
            <a:noAutofit/>
          </a:bodyPr>
          <a:lstStyle>
            <a:lvl1pPr marL="342864" indent="-342864" algn="l" defTabSz="914305" rtl="0" eaLnBrk="1" latinLnBrk="0" hangingPunct="1">
              <a:spcBef>
                <a:spcPct val="20000"/>
              </a:spcBef>
              <a:buFont typeface="Arial" panose="020B0604020202020204" pitchFamily="34" charset="0"/>
              <a:buChar char="•"/>
              <a:defRPr sz="2400" kern="1200">
                <a:solidFill>
                  <a:srgbClr val="003056"/>
                </a:solidFill>
                <a:latin typeface="+mn-lt"/>
                <a:ea typeface="+mn-ea"/>
                <a:cs typeface="+mn-cs"/>
              </a:defRPr>
            </a:lvl1pPr>
            <a:lvl2pPr marL="742873" indent="-285720" algn="l" defTabSz="914305" rtl="0" eaLnBrk="1" latinLnBrk="0" hangingPunct="1">
              <a:spcBef>
                <a:spcPct val="20000"/>
              </a:spcBef>
              <a:buFont typeface="Arial" panose="020B0604020202020204" pitchFamily="34" charset="0"/>
              <a:buChar char="–"/>
              <a:defRPr sz="2000" kern="1200">
                <a:solidFill>
                  <a:srgbClr val="003056"/>
                </a:solidFill>
                <a:latin typeface="+mn-lt"/>
                <a:ea typeface="+mn-ea"/>
                <a:cs typeface="+mn-cs"/>
              </a:defRPr>
            </a:lvl2pPr>
            <a:lvl3pPr marL="1142881" indent="-228576" algn="l" defTabSz="914305" rtl="0" eaLnBrk="1" latinLnBrk="0" hangingPunct="1">
              <a:spcBef>
                <a:spcPct val="20000"/>
              </a:spcBef>
              <a:buFont typeface="Arial" panose="020B0604020202020204" pitchFamily="34" charset="0"/>
              <a:buChar char="•"/>
              <a:defRPr sz="1800" kern="1200">
                <a:solidFill>
                  <a:srgbClr val="003056"/>
                </a:solidFill>
                <a:latin typeface="+mn-lt"/>
                <a:ea typeface="+mn-ea"/>
                <a:cs typeface="+mn-cs"/>
              </a:defRPr>
            </a:lvl3pPr>
            <a:lvl4pPr marL="1600034" indent="-228576" algn="l" defTabSz="914305" rtl="0" eaLnBrk="1" latinLnBrk="0" hangingPunct="1">
              <a:spcBef>
                <a:spcPct val="20000"/>
              </a:spcBef>
              <a:buFont typeface="Arial" panose="020B0604020202020204" pitchFamily="34" charset="0"/>
              <a:buChar char="–"/>
              <a:defRPr sz="1600" kern="1200">
                <a:solidFill>
                  <a:srgbClr val="003056"/>
                </a:solidFill>
                <a:latin typeface="+mn-lt"/>
                <a:ea typeface="+mn-ea"/>
                <a:cs typeface="+mn-cs"/>
              </a:defRPr>
            </a:lvl4pPr>
            <a:lvl5pPr marL="2057185" indent="-228576" algn="l" defTabSz="914305" rtl="0" eaLnBrk="1" latinLnBrk="0" hangingPunct="1">
              <a:spcBef>
                <a:spcPct val="20000"/>
              </a:spcBef>
              <a:buFont typeface="Arial" panose="020B0604020202020204" pitchFamily="34" charset="0"/>
              <a:buChar char="»"/>
              <a:defRPr sz="1600" kern="1200">
                <a:solidFill>
                  <a:srgbClr val="003056"/>
                </a:solidFill>
                <a:latin typeface="+mn-lt"/>
                <a:ea typeface="+mn-ea"/>
                <a:cs typeface="+mn-cs"/>
              </a:defRPr>
            </a:lvl5pPr>
            <a:lvl6pPr marL="2514338" indent="-228576"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90" indent="-228576"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643" indent="-228576"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95" indent="-228576"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dirty="0"/>
              <a:t>Die Leistungsvorteile (Ziele) wurden durch elektronische anstelle magnetischer Speichermedien (Mittel) erzielt</a:t>
            </a:r>
          </a:p>
          <a:p>
            <a:pPr lvl="1"/>
            <a:endParaRPr lang="de-DE" dirty="0"/>
          </a:p>
          <a:p>
            <a:pPr lvl="1"/>
            <a:endParaRPr lang="de-DE" dirty="0"/>
          </a:p>
        </p:txBody>
      </p:sp>
    </p:spTree>
    <p:extLst>
      <p:ext uri="{BB962C8B-B14F-4D97-AF65-F5344CB8AC3E}">
        <p14:creationId xmlns:p14="http://schemas.microsoft.com/office/powerpoint/2010/main" val="25370428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7A4C2D-9C8F-BB4B-9EAE-F51FFFE6F3F5}"/>
              </a:ext>
            </a:extLst>
          </p:cNvPr>
          <p:cNvSpPr>
            <a:spLocks noGrp="1"/>
          </p:cNvSpPr>
          <p:nvPr>
            <p:ph type="title"/>
          </p:nvPr>
        </p:nvSpPr>
        <p:spPr/>
        <p:txBody>
          <a:bodyPr/>
          <a:lstStyle/>
          <a:p>
            <a:r>
              <a:rPr lang="de-DE" dirty="0"/>
              <a:t>Technologie</a:t>
            </a:r>
          </a:p>
        </p:txBody>
      </p:sp>
      <p:sp>
        <p:nvSpPr>
          <p:cNvPr id="3" name="Inhaltsplatzhalter 2">
            <a:extLst>
              <a:ext uri="{FF2B5EF4-FFF2-40B4-BE49-F238E27FC236}">
                <a16:creationId xmlns:a16="http://schemas.microsoft.com/office/drawing/2014/main" id="{1BD0AAD0-AB3B-8743-9179-974FFDED4C8F}"/>
              </a:ext>
            </a:extLst>
          </p:cNvPr>
          <p:cNvSpPr>
            <a:spLocks noGrp="1"/>
          </p:cNvSpPr>
          <p:nvPr>
            <p:ph idx="1"/>
          </p:nvPr>
        </p:nvSpPr>
        <p:spPr>
          <a:xfrm>
            <a:off x="1378800" y="2804443"/>
            <a:ext cx="9432000" cy="3690000"/>
          </a:xfrm>
        </p:spPr>
        <p:txBody>
          <a:bodyPr/>
          <a:lstStyle/>
          <a:p>
            <a:r>
              <a:rPr lang="de-DE" dirty="0"/>
              <a:t>Neben </a:t>
            </a:r>
            <a:r>
              <a:rPr lang="de-DE" dirty="0">
                <a:solidFill>
                  <a:srgbClr val="C00000"/>
                </a:solidFill>
              </a:rPr>
              <a:t>technischen Zielen </a:t>
            </a:r>
            <a:r>
              <a:rPr lang="de-DE" dirty="0"/>
              <a:t>wie Qualität, Präzision, Robustheit, Sicherheit, Verlässlichkeit und Schnelligkeit sind </a:t>
            </a:r>
            <a:r>
              <a:rPr lang="de-DE" dirty="0">
                <a:solidFill>
                  <a:srgbClr val="C00000"/>
                </a:solidFill>
              </a:rPr>
              <a:t>ökonomische Ziele </a:t>
            </a:r>
            <a:r>
              <a:rPr lang="de-DE" dirty="0"/>
              <a:t>wie Kosten und Nutzen relevant</a:t>
            </a:r>
          </a:p>
          <a:p>
            <a:r>
              <a:rPr lang="de-DE" dirty="0"/>
              <a:t>Im Unterschied zu theoretischen Aussagen können technologische Aussagen nicht auf ihren Wahrheitsgehalt geprüft werden</a:t>
            </a:r>
          </a:p>
          <a:p>
            <a:r>
              <a:rPr lang="de-DE" dirty="0"/>
              <a:t>Im Hinblick auf die verfolgten Ziele können Technologien jedoch als </a:t>
            </a:r>
            <a:r>
              <a:rPr lang="de-DE" dirty="0">
                <a:solidFill>
                  <a:srgbClr val="C00000"/>
                </a:solidFill>
              </a:rPr>
              <a:t>zweckmäßig oder unzweckmäßig </a:t>
            </a:r>
            <a:r>
              <a:rPr lang="de-DE" dirty="0"/>
              <a:t>beurteilt werden</a:t>
            </a:r>
          </a:p>
        </p:txBody>
      </p:sp>
      <p:sp>
        <p:nvSpPr>
          <p:cNvPr id="4" name="Foliennummernplatzhalter 3">
            <a:extLst>
              <a:ext uri="{FF2B5EF4-FFF2-40B4-BE49-F238E27FC236}">
                <a16:creationId xmlns:a16="http://schemas.microsoft.com/office/drawing/2014/main" id="{9A7D40A2-F631-4747-9E53-ECE02FE06A91}"/>
              </a:ext>
            </a:extLst>
          </p:cNvPr>
          <p:cNvSpPr>
            <a:spLocks noGrp="1"/>
          </p:cNvSpPr>
          <p:nvPr>
            <p:ph type="sldNum" sz="quarter" idx="12"/>
          </p:nvPr>
        </p:nvSpPr>
        <p:spPr/>
        <p:txBody>
          <a:bodyPr/>
          <a:lstStyle/>
          <a:p>
            <a:fld id="{FC0CC166-4E39-43B8-AB91-BDD1C4C9E224}" type="slidenum">
              <a:rPr lang="de-DE" smtClean="0"/>
              <a:t>16</a:t>
            </a:fld>
            <a:endParaRPr lang="de-DE" dirty="0"/>
          </a:p>
        </p:txBody>
      </p:sp>
      <p:sp>
        <p:nvSpPr>
          <p:cNvPr id="5" name="Rechteck: abgerundete Ecken 4">
            <a:extLst>
              <a:ext uri="{FF2B5EF4-FFF2-40B4-BE49-F238E27FC236}">
                <a16:creationId xmlns:a16="http://schemas.microsoft.com/office/drawing/2014/main" id="{0DE86902-FE71-DD4C-9C8E-486C8C1E8254}"/>
              </a:ext>
            </a:extLst>
          </p:cNvPr>
          <p:cNvSpPr/>
          <p:nvPr/>
        </p:nvSpPr>
        <p:spPr>
          <a:xfrm>
            <a:off x="1378800" y="1557586"/>
            <a:ext cx="9445114" cy="91601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t>Technologische Aussagen sind ohne </a:t>
            </a:r>
            <a:r>
              <a:rPr lang="de-DE" sz="2400" b="1" dirty="0"/>
              <a:t>Ziele bzw. Zielsysteme </a:t>
            </a:r>
            <a:r>
              <a:rPr lang="de-DE" sz="2400" dirty="0"/>
              <a:t>nicht möglich</a:t>
            </a:r>
          </a:p>
        </p:txBody>
      </p:sp>
    </p:spTree>
    <p:extLst>
      <p:ext uri="{BB962C8B-B14F-4D97-AF65-F5344CB8AC3E}">
        <p14:creationId xmlns:p14="http://schemas.microsoft.com/office/powerpoint/2010/main" val="31917502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1ABE46-0798-4F41-81F4-FF6821A8ADB1}"/>
              </a:ext>
            </a:extLst>
          </p:cNvPr>
          <p:cNvSpPr>
            <a:spLocks noGrp="1"/>
          </p:cNvSpPr>
          <p:nvPr>
            <p:ph type="title"/>
          </p:nvPr>
        </p:nvSpPr>
        <p:spPr/>
        <p:txBody>
          <a:bodyPr/>
          <a:lstStyle/>
          <a:p>
            <a:r>
              <a:rPr lang="de-DE" dirty="0"/>
              <a:t>Beispiel Zweckmäßigkeit</a:t>
            </a:r>
          </a:p>
        </p:txBody>
      </p:sp>
      <p:sp>
        <p:nvSpPr>
          <p:cNvPr id="3" name="Inhaltsplatzhalter 2">
            <a:extLst>
              <a:ext uri="{FF2B5EF4-FFF2-40B4-BE49-F238E27FC236}">
                <a16:creationId xmlns:a16="http://schemas.microsoft.com/office/drawing/2014/main" id="{DB875888-0C20-A44C-84D8-129A7AB68901}"/>
              </a:ext>
            </a:extLst>
          </p:cNvPr>
          <p:cNvSpPr>
            <a:spLocks noGrp="1"/>
          </p:cNvSpPr>
          <p:nvPr>
            <p:ph idx="1"/>
          </p:nvPr>
        </p:nvSpPr>
        <p:spPr>
          <a:xfrm>
            <a:off x="1378800" y="2692122"/>
            <a:ext cx="9432000" cy="1673776"/>
          </a:xfrm>
        </p:spPr>
        <p:txBody>
          <a:bodyPr/>
          <a:lstStyle/>
          <a:p>
            <a:r>
              <a:rPr lang="de-DE" dirty="0"/>
              <a:t>Aufgrund ihrer verbesserten technologischen Eigenschaften haben sich SSD besonders bei mobilen Rechnern als zweckmäßiger erwiesen.</a:t>
            </a:r>
          </a:p>
          <a:p>
            <a:pPr marL="0" indent="0">
              <a:buNone/>
            </a:pPr>
            <a:endParaRPr lang="de-DE" dirty="0"/>
          </a:p>
        </p:txBody>
      </p:sp>
      <p:sp>
        <p:nvSpPr>
          <p:cNvPr id="4" name="Foliennummernplatzhalter 3">
            <a:extLst>
              <a:ext uri="{FF2B5EF4-FFF2-40B4-BE49-F238E27FC236}">
                <a16:creationId xmlns:a16="http://schemas.microsoft.com/office/drawing/2014/main" id="{D942FB67-F66A-B047-AECF-B20CEC6D9937}"/>
              </a:ext>
            </a:extLst>
          </p:cNvPr>
          <p:cNvSpPr>
            <a:spLocks noGrp="1"/>
          </p:cNvSpPr>
          <p:nvPr>
            <p:ph type="sldNum" sz="quarter" idx="12"/>
          </p:nvPr>
        </p:nvSpPr>
        <p:spPr/>
        <p:txBody>
          <a:bodyPr/>
          <a:lstStyle/>
          <a:p>
            <a:fld id="{FC0CC166-4E39-43B8-AB91-BDD1C4C9E224}" type="slidenum">
              <a:rPr lang="de-DE" smtClean="0"/>
              <a:t>17</a:t>
            </a:fld>
            <a:endParaRPr lang="de-DE" dirty="0"/>
          </a:p>
        </p:txBody>
      </p:sp>
    </p:spTree>
    <p:extLst>
      <p:ext uri="{BB962C8B-B14F-4D97-AF65-F5344CB8AC3E}">
        <p14:creationId xmlns:p14="http://schemas.microsoft.com/office/powerpoint/2010/main" val="16113305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F5EC6D-14B1-3A44-A0A8-9530E508A900}"/>
              </a:ext>
            </a:extLst>
          </p:cNvPr>
          <p:cNvSpPr>
            <a:spLocks noGrp="1"/>
          </p:cNvSpPr>
          <p:nvPr>
            <p:ph type="title"/>
          </p:nvPr>
        </p:nvSpPr>
        <p:spPr/>
        <p:txBody>
          <a:bodyPr/>
          <a:lstStyle/>
          <a:p>
            <a:r>
              <a:rPr lang="de-DE" dirty="0"/>
              <a:t>Technologie</a:t>
            </a:r>
          </a:p>
        </p:txBody>
      </p:sp>
      <p:sp>
        <p:nvSpPr>
          <p:cNvPr id="3" name="Inhaltsplatzhalter 2">
            <a:extLst>
              <a:ext uri="{FF2B5EF4-FFF2-40B4-BE49-F238E27FC236}">
                <a16:creationId xmlns:a16="http://schemas.microsoft.com/office/drawing/2014/main" id="{2B6C4E43-E1D5-344A-82E3-A877D38C780B}"/>
              </a:ext>
            </a:extLst>
          </p:cNvPr>
          <p:cNvSpPr>
            <a:spLocks noGrp="1"/>
          </p:cNvSpPr>
          <p:nvPr>
            <p:ph idx="1"/>
          </p:nvPr>
        </p:nvSpPr>
        <p:spPr>
          <a:xfrm>
            <a:off x="1378800" y="2620114"/>
            <a:ext cx="9432000" cy="3690000"/>
          </a:xfrm>
        </p:spPr>
        <p:txBody>
          <a:bodyPr/>
          <a:lstStyle/>
          <a:p>
            <a:r>
              <a:rPr lang="de-DE" dirty="0"/>
              <a:t>Die dabei verwendeten Methoden unterscheiden sich von denen beim verfolgen des theoretischen Wissenschaftsziels und </a:t>
            </a:r>
            <a:r>
              <a:rPr lang="de-DE" dirty="0">
                <a:solidFill>
                  <a:srgbClr val="C00000"/>
                </a:solidFill>
              </a:rPr>
              <a:t>orientieren sich stark an den Ingenieurwissenschaften</a:t>
            </a:r>
          </a:p>
          <a:p>
            <a:r>
              <a:rPr lang="de-DE" dirty="0"/>
              <a:t>Die technologische Forschungskonzeption steht in engem Zusammenhang mit der </a:t>
            </a:r>
            <a:r>
              <a:rPr lang="de-DE" dirty="0">
                <a:solidFill>
                  <a:srgbClr val="C00000"/>
                </a:solidFill>
              </a:rPr>
              <a:t>Philosophie</a:t>
            </a:r>
            <a:r>
              <a:rPr lang="de-DE" dirty="0"/>
              <a:t>, denn diese formuliert </a:t>
            </a:r>
            <a:r>
              <a:rPr lang="de-DE" dirty="0">
                <a:solidFill>
                  <a:srgbClr val="C00000"/>
                </a:solidFill>
              </a:rPr>
              <a:t>Werturteile</a:t>
            </a:r>
            <a:r>
              <a:rPr lang="de-DE" dirty="0"/>
              <a:t> über die verfolgten Ziele</a:t>
            </a:r>
          </a:p>
          <a:p>
            <a:r>
              <a:rPr lang="de-DE" dirty="0"/>
              <a:t>Da Werturteile nicht wahrheitsfähig sind, lassen sich Aussagen über die Zweckmäßigkeit einer Technologie nur vor dem Hintergrund </a:t>
            </a:r>
            <a:r>
              <a:rPr lang="de-DE" dirty="0">
                <a:solidFill>
                  <a:srgbClr val="C00000"/>
                </a:solidFill>
              </a:rPr>
              <a:t>normativer Vorstellungen</a:t>
            </a:r>
            <a:r>
              <a:rPr lang="de-DE" dirty="0"/>
              <a:t> über wünschenswerte Ziele machen</a:t>
            </a:r>
          </a:p>
        </p:txBody>
      </p:sp>
      <p:sp>
        <p:nvSpPr>
          <p:cNvPr id="4" name="Foliennummernplatzhalter 3">
            <a:extLst>
              <a:ext uri="{FF2B5EF4-FFF2-40B4-BE49-F238E27FC236}">
                <a16:creationId xmlns:a16="http://schemas.microsoft.com/office/drawing/2014/main" id="{5C375B78-A144-CD46-B0FE-A0B773F8A5B0}"/>
              </a:ext>
            </a:extLst>
          </p:cNvPr>
          <p:cNvSpPr>
            <a:spLocks noGrp="1"/>
          </p:cNvSpPr>
          <p:nvPr>
            <p:ph type="sldNum" sz="quarter" idx="12"/>
          </p:nvPr>
        </p:nvSpPr>
        <p:spPr/>
        <p:txBody>
          <a:bodyPr/>
          <a:lstStyle/>
          <a:p>
            <a:fld id="{FC0CC166-4E39-43B8-AB91-BDD1C4C9E224}" type="slidenum">
              <a:rPr lang="de-DE" smtClean="0"/>
              <a:t>18</a:t>
            </a:fld>
            <a:endParaRPr lang="de-DE" dirty="0"/>
          </a:p>
        </p:txBody>
      </p:sp>
      <p:sp>
        <p:nvSpPr>
          <p:cNvPr id="5" name="Rechteck: abgerundete Ecken 4">
            <a:extLst>
              <a:ext uri="{FF2B5EF4-FFF2-40B4-BE49-F238E27FC236}">
                <a16:creationId xmlns:a16="http://schemas.microsoft.com/office/drawing/2014/main" id="{8F01E31A-BDB5-E845-BE62-CF628EC6BD63}"/>
              </a:ext>
            </a:extLst>
          </p:cNvPr>
          <p:cNvSpPr/>
          <p:nvPr/>
        </p:nvSpPr>
        <p:spPr>
          <a:xfrm>
            <a:off x="1376256" y="1404429"/>
            <a:ext cx="9447658" cy="91601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400" dirty="0"/>
              <a:t>Eine technologische Forschungskonzeption verfolgt kein theoretisches, sondern ein </a:t>
            </a:r>
            <a:r>
              <a:rPr lang="de-DE" sz="2400" b="1" dirty="0"/>
              <a:t>pragmatisches Wissenschaftsziel </a:t>
            </a:r>
          </a:p>
        </p:txBody>
      </p:sp>
    </p:spTree>
    <p:extLst>
      <p:ext uri="{BB962C8B-B14F-4D97-AF65-F5344CB8AC3E}">
        <p14:creationId xmlns:p14="http://schemas.microsoft.com/office/powerpoint/2010/main" val="8136458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C10147-6B27-BC4B-8CAA-CEB8B6E42B64}"/>
              </a:ext>
            </a:extLst>
          </p:cNvPr>
          <p:cNvSpPr>
            <a:spLocks noGrp="1"/>
          </p:cNvSpPr>
          <p:nvPr>
            <p:ph type="title"/>
          </p:nvPr>
        </p:nvSpPr>
        <p:spPr/>
        <p:txBody>
          <a:bodyPr/>
          <a:lstStyle/>
          <a:p>
            <a:r>
              <a:rPr lang="de-DE" dirty="0"/>
              <a:t>Beispiel wünschenswerte Ziele</a:t>
            </a:r>
          </a:p>
        </p:txBody>
      </p:sp>
      <p:sp>
        <p:nvSpPr>
          <p:cNvPr id="3" name="Inhaltsplatzhalter 2">
            <a:extLst>
              <a:ext uri="{FF2B5EF4-FFF2-40B4-BE49-F238E27FC236}">
                <a16:creationId xmlns:a16="http://schemas.microsoft.com/office/drawing/2014/main" id="{1CB65353-18E2-504C-A6C3-CAB5DBCC836A}"/>
              </a:ext>
            </a:extLst>
          </p:cNvPr>
          <p:cNvSpPr>
            <a:spLocks noGrp="1"/>
          </p:cNvSpPr>
          <p:nvPr>
            <p:ph idx="1"/>
          </p:nvPr>
        </p:nvSpPr>
        <p:spPr/>
        <p:txBody>
          <a:bodyPr/>
          <a:lstStyle/>
          <a:p>
            <a:r>
              <a:rPr lang="de-DE" dirty="0"/>
              <a:t>Die Debatte um agile Entwicklungsmethoden hat die Entwicklergemeinschaft in einen Grundsatzstreit geführt. </a:t>
            </a:r>
          </a:p>
          <a:p>
            <a:r>
              <a:rPr lang="de-DE" dirty="0"/>
              <a:t>Der Zweckmäßigkeit im Hinblick auf eine flexible und schlanke Entwicklung von Softwaresystemen wird </a:t>
            </a:r>
          </a:p>
          <a:p>
            <a:pPr lvl="1"/>
            <a:r>
              <a:rPr lang="de-DE" dirty="0"/>
              <a:t>von den </a:t>
            </a:r>
            <a:r>
              <a:rPr lang="de-DE" dirty="0">
                <a:solidFill>
                  <a:srgbClr val="C00000"/>
                </a:solidFill>
              </a:rPr>
              <a:t>Befürworterinnen</a:t>
            </a:r>
            <a:r>
              <a:rPr lang="de-DE" dirty="0"/>
              <a:t> als wünschenswertes Ziel artikuliert </a:t>
            </a:r>
          </a:p>
          <a:p>
            <a:pPr lvl="1"/>
            <a:r>
              <a:rPr lang="de-DE" dirty="0"/>
              <a:t>während die </a:t>
            </a:r>
            <a:r>
              <a:rPr lang="de-DE" dirty="0">
                <a:solidFill>
                  <a:srgbClr val="C00000"/>
                </a:solidFill>
              </a:rPr>
              <a:t>Gegnerinnen</a:t>
            </a:r>
            <a:r>
              <a:rPr lang="de-DE" dirty="0"/>
              <a:t> die Güte des Architekturentwurfs als zentrale </a:t>
            </a:r>
            <a:r>
              <a:rPr lang="de-DE" dirty="0">
                <a:solidFill>
                  <a:srgbClr val="C00000"/>
                </a:solidFill>
              </a:rPr>
              <a:t>normative Vorstellung</a:t>
            </a:r>
            <a:r>
              <a:rPr lang="de-DE" dirty="0"/>
              <a:t> anführen.</a:t>
            </a:r>
          </a:p>
          <a:p>
            <a:endParaRPr lang="de-DE" dirty="0"/>
          </a:p>
        </p:txBody>
      </p:sp>
      <p:sp>
        <p:nvSpPr>
          <p:cNvPr id="4" name="Foliennummernplatzhalter 3">
            <a:extLst>
              <a:ext uri="{FF2B5EF4-FFF2-40B4-BE49-F238E27FC236}">
                <a16:creationId xmlns:a16="http://schemas.microsoft.com/office/drawing/2014/main" id="{C62D433E-A6F6-DF41-91CA-F0A468D7C13F}"/>
              </a:ext>
            </a:extLst>
          </p:cNvPr>
          <p:cNvSpPr>
            <a:spLocks noGrp="1"/>
          </p:cNvSpPr>
          <p:nvPr>
            <p:ph type="sldNum" sz="quarter" idx="12"/>
          </p:nvPr>
        </p:nvSpPr>
        <p:spPr/>
        <p:txBody>
          <a:bodyPr/>
          <a:lstStyle/>
          <a:p>
            <a:fld id="{FC0CC166-4E39-43B8-AB91-BDD1C4C9E224}" type="slidenum">
              <a:rPr lang="de-DE" smtClean="0"/>
              <a:t>19</a:t>
            </a:fld>
            <a:endParaRPr lang="de-DE" dirty="0"/>
          </a:p>
        </p:txBody>
      </p:sp>
    </p:spTree>
    <p:extLst>
      <p:ext uri="{BB962C8B-B14F-4D97-AF65-F5344CB8AC3E}">
        <p14:creationId xmlns:p14="http://schemas.microsoft.com/office/powerpoint/2010/main" val="2322592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C578BED5-6C1B-6445-BF12-50F3ECF04BE8}"/>
              </a:ext>
            </a:extLst>
          </p:cNvPr>
          <p:cNvSpPr>
            <a:spLocks noGrp="1"/>
          </p:cNvSpPr>
          <p:nvPr>
            <p:ph type="title"/>
          </p:nvPr>
        </p:nvSpPr>
        <p:spPr/>
        <p:txBody>
          <a:bodyPr/>
          <a:lstStyle/>
          <a:p>
            <a:r>
              <a:rPr lang="de-DE" dirty="0"/>
              <a:t>Lernziele dieser Lerneinheit</a:t>
            </a:r>
          </a:p>
        </p:txBody>
      </p:sp>
      <p:sp>
        <p:nvSpPr>
          <p:cNvPr id="6" name="Inhaltsplatzhalter 5">
            <a:extLst>
              <a:ext uri="{FF2B5EF4-FFF2-40B4-BE49-F238E27FC236}">
                <a16:creationId xmlns:a16="http://schemas.microsoft.com/office/drawing/2014/main" id="{A76B5401-85B5-6C4B-BF09-420AF2FED2FF}"/>
              </a:ext>
            </a:extLst>
          </p:cNvPr>
          <p:cNvSpPr>
            <a:spLocks noGrp="1"/>
          </p:cNvSpPr>
          <p:nvPr>
            <p:ph idx="1"/>
          </p:nvPr>
        </p:nvSpPr>
        <p:spPr>
          <a:xfrm>
            <a:off x="1378800" y="2476098"/>
            <a:ext cx="9432000" cy="3690000"/>
          </a:xfrm>
        </p:spPr>
        <p:txBody>
          <a:bodyPr/>
          <a:lstStyle/>
          <a:p>
            <a:r>
              <a:rPr lang="de-DE" dirty="0"/>
              <a:t>Theorien und Technologien sind Kern verschiedener Forschungskonzeptionen</a:t>
            </a:r>
          </a:p>
          <a:p>
            <a:r>
              <a:rPr lang="de-DE" dirty="0"/>
              <a:t>Theorie und Technologie stehen in Wechselwirkung zueinander</a:t>
            </a:r>
          </a:p>
          <a:p>
            <a:r>
              <a:rPr lang="de-DE" dirty="0"/>
              <a:t>Wirtschaftsinformatik besitzt noch keinen eigenen Theoriekern, benötigt aber einen solchen </a:t>
            </a:r>
          </a:p>
        </p:txBody>
      </p:sp>
      <p:sp>
        <p:nvSpPr>
          <p:cNvPr id="4" name="Foliennummernplatzhalter 3">
            <a:extLst>
              <a:ext uri="{FF2B5EF4-FFF2-40B4-BE49-F238E27FC236}">
                <a16:creationId xmlns:a16="http://schemas.microsoft.com/office/drawing/2014/main" id="{96689B94-F489-4F4C-88DD-74110C309815}"/>
              </a:ext>
            </a:extLst>
          </p:cNvPr>
          <p:cNvSpPr>
            <a:spLocks noGrp="1"/>
          </p:cNvSpPr>
          <p:nvPr>
            <p:ph type="sldNum" sz="quarter" idx="12"/>
          </p:nvPr>
        </p:nvSpPr>
        <p:spPr/>
        <p:txBody>
          <a:bodyPr/>
          <a:lstStyle/>
          <a:p>
            <a:fld id="{FC0CC166-4E39-43B8-AB91-BDD1C4C9E224}" type="slidenum">
              <a:rPr lang="de-DE" smtClean="0"/>
              <a:t>2</a:t>
            </a:fld>
            <a:endParaRPr lang="de-DE"/>
          </a:p>
        </p:txBody>
      </p:sp>
    </p:spTree>
    <p:extLst>
      <p:ext uri="{BB962C8B-B14F-4D97-AF65-F5344CB8AC3E}">
        <p14:creationId xmlns:p14="http://schemas.microsoft.com/office/powerpoint/2010/main" val="15301433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5A31F8-5501-484E-99A3-F3A364732DEC}"/>
              </a:ext>
            </a:extLst>
          </p:cNvPr>
          <p:cNvSpPr>
            <a:spLocks noGrp="1"/>
          </p:cNvSpPr>
          <p:nvPr>
            <p:ph type="title"/>
          </p:nvPr>
        </p:nvSpPr>
        <p:spPr/>
        <p:txBody>
          <a:bodyPr/>
          <a:lstStyle/>
          <a:p>
            <a:r>
              <a:rPr lang="de-DE" dirty="0"/>
              <a:t>Technologie</a:t>
            </a:r>
          </a:p>
        </p:txBody>
      </p:sp>
      <p:sp>
        <p:nvSpPr>
          <p:cNvPr id="3" name="Inhaltsplatzhalter 2">
            <a:extLst>
              <a:ext uri="{FF2B5EF4-FFF2-40B4-BE49-F238E27FC236}">
                <a16:creationId xmlns:a16="http://schemas.microsoft.com/office/drawing/2014/main" id="{B620F73C-6617-EF4E-84D0-16B250DE2FEB}"/>
              </a:ext>
            </a:extLst>
          </p:cNvPr>
          <p:cNvSpPr>
            <a:spLocks noGrp="1"/>
          </p:cNvSpPr>
          <p:nvPr>
            <p:ph idx="1"/>
          </p:nvPr>
        </p:nvSpPr>
        <p:spPr>
          <a:xfrm>
            <a:off x="1378800" y="1341562"/>
            <a:ext cx="10047379" cy="3690000"/>
          </a:xfrm>
        </p:spPr>
        <p:txBody>
          <a:bodyPr/>
          <a:lstStyle/>
          <a:p>
            <a:r>
              <a:rPr lang="de-DE" dirty="0">
                <a:solidFill>
                  <a:srgbClr val="C00000"/>
                </a:solidFill>
              </a:rPr>
              <a:t>Zielkonflikte</a:t>
            </a:r>
            <a:r>
              <a:rPr lang="de-DE" dirty="0"/>
              <a:t> können nicht nur auf der betrieblichen, sondern auf der gesellschaftlichen Ebene liegen </a:t>
            </a:r>
          </a:p>
          <a:p>
            <a:endParaRPr lang="de-DE" dirty="0"/>
          </a:p>
          <a:p>
            <a:endParaRPr lang="de-DE" dirty="0"/>
          </a:p>
          <a:p>
            <a:endParaRPr lang="de-DE" dirty="0"/>
          </a:p>
          <a:p>
            <a:endParaRPr lang="de-DE" dirty="0"/>
          </a:p>
          <a:p>
            <a:r>
              <a:rPr lang="de-DE" dirty="0"/>
              <a:t>Die Güte einer Technologie ist – analog zur Theorie – </a:t>
            </a:r>
            <a:r>
              <a:rPr lang="de-DE" dirty="0">
                <a:solidFill>
                  <a:srgbClr val="C00000"/>
                </a:solidFill>
              </a:rPr>
              <a:t>schwer zu messen</a:t>
            </a:r>
            <a:r>
              <a:rPr lang="de-DE" dirty="0"/>
              <a:t>, da die Bewertung der Zweckmäßigkeit einheitlich gewichtete Ziele voraussetzt </a:t>
            </a:r>
          </a:p>
          <a:p>
            <a:pPr lvl="1"/>
            <a:r>
              <a:rPr lang="de-DE" dirty="0"/>
              <a:t>Diese sind häufig schwer messbar und beruhen auf subjektiven Urteilen</a:t>
            </a:r>
          </a:p>
          <a:p>
            <a:r>
              <a:rPr lang="de-DE" dirty="0"/>
              <a:t>Auch die </a:t>
            </a:r>
            <a:r>
              <a:rPr lang="de-DE" dirty="0">
                <a:solidFill>
                  <a:srgbClr val="C00000"/>
                </a:solidFill>
              </a:rPr>
              <a:t>Verbreitung einer Technologie </a:t>
            </a:r>
            <a:r>
              <a:rPr lang="de-DE" dirty="0"/>
              <a:t>wird als Indikator für ihre Zweckmäßigkeit angesehen</a:t>
            </a:r>
          </a:p>
          <a:p>
            <a:pPr lvl="1"/>
            <a:r>
              <a:rPr lang="de-DE" dirty="0"/>
              <a:t>Sie bringt die wahrgenommene Nützlichkeit, nicht aber ihre Überlegenheit zum Ausdruck </a:t>
            </a:r>
          </a:p>
          <a:p>
            <a:endParaRPr lang="de-DE" dirty="0"/>
          </a:p>
        </p:txBody>
      </p:sp>
      <p:sp>
        <p:nvSpPr>
          <p:cNvPr id="4" name="Foliennummernplatzhalter 3">
            <a:extLst>
              <a:ext uri="{FF2B5EF4-FFF2-40B4-BE49-F238E27FC236}">
                <a16:creationId xmlns:a16="http://schemas.microsoft.com/office/drawing/2014/main" id="{A543C176-41D8-4840-9F97-4E3BC04A925B}"/>
              </a:ext>
            </a:extLst>
          </p:cNvPr>
          <p:cNvSpPr>
            <a:spLocks noGrp="1"/>
          </p:cNvSpPr>
          <p:nvPr>
            <p:ph type="sldNum" sz="quarter" idx="12"/>
          </p:nvPr>
        </p:nvSpPr>
        <p:spPr/>
        <p:txBody>
          <a:bodyPr/>
          <a:lstStyle/>
          <a:p>
            <a:fld id="{FC0CC166-4E39-43B8-AB91-BDD1C4C9E224}" type="slidenum">
              <a:rPr lang="de-DE" smtClean="0"/>
              <a:t>20</a:t>
            </a:fld>
            <a:endParaRPr lang="de-DE" dirty="0"/>
          </a:p>
        </p:txBody>
      </p:sp>
      <p:sp>
        <p:nvSpPr>
          <p:cNvPr id="5" name="Rechteck: abgerundete Ecken 4">
            <a:extLst>
              <a:ext uri="{FF2B5EF4-FFF2-40B4-BE49-F238E27FC236}">
                <a16:creationId xmlns:a16="http://schemas.microsoft.com/office/drawing/2014/main" id="{BDC974D4-CAB7-7045-993F-E086CB916DA7}"/>
              </a:ext>
            </a:extLst>
          </p:cNvPr>
          <p:cNvSpPr/>
          <p:nvPr/>
        </p:nvSpPr>
        <p:spPr>
          <a:xfrm>
            <a:off x="1417067" y="2133650"/>
            <a:ext cx="3888432" cy="1593657"/>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a:t>IuK</a:t>
            </a:r>
            <a:r>
              <a:rPr lang="de-DE" dirty="0"/>
              <a:t>-Technologien ermöglichen eine beachtliche </a:t>
            </a:r>
            <a:r>
              <a:rPr lang="de-DE" b="1" dirty="0"/>
              <a:t>Produktivitätssteigerung</a:t>
            </a:r>
            <a:r>
              <a:rPr lang="de-DE" dirty="0"/>
              <a:t>, die meist zur </a:t>
            </a:r>
            <a:r>
              <a:rPr lang="de-DE" b="1" dirty="0"/>
              <a:t>Personalfreisetzung</a:t>
            </a:r>
            <a:r>
              <a:rPr lang="de-DE" dirty="0"/>
              <a:t> im Unternehmen führt</a:t>
            </a:r>
          </a:p>
        </p:txBody>
      </p:sp>
      <p:sp>
        <p:nvSpPr>
          <p:cNvPr id="6" name="Rechteck: abgerundete Ecken 4">
            <a:extLst>
              <a:ext uri="{FF2B5EF4-FFF2-40B4-BE49-F238E27FC236}">
                <a16:creationId xmlns:a16="http://schemas.microsoft.com/office/drawing/2014/main" id="{0EA195C9-F104-BE49-8DE6-496D9574BD02}"/>
              </a:ext>
            </a:extLst>
          </p:cNvPr>
          <p:cNvSpPr/>
          <p:nvPr/>
        </p:nvSpPr>
        <p:spPr>
          <a:xfrm>
            <a:off x="7177707" y="2133649"/>
            <a:ext cx="3888432" cy="1593657"/>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Die </a:t>
            </a:r>
            <a:r>
              <a:rPr lang="de-DE" dirty="0" err="1"/>
              <a:t>Druchdringung</a:t>
            </a:r>
            <a:r>
              <a:rPr lang="de-DE" dirty="0"/>
              <a:t> mit </a:t>
            </a:r>
            <a:r>
              <a:rPr lang="de-DE" dirty="0" err="1"/>
              <a:t>IuK</a:t>
            </a:r>
            <a:r>
              <a:rPr lang="de-DE" dirty="0"/>
              <a:t>-Technologien erhöht die </a:t>
            </a:r>
            <a:r>
              <a:rPr lang="de-DE" b="1" dirty="0"/>
              <a:t>Innovationsfähigkeit</a:t>
            </a:r>
            <a:r>
              <a:rPr lang="de-DE" dirty="0"/>
              <a:t> einer Volkswirtschaft, was </a:t>
            </a:r>
            <a:r>
              <a:rPr lang="de-DE" b="1" dirty="0"/>
              <a:t>neue Arbeitsplätze</a:t>
            </a:r>
            <a:r>
              <a:rPr lang="de-DE" dirty="0"/>
              <a:t> im </a:t>
            </a:r>
            <a:r>
              <a:rPr lang="de-DE" dirty="0" err="1"/>
              <a:t>IuK</a:t>
            </a:r>
            <a:r>
              <a:rPr lang="de-DE" dirty="0"/>
              <a:t>-Sektor sowie den Anwenderunternehmen fördert</a:t>
            </a:r>
          </a:p>
        </p:txBody>
      </p:sp>
      <p:sp>
        <p:nvSpPr>
          <p:cNvPr id="7" name="Gewitterblitz 6">
            <a:extLst>
              <a:ext uri="{FF2B5EF4-FFF2-40B4-BE49-F238E27FC236}">
                <a16:creationId xmlns:a16="http://schemas.microsoft.com/office/drawing/2014/main" id="{8B04691F-DD3C-4042-89F6-614E6DE0AC50}"/>
              </a:ext>
            </a:extLst>
          </p:cNvPr>
          <p:cNvSpPr/>
          <p:nvPr/>
        </p:nvSpPr>
        <p:spPr>
          <a:xfrm>
            <a:off x="5737547" y="2277666"/>
            <a:ext cx="936104" cy="1296144"/>
          </a:xfrm>
          <a:prstGeom prst="lightningBolt">
            <a:avLst/>
          </a:prstGeom>
          <a:solidFill>
            <a:srgbClr val="C050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870137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431C5A-C106-034A-959F-877139968040}"/>
              </a:ext>
            </a:extLst>
          </p:cNvPr>
          <p:cNvSpPr>
            <a:spLocks noGrp="1"/>
          </p:cNvSpPr>
          <p:nvPr>
            <p:ph type="title"/>
          </p:nvPr>
        </p:nvSpPr>
        <p:spPr/>
        <p:txBody>
          <a:bodyPr/>
          <a:lstStyle/>
          <a:p>
            <a:r>
              <a:rPr lang="de-DE" dirty="0"/>
              <a:t>Theorie oder Technologie?</a:t>
            </a:r>
          </a:p>
        </p:txBody>
      </p:sp>
      <p:sp>
        <p:nvSpPr>
          <p:cNvPr id="3" name="Inhaltsplatzhalter 2">
            <a:extLst>
              <a:ext uri="{FF2B5EF4-FFF2-40B4-BE49-F238E27FC236}">
                <a16:creationId xmlns:a16="http://schemas.microsoft.com/office/drawing/2014/main" id="{0AE4845D-4F04-6446-9B1B-F8F90C0CF9CA}"/>
              </a:ext>
            </a:extLst>
          </p:cNvPr>
          <p:cNvSpPr>
            <a:spLocks noGrp="1"/>
          </p:cNvSpPr>
          <p:nvPr>
            <p:ph idx="1"/>
          </p:nvPr>
        </p:nvSpPr>
        <p:spPr>
          <a:xfrm>
            <a:off x="1378799" y="1323970"/>
            <a:ext cx="10407419" cy="3690000"/>
          </a:xfrm>
        </p:spPr>
        <p:txBody>
          <a:bodyPr/>
          <a:lstStyle/>
          <a:p>
            <a:r>
              <a:rPr lang="de-DE" dirty="0"/>
              <a:t>Ob Forschende in der Wirtschaftsinformatik einen theoretischen oder technologischen Ansatz wählen, ist eine </a:t>
            </a:r>
            <a:r>
              <a:rPr lang="de-DE" dirty="0">
                <a:solidFill>
                  <a:srgbClr val="C00000"/>
                </a:solidFill>
              </a:rPr>
              <a:t>grundlegende Entscheidung</a:t>
            </a:r>
            <a:r>
              <a:rPr lang="de-DE" dirty="0"/>
              <a:t> (sie wird selten bewusst gewählt) </a:t>
            </a:r>
          </a:p>
          <a:p>
            <a:pPr lvl="1"/>
            <a:r>
              <a:rPr lang="de-DE" dirty="0"/>
              <a:t>Oft gibt die Sozialisierung den Ausschlag </a:t>
            </a:r>
          </a:p>
          <a:p>
            <a:r>
              <a:rPr lang="de-DE" dirty="0"/>
              <a:t>Dem pragmatischen Wissenschaftsziel und der ingenieurwissenschaftlichen Prägung der ersten Generation von Fachvertreterinnen folgend, war zu Beginn der Wirtschaftsinformatik die </a:t>
            </a:r>
            <a:r>
              <a:rPr lang="de-DE" dirty="0">
                <a:solidFill>
                  <a:srgbClr val="C00000"/>
                </a:solidFill>
              </a:rPr>
              <a:t>technologische Forschungskonzeption </a:t>
            </a:r>
            <a:r>
              <a:rPr lang="de-DE" dirty="0"/>
              <a:t>das herrschende Paradigma </a:t>
            </a:r>
          </a:p>
          <a:p>
            <a:r>
              <a:rPr lang="de-DE" dirty="0"/>
              <a:t>Gegen Ende der 1990er Jahre etablierte sich wegen des zunehmenden Einflusses der angloamerikanischen Information Systems </a:t>
            </a:r>
            <a:r>
              <a:rPr lang="de-DE" dirty="0" err="1"/>
              <a:t>Discipline</a:t>
            </a:r>
            <a:r>
              <a:rPr lang="de-DE" dirty="0"/>
              <a:t> eine </a:t>
            </a:r>
            <a:r>
              <a:rPr lang="de-DE" dirty="0">
                <a:solidFill>
                  <a:srgbClr val="C00000"/>
                </a:solidFill>
              </a:rPr>
              <a:t>theoretisch-empirisch orientierte Forschungskonzeption </a:t>
            </a:r>
          </a:p>
          <a:p>
            <a:r>
              <a:rPr lang="de-DE" dirty="0"/>
              <a:t>Daraus entwickelte sich 2011 eine Gegenreaktion auf der Basis des Memorandum zur </a:t>
            </a:r>
            <a:r>
              <a:rPr lang="de-DE" dirty="0">
                <a:solidFill>
                  <a:srgbClr val="C00000"/>
                </a:solidFill>
              </a:rPr>
              <a:t>gestaltungsorientierten Wirtschaftsinformatik</a:t>
            </a:r>
          </a:p>
        </p:txBody>
      </p:sp>
      <p:sp>
        <p:nvSpPr>
          <p:cNvPr id="4" name="Foliennummernplatzhalter 3">
            <a:extLst>
              <a:ext uri="{FF2B5EF4-FFF2-40B4-BE49-F238E27FC236}">
                <a16:creationId xmlns:a16="http://schemas.microsoft.com/office/drawing/2014/main" id="{D7145127-51F4-E844-AB4F-5A1E22E1F211}"/>
              </a:ext>
            </a:extLst>
          </p:cNvPr>
          <p:cNvSpPr>
            <a:spLocks noGrp="1"/>
          </p:cNvSpPr>
          <p:nvPr>
            <p:ph type="sldNum" sz="quarter" idx="12"/>
          </p:nvPr>
        </p:nvSpPr>
        <p:spPr/>
        <p:txBody>
          <a:bodyPr/>
          <a:lstStyle/>
          <a:p>
            <a:fld id="{FC0CC166-4E39-43B8-AB91-BDD1C4C9E224}" type="slidenum">
              <a:rPr lang="de-DE" smtClean="0"/>
              <a:t>21</a:t>
            </a:fld>
            <a:endParaRPr lang="de-DE" dirty="0"/>
          </a:p>
        </p:txBody>
      </p:sp>
    </p:spTree>
    <p:extLst>
      <p:ext uri="{BB962C8B-B14F-4D97-AF65-F5344CB8AC3E}">
        <p14:creationId xmlns:p14="http://schemas.microsoft.com/office/powerpoint/2010/main" val="6816500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C1D904-81F0-1C4D-AA27-FA495B6EC817}"/>
              </a:ext>
            </a:extLst>
          </p:cNvPr>
          <p:cNvSpPr>
            <a:spLocks noGrp="1"/>
          </p:cNvSpPr>
          <p:nvPr>
            <p:ph type="title"/>
          </p:nvPr>
        </p:nvSpPr>
        <p:spPr/>
        <p:txBody>
          <a:bodyPr/>
          <a:lstStyle/>
          <a:p>
            <a:r>
              <a:rPr lang="de-DE" dirty="0"/>
              <a:t>Argumente für und gegen eine technologische Forschungskonzeption</a:t>
            </a:r>
          </a:p>
        </p:txBody>
      </p:sp>
      <p:graphicFrame>
        <p:nvGraphicFramePr>
          <p:cNvPr id="5" name="Tabelle 5">
            <a:extLst>
              <a:ext uri="{FF2B5EF4-FFF2-40B4-BE49-F238E27FC236}">
                <a16:creationId xmlns:a16="http://schemas.microsoft.com/office/drawing/2014/main" id="{BCB81C68-47D8-C34A-B9FC-F96B622627EB}"/>
              </a:ext>
            </a:extLst>
          </p:cNvPr>
          <p:cNvGraphicFramePr>
            <a:graphicFrameLocks noGrp="1"/>
          </p:cNvGraphicFramePr>
          <p:nvPr>
            <p:ph idx="1"/>
            <p:extLst>
              <p:ext uri="{D42A27DB-BD31-4B8C-83A1-F6EECF244321}">
                <p14:modId xmlns:p14="http://schemas.microsoft.com/office/powerpoint/2010/main" val="4206224816"/>
              </p:ext>
            </p:extLst>
          </p:nvPr>
        </p:nvGraphicFramePr>
        <p:xfrm>
          <a:off x="1378799" y="1773610"/>
          <a:ext cx="10263404" cy="4196080"/>
        </p:xfrm>
        <a:graphic>
          <a:graphicData uri="http://schemas.openxmlformats.org/drawingml/2006/table">
            <a:tbl>
              <a:tblPr firstRow="1" bandRow="1">
                <a:tableStyleId>{21E4AEA4-8DFA-4A89-87EB-49C32662AFE0}</a:tableStyleId>
              </a:tblPr>
              <a:tblGrid>
                <a:gridCol w="5131702">
                  <a:extLst>
                    <a:ext uri="{9D8B030D-6E8A-4147-A177-3AD203B41FA5}">
                      <a16:colId xmlns:a16="http://schemas.microsoft.com/office/drawing/2014/main" val="3667269301"/>
                    </a:ext>
                  </a:extLst>
                </a:gridCol>
                <a:gridCol w="5131702">
                  <a:extLst>
                    <a:ext uri="{9D8B030D-6E8A-4147-A177-3AD203B41FA5}">
                      <a16:colId xmlns:a16="http://schemas.microsoft.com/office/drawing/2014/main" val="3573429682"/>
                    </a:ext>
                  </a:extLst>
                </a:gridCol>
              </a:tblGrid>
              <a:tr h="370840">
                <a:tc>
                  <a:txBody>
                    <a:bodyPr/>
                    <a:lstStyle/>
                    <a:p>
                      <a:r>
                        <a:rPr lang="de-DE" sz="1700" dirty="0"/>
                        <a:t>Pro technologische Forschungskonzeption</a:t>
                      </a:r>
                    </a:p>
                  </a:txBody>
                  <a:tcPr/>
                </a:tc>
                <a:tc>
                  <a:txBody>
                    <a:bodyPr/>
                    <a:lstStyle/>
                    <a:p>
                      <a:r>
                        <a:rPr lang="de-DE" sz="1700" dirty="0"/>
                        <a:t>Contra technologische Forschungskonzeption</a:t>
                      </a:r>
                    </a:p>
                  </a:txBody>
                  <a:tcPr/>
                </a:tc>
                <a:extLst>
                  <a:ext uri="{0D108BD9-81ED-4DB2-BD59-A6C34878D82A}">
                    <a16:rowId xmlns:a16="http://schemas.microsoft.com/office/drawing/2014/main" val="2272430853"/>
                  </a:ext>
                </a:extLst>
              </a:tr>
              <a:tr h="370840">
                <a:tc>
                  <a:txBody>
                    <a:bodyPr/>
                    <a:lstStyle/>
                    <a:p>
                      <a:r>
                        <a:rPr lang="de-DE" sz="1700" kern="1200" dirty="0">
                          <a:solidFill>
                            <a:schemeClr val="dk1"/>
                          </a:solidFill>
                          <a:effectLst/>
                        </a:rPr>
                        <a:t>Eine zielfreie Theorie gibt es nicht; es gibt stets offene oder versteckte Ziele. </a:t>
                      </a:r>
                      <a:endParaRPr lang="de-DE" sz="1700" dirty="0"/>
                    </a:p>
                  </a:txBody>
                  <a:tcPr/>
                </a:tc>
                <a:tc>
                  <a:txBody>
                    <a:bodyPr/>
                    <a:lstStyle/>
                    <a:p>
                      <a:r>
                        <a:rPr lang="de-DE" sz="1700" kern="1200" dirty="0">
                          <a:solidFill>
                            <a:schemeClr val="dk1"/>
                          </a:solidFill>
                        </a:rPr>
                        <a:t>Zweckmäßigkeit und praktische Ausbeute gehen vor Überprüfung der Wahrheit; Falschheiten werden nicht eliminiert. </a:t>
                      </a:r>
                      <a:endParaRPr lang="de-DE" sz="1700" kern="1200" dirty="0">
                        <a:solidFill>
                          <a:schemeClr val="dk1"/>
                        </a:solidFill>
                        <a:latin typeface="+mn-lt"/>
                        <a:ea typeface="+mn-ea"/>
                        <a:cs typeface="+mn-cs"/>
                      </a:endParaRPr>
                    </a:p>
                  </a:txBody>
                  <a:tcPr/>
                </a:tc>
                <a:extLst>
                  <a:ext uri="{0D108BD9-81ED-4DB2-BD59-A6C34878D82A}">
                    <a16:rowId xmlns:a16="http://schemas.microsoft.com/office/drawing/2014/main" val="3440530579"/>
                  </a:ext>
                </a:extLst>
              </a:tr>
              <a:tr h="370840">
                <a:tc>
                  <a:txBody>
                    <a:bodyPr/>
                    <a:lstStyle/>
                    <a:p>
                      <a:r>
                        <a:rPr lang="de-DE" sz="1700" kern="1200" dirty="0">
                          <a:solidFill>
                            <a:schemeClr val="dk1"/>
                          </a:solidFill>
                          <a:effectLst/>
                        </a:rPr>
                        <a:t>Oft vernachlässigen Theorien den Wahrheitswert oder Realitätsbezug. </a:t>
                      </a:r>
                      <a:endParaRPr lang="de-DE" sz="1700" dirty="0"/>
                    </a:p>
                  </a:txBody>
                  <a:tcPr/>
                </a:tc>
                <a:tc>
                  <a:txBody>
                    <a:bodyPr/>
                    <a:lstStyle/>
                    <a:p>
                      <a:r>
                        <a:rPr lang="de-DE" sz="1700" kern="1200" dirty="0">
                          <a:solidFill>
                            <a:schemeClr val="dk1"/>
                          </a:solidFill>
                          <a:effectLst/>
                        </a:rPr>
                        <a:t>Theorie stellt den Unterbau von Technologie dar; ohne Theorie steht Technologie auf keinem Fundament. </a:t>
                      </a:r>
                      <a:endParaRPr lang="de-DE" sz="1700" dirty="0"/>
                    </a:p>
                  </a:txBody>
                  <a:tcPr/>
                </a:tc>
                <a:extLst>
                  <a:ext uri="{0D108BD9-81ED-4DB2-BD59-A6C34878D82A}">
                    <a16:rowId xmlns:a16="http://schemas.microsoft.com/office/drawing/2014/main" val="1136532433"/>
                  </a:ext>
                </a:extLst>
              </a:tr>
              <a:tr h="370840">
                <a:tc>
                  <a:txBody>
                    <a:bodyPr/>
                    <a:lstStyle/>
                    <a:p>
                      <a:r>
                        <a:rPr lang="de-DE" sz="1700" kern="1200" dirty="0">
                          <a:solidFill>
                            <a:schemeClr val="dk1"/>
                          </a:solidFill>
                          <a:effectLst/>
                        </a:rPr>
                        <a:t>Die mehr praxis- oder anwendungs­bezogene Technologie trifft die Bedürfnisse der Wirtschaft und Verwaltung besser</a:t>
                      </a:r>
                      <a:r>
                        <a:rPr lang="de-DE" sz="1700" dirty="0">
                          <a:effectLst/>
                        </a:rPr>
                        <a:t> </a:t>
                      </a:r>
                      <a:endParaRPr lang="de-DE" sz="1700" dirty="0"/>
                    </a:p>
                  </a:txBody>
                  <a:tcPr/>
                </a:tc>
                <a:tc>
                  <a:txBody>
                    <a:bodyPr/>
                    <a:lstStyle/>
                    <a:p>
                      <a:r>
                        <a:rPr lang="de-DE" sz="1700" kern="1200" dirty="0">
                          <a:solidFill>
                            <a:schemeClr val="dk1"/>
                          </a:solidFill>
                          <a:effectLst/>
                        </a:rPr>
                        <a:t>Technologie ist meist auf vorhandene, bekannte Anwendungsbereiche beschränkt, während Theorie neue Bereiche erschließen kann (Grundlagenforschung). </a:t>
                      </a:r>
                      <a:endParaRPr lang="de-DE" sz="1700" dirty="0"/>
                    </a:p>
                  </a:txBody>
                  <a:tcPr/>
                </a:tc>
                <a:extLst>
                  <a:ext uri="{0D108BD9-81ED-4DB2-BD59-A6C34878D82A}">
                    <a16:rowId xmlns:a16="http://schemas.microsoft.com/office/drawing/2014/main" val="3173280470"/>
                  </a:ext>
                </a:extLst>
              </a:tr>
              <a:tr h="370840">
                <a:tc>
                  <a:txBody>
                    <a:bodyPr/>
                    <a:lstStyle/>
                    <a:p>
                      <a:r>
                        <a:rPr lang="de-DE" sz="1700" kern="1200" dirty="0">
                          <a:solidFill>
                            <a:schemeClr val="dk1"/>
                          </a:solidFill>
                          <a:effectLst/>
                        </a:rPr>
                        <a:t>Die Zeitdifferenz zwischen theoretischer Erkenntnis und praktischer Anwendung ist relativ groß. </a:t>
                      </a:r>
                      <a:endParaRPr lang="de-DE" sz="1700" dirty="0"/>
                    </a:p>
                  </a:txBody>
                  <a:tcPr/>
                </a:tc>
                <a:tc>
                  <a:txBody>
                    <a:bodyPr/>
                    <a:lstStyle/>
                    <a:p>
                      <a:r>
                        <a:rPr lang="de-DE" sz="1700" kern="1200" dirty="0">
                          <a:solidFill>
                            <a:schemeClr val="dk1"/>
                          </a:solidFill>
                          <a:effectLst/>
                        </a:rPr>
                        <a:t>Gefahr der Beschränkung auf kurzfristig drängende Tagesprobleme bis hin zur Auftragsforschung für Geldgebende. </a:t>
                      </a:r>
                      <a:endParaRPr lang="de-DE" sz="1700" dirty="0"/>
                    </a:p>
                  </a:txBody>
                  <a:tcPr/>
                </a:tc>
                <a:extLst>
                  <a:ext uri="{0D108BD9-81ED-4DB2-BD59-A6C34878D82A}">
                    <a16:rowId xmlns:a16="http://schemas.microsoft.com/office/drawing/2014/main" val="949906456"/>
                  </a:ext>
                </a:extLst>
              </a:tr>
              <a:tr h="370840">
                <a:tc>
                  <a:txBody>
                    <a:bodyPr/>
                    <a:lstStyle/>
                    <a:p>
                      <a:r>
                        <a:rPr lang="de-DE" sz="1700" kern="1200" dirty="0">
                          <a:solidFill>
                            <a:schemeClr val="dk1"/>
                          </a:solidFill>
                          <a:effectLst/>
                        </a:rPr>
                        <a:t>Häufige Verwendung von praxisnäherer Beobachtungs- oder Umgangssprache statt einer Fachsprache.</a:t>
                      </a:r>
                      <a:r>
                        <a:rPr lang="de-DE" sz="1700" dirty="0">
                          <a:effectLst/>
                        </a:rPr>
                        <a:t> </a:t>
                      </a:r>
                      <a:endParaRPr lang="de-DE" sz="1700" dirty="0"/>
                    </a:p>
                  </a:txBody>
                  <a:tcPr/>
                </a:tc>
                <a:tc>
                  <a:txBody>
                    <a:bodyPr/>
                    <a:lstStyle/>
                    <a:p>
                      <a:r>
                        <a:rPr lang="de-DE" sz="1700" kern="1200" dirty="0">
                          <a:solidFill>
                            <a:schemeClr val="dk1"/>
                          </a:solidFill>
                          <a:effectLst/>
                        </a:rPr>
                        <a:t>Klare Begriffs- und Sprachdefinitionen der Theorie ermöglichen Nachvollziehbarkeit und exakte Aussagen. </a:t>
                      </a:r>
                      <a:endParaRPr lang="de-DE" sz="1700" dirty="0"/>
                    </a:p>
                  </a:txBody>
                  <a:tcPr/>
                </a:tc>
                <a:extLst>
                  <a:ext uri="{0D108BD9-81ED-4DB2-BD59-A6C34878D82A}">
                    <a16:rowId xmlns:a16="http://schemas.microsoft.com/office/drawing/2014/main" val="3404733618"/>
                  </a:ext>
                </a:extLst>
              </a:tr>
            </a:tbl>
          </a:graphicData>
        </a:graphic>
      </p:graphicFrame>
      <p:sp>
        <p:nvSpPr>
          <p:cNvPr id="4" name="Foliennummernplatzhalter 3">
            <a:extLst>
              <a:ext uri="{FF2B5EF4-FFF2-40B4-BE49-F238E27FC236}">
                <a16:creationId xmlns:a16="http://schemas.microsoft.com/office/drawing/2014/main" id="{4886A425-31F8-764E-9153-B037C318EE84}"/>
              </a:ext>
            </a:extLst>
          </p:cNvPr>
          <p:cNvSpPr>
            <a:spLocks noGrp="1"/>
          </p:cNvSpPr>
          <p:nvPr>
            <p:ph type="sldNum" sz="quarter" idx="12"/>
          </p:nvPr>
        </p:nvSpPr>
        <p:spPr/>
        <p:txBody>
          <a:bodyPr/>
          <a:lstStyle/>
          <a:p>
            <a:fld id="{FC0CC166-4E39-43B8-AB91-BDD1C4C9E224}" type="slidenum">
              <a:rPr lang="de-DE" smtClean="0"/>
              <a:t>22</a:t>
            </a:fld>
            <a:endParaRPr lang="de-DE" dirty="0"/>
          </a:p>
        </p:txBody>
      </p:sp>
    </p:spTree>
    <p:extLst>
      <p:ext uri="{BB962C8B-B14F-4D97-AF65-F5344CB8AC3E}">
        <p14:creationId xmlns:p14="http://schemas.microsoft.com/office/powerpoint/2010/main" val="7453207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73C76A-0848-E749-8485-81C10CD65206}"/>
              </a:ext>
            </a:extLst>
          </p:cNvPr>
          <p:cNvSpPr>
            <a:spLocks noGrp="1"/>
          </p:cNvSpPr>
          <p:nvPr>
            <p:ph type="title"/>
          </p:nvPr>
        </p:nvSpPr>
        <p:spPr/>
        <p:txBody>
          <a:bodyPr/>
          <a:lstStyle/>
          <a:p>
            <a:r>
              <a:rPr lang="de-DE" dirty="0"/>
              <a:t>Argumente für und gegen eine technologische Forschungskonzeption</a:t>
            </a:r>
          </a:p>
        </p:txBody>
      </p:sp>
      <p:pic>
        <p:nvPicPr>
          <p:cNvPr id="6" name="Inhaltsplatzhalter 5" descr="Ein Bild, das Text, Screenshot, Schrift, Reihe enthält.&#10;&#10;Automatisch generierte Beschreibung">
            <a:extLst>
              <a:ext uri="{FF2B5EF4-FFF2-40B4-BE49-F238E27FC236}">
                <a16:creationId xmlns:a16="http://schemas.microsoft.com/office/drawing/2014/main" id="{157725FA-8C00-2A48-A5A1-BDABDBE562F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40800" y="2565698"/>
            <a:ext cx="8713573" cy="3240360"/>
          </a:xfrm>
        </p:spPr>
      </p:pic>
      <p:sp>
        <p:nvSpPr>
          <p:cNvPr id="4" name="Foliennummernplatzhalter 3">
            <a:extLst>
              <a:ext uri="{FF2B5EF4-FFF2-40B4-BE49-F238E27FC236}">
                <a16:creationId xmlns:a16="http://schemas.microsoft.com/office/drawing/2014/main" id="{CB44F1CB-64C5-AF4E-85EF-0EE2264655EB}"/>
              </a:ext>
            </a:extLst>
          </p:cNvPr>
          <p:cNvSpPr>
            <a:spLocks noGrp="1"/>
          </p:cNvSpPr>
          <p:nvPr>
            <p:ph type="sldNum" sz="quarter" idx="12"/>
          </p:nvPr>
        </p:nvSpPr>
        <p:spPr/>
        <p:txBody>
          <a:bodyPr/>
          <a:lstStyle/>
          <a:p>
            <a:fld id="{FC0CC166-4E39-43B8-AB91-BDD1C4C9E224}" type="slidenum">
              <a:rPr lang="de-DE" smtClean="0"/>
              <a:t>23</a:t>
            </a:fld>
            <a:endParaRPr lang="de-DE" dirty="0"/>
          </a:p>
        </p:txBody>
      </p:sp>
    </p:spTree>
    <p:extLst>
      <p:ext uri="{BB962C8B-B14F-4D97-AF65-F5344CB8AC3E}">
        <p14:creationId xmlns:p14="http://schemas.microsoft.com/office/powerpoint/2010/main" val="40229357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Inhaltsplatzhalter 2">
            <a:extLst>
              <a:ext uri="{FF2B5EF4-FFF2-40B4-BE49-F238E27FC236}">
                <a16:creationId xmlns:a16="http://schemas.microsoft.com/office/drawing/2014/main" id="{1BA8FE5F-F503-0146-82C5-19D8EBCAE3E1}"/>
              </a:ext>
            </a:extLst>
          </p:cNvPr>
          <p:cNvSpPr>
            <a:spLocks noGrp="1"/>
          </p:cNvSpPr>
          <p:nvPr>
            <p:ph idx="1"/>
          </p:nvPr>
        </p:nvSpPr>
        <p:spPr>
          <a:xfrm>
            <a:off x="1378799" y="1828026"/>
            <a:ext cx="10047379" cy="1955616"/>
          </a:xfrm>
        </p:spPr>
        <p:txBody>
          <a:bodyPr/>
          <a:lstStyle/>
          <a:p>
            <a:r>
              <a:rPr lang="de-DE" dirty="0"/>
              <a:t>Eine oder mehr Theorien sollten das Fundament von Technologien bilden</a:t>
            </a:r>
          </a:p>
          <a:p>
            <a:r>
              <a:rPr lang="de-DE" dirty="0"/>
              <a:t>Bei der anwendungsbezogenen Umformung einer Theorie stellt der Faktor Zeit eine wesentliche Einflussgröße dar</a:t>
            </a:r>
          </a:p>
          <a:p>
            <a:r>
              <a:rPr lang="de-DE" dirty="0"/>
              <a:t>Eine Theorie kann nur dann Fundament sein, wenn sie zeitlich vor der Technologie entwickelt wurde </a:t>
            </a:r>
          </a:p>
          <a:p>
            <a:endParaRPr lang="de-DE" dirty="0"/>
          </a:p>
        </p:txBody>
      </p:sp>
      <p:sp>
        <p:nvSpPr>
          <p:cNvPr id="2" name="Titel 1">
            <a:extLst>
              <a:ext uri="{FF2B5EF4-FFF2-40B4-BE49-F238E27FC236}">
                <a16:creationId xmlns:a16="http://schemas.microsoft.com/office/drawing/2014/main" id="{491F69A4-AE95-7647-8733-34754E051AC3}"/>
              </a:ext>
            </a:extLst>
          </p:cNvPr>
          <p:cNvSpPr>
            <a:spLocks noGrp="1"/>
          </p:cNvSpPr>
          <p:nvPr>
            <p:ph type="title"/>
          </p:nvPr>
        </p:nvSpPr>
        <p:spPr/>
        <p:txBody>
          <a:bodyPr/>
          <a:lstStyle/>
          <a:p>
            <a:r>
              <a:rPr lang="de-DE" dirty="0"/>
              <a:t>Zusammenhang zwischen Theorie und Technologie</a:t>
            </a:r>
          </a:p>
        </p:txBody>
      </p:sp>
      <p:sp>
        <p:nvSpPr>
          <p:cNvPr id="4" name="Foliennummernplatzhalter 3">
            <a:extLst>
              <a:ext uri="{FF2B5EF4-FFF2-40B4-BE49-F238E27FC236}">
                <a16:creationId xmlns:a16="http://schemas.microsoft.com/office/drawing/2014/main" id="{1A74228D-1C77-5740-ABBA-109EB7BBEAE5}"/>
              </a:ext>
            </a:extLst>
          </p:cNvPr>
          <p:cNvSpPr>
            <a:spLocks noGrp="1"/>
          </p:cNvSpPr>
          <p:nvPr>
            <p:ph type="sldNum" sz="quarter" idx="12"/>
          </p:nvPr>
        </p:nvSpPr>
        <p:spPr/>
        <p:txBody>
          <a:bodyPr/>
          <a:lstStyle/>
          <a:p>
            <a:fld id="{FC0CC166-4E39-43B8-AB91-BDD1C4C9E224}" type="slidenum">
              <a:rPr lang="de-DE" smtClean="0"/>
              <a:t>24</a:t>
            </a:fld>
            <a:endParaRPr lang="de-DE" dirty="0"/>
          </a:p>
        </p:txBody>
      </p:sp>
      <p:grpSp>
        <p:nvGrpSpPr>
          <p:cNvPr id="23" name="Gruppieren 22">
            <a:extLst>
              <a:ext uri="{FF2B5EF4-FFF2-40B4-BE49-F238E27FC236}">
                <a16:creationId xmlns:a16="http://schemas.microsoft.com/office/drawing/2014/main" id="{F2A3725B-E0EF-0A42-B321-0BB95C495388}"/>
              </a:ext>
            </a:extLst>
          </p:cNvPr>
          <p:cNvGrpSpPr/>
          <p:nvPr/>
        </p:nvGrpSpPr>
        <p:grpSpPr>
          <a:xfrm>
            <a:off x="5673762" y="3501802"/>
            <a:ext cx="5824425" cy="598015"/>
            <a:chOff x="1378800" y="3213770"/>
            <a:chExt cx="8895251" cy="1537405"/>
          </a:xfrm>
        </p:grpSpPr>
        <p:grpSp>
          <p:nvGrpSpPr>
            <p:cNvPr id="12" name="Gruppieren 11">
              <a:extLst>
                <a:ext uri="{FF2B5EF4-FFF2-40B4-BE49-F238E27FC236}">
                  <a16:creationId xmlns:a16="http://schemas.microsoft.com/office/drawing/2014/main" id="{143667C9-E938-2144-A6FE-E18273A7626A}"/>
                </a:ext>
              </a:extLst>
            </p:cNvPr>
            <p:cNvGrpSpPr/>
            <p:nvPr/>
          </p:nvGrpSpPr>
          <p:grpSpPr>
            <a:xfrm>
              <a:off x="1378800" y="3213770"/>
              <a:ext cx="8895251" cy="576064"/>
              <a:chOff x="1378800" y="3213770"/>
              <a:chExt cx="8895251" cy="576064"/>
            </a:xfrm>
          </p:grpSpPr>
          <p:cxnSp>
            <p:nvCxnSpPr>
              <p:cNvPr id="6" name="Gerade Verbindung mit Pfeil 5">
                <a:extLst>
                  <a:ext uri="{FF2B5EF4-FFF2-40B4-BE49-F238E27FC236}">
                    <a16:creationId xmlns:a16="http://schemas.microsoft.com/office/drawing/2014/main" id="{253015D0-4DF2-7F47-A346-9870CA1C2EA7}"/>
                  </a:ext>
                </a:extLst>
              </p:cNvPr>
              <p:cNvCxnSpPr>
                <a:cxnSpLocks/>
              </p:cNvCxnSpPr>
              <p:nvPr/>
            </p:nvCxnSpPr>
            <p:spPr>
              <a:xfrm>
                <a:off x="1378800" y="3501802"/>
                <a:ext cx="8895251" cy="0"/>
              </a:xfrm>
              <a:prstGeom prst="straightConnector1">
                <a:avLst/>
              </a:prstGeom>
              <a:ln w="50800">
                <a:solidFill>
                  <a:srgbClr val="C0504D"/>
                </a:solidFill>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9">
                <a:extLst>
                  <a:ext uri="{FF2B5EF4-FFF2-40B4-BE49-F238E27FC236}">
                    <a16:creationId xmlns:a16="http://schemas.microsoft.com/office/drawing/2014/main" id="{F5B4D6B4-2C12-C34E-828E-69A28C3936B3}"/>
                  </a:ext>
                </a:extLst>
              </p:cNvPr>
              <p:cNvCxnSpPr/>
              <p:nvPr/>
            </p:nvCxnSpPr>
            <p:spPr>
              <a:xfrm>
                <a:off x="2281163" y="3213770"/>
                <a:ext cx="0" cy="576064"/>
              </a:xfrm>
              <a:prstGeom prst="line">
                <a:avLst/>
              </a:prstGeom>
              <a:ln w="38100">
                <a:solidFill>
                  <a:srgbClr val="C0504D"/>
                </a:solidFill>
              </a:ln>
            </p:spPr>
            <p:style>
              <a:lnRef idx="1">
                <a:schemeClr val="accent1"/>
              </a:lnRef>
              <a:fillRef idx="0">
                <a:schemeClr val="accent1"/>
              </a:fillRef>
              <a:effectRef idx="0">
                <a:schemeClr val="accent1"/>
              </a:effectRef>
              <a:fontRef idx="minor">
                <a:schemeClr val="tx1"/>
              </a:fontRef>
            </p:style>
          </p:cxnSp>
          <p:cxnSp>
            <p:nvCxnSpPr>
              <p:cNvPr id="11" name="Gerade Verbindung 10">
                <a:extLst>
                  <a:ext uri="{FF2B5EF4-FFF2-40B4-BE49-F238E27FC236}">
                    <a16:creationId xmlns:a16="http://schemas.microsoft.com/office/drawing/2014/main" id="{A9359F3A-06A5-3249-8E7E-F25BD4967D2D}"/>
                  </a:ext>
                </a:extLst>
              </p:cNvPr>
              <p:cNvCxnSpPr/>
              <p:nvPr/>
            </p:nvCxnSpPr>
            <p:spPr>
              <a:xfrm>
                <a:off x="7681763" y="3213770"/>
                <a:ext cx="0" cy="576064"/>
              </a:xfrm>
              <a:prstGeom prst="line">
                <a:avLst/>
              </a:prstGeom>
              <a:ln w="38100">
                <a:solidFill>
                  <a:srgbClr val="C0504D"/>
                </a:solidFill>
              </a:ln>
            </p:spPr>
            <p:style>
              <a:lnRef idx="1">
                <a:schemeClr val="accent1"/>
              </a:lnRef>
              <a:fillRef idx="0">
                <a:schemeClr val="accent1"/>
              </a:fillRef>
              <a:effectRef idx="0">
                <a:schemeClr val="accent1"/>
              </a:effectRef>
              <a:fontRef idx="minor">
                <a:schemeClr val="tx1"/>
              </a:fontRef>
            </p:style>
          </p:cxnSp>
        </p:grpSp>
        <p:sp>
          <p:nvSpPr>
            <p:cNvPr id="17" name="Textfeld 16">
              <a:extLst>
                <a:ext uri="{FF2B5EF4-FFF2-40B4-BE49-F238E27FC236}">
                  <a16:creationId xmlns:a16="http://schemas.microsoft.com/office/drawing/2014/main" id="{C7AA485B-E5D0-D840-BCFB-2C9D4AAD49F7}"/>
                </a:ext>
              </a:extLst>
            </p:cNvPr>
            <p:cNvSpPr txBox="1"/>
            <p:nvPr/>
          </p:nvSpPr>
          <p:spPr>
            <a:xfrm>
              <a:off x="1561083" y="3789834"/>
              <a:ext cx="1440160" cy="369332"/>
            </a:xfrm>
            <a:prstGeom prst="rect">
              <a:avLst/>
            </a:prstGeom>
            <a:noFill/>
          </p:spPr>
          <p:txBody>
            <a:bodyPr wrap="square" rtlCol="0">
              <a:spAutoFit/>
            </a:bodyPr>
            <a:lstStyle/>
            <a:p>
              <a:pPr algn="ctr"/>
              <a:r>
                <a:rPr lang="de-DE" dirty="0"/>
                <a:t>Theorie</a:t>
              </a:r>
            </a:p>
          </p:txBody>
        </p:sp>
        <p:sp>
          <p:nvSpPr>
            <p:cNvPr id="18" name="Textfeld 17">
              <a:extLst>
                <a:ext uri="{FF2B5EF4-FFF2-40B4-BE49-F238E27FC236}">
                  <a16:creationId xmlns:a16="http://schemas.microsoft.com/office/drawing/2014/main" id="{ADD46671-02DC-844D-A372-7EFBD39DF578}"/>
                </a:ext>
              </a:extLst>
            </p:cNvPr>
            <p:cNvSpPr txBox="1"/>
            <p:nvPr/>
          </p:nvSpPr>
          <p:spPr>
            <a:xfrm>
              <a:off x="6443925" y="3801679"/>
              <a:ext cx="2509833" cy="949496"/>
            </a:xfrm>
            <a:prstGeom prst="rect">
              <a:avLst/>
            </a:prstGeom>
            <a:noFill/>
          </p:spPr>
          <p:txBody>
            <a:bodyPr wrap="square" rtlCol="0">
              <a:spAutoFit/>
            </a:bodyPr>
            <a:lstStyle/>
            <a:p>
              <a:pPr algn="ctr"/>
              <a:r>
                <a:rPr lang="de-DE" dirty="0"/>
                <a:t>Technologie</a:t>
              </a:r>
            </a:p>
          </p:txBody>
        </p:sp>
      </p:grpSp>
      <p:grpSp>
        <p:nvGrpSpPr>
          <p:cNvPr id="24" name="Gruppieren 23">
            <a:extLst>
              <a:ext uri="{FF2B5EF4-FFF2-40B4-BE49-F238E27FC236}">
                <a16:creationId xmlns:a16="http://schemas.microsoft.com/office/drawing/2014/main" id="{54A1B155-E9FF-754A-AB3A-919D896623F0}"/>
              </a:ext>
            </a:extLst>
          </p:cNvPr>
          <p:cNvGrpSpPr/>
          <p:nvPr/>
        </p:nvGrpSpPr>
        <p:grpSpPr>
          <a:xfrm>
            <a:off x="3865339" y="6238106"/>
            <a:ext cx="5050123" cy="512724"/>
            <a:chOff x="1047867" y="5431346"/>
            <a:chExt cx="9226184" cy="1278727"/>
          </a:xfrm>
        </p:grpSpPr>
        <p:grpSp>
          <p:nvGrpSpPr>
            <p:cNvPr id="13" name="Gruppieren 12">
              <a:extLst>
                <a:ext uri="{FF2B5EF4-FFF2-40B4-BE49-F238E27FC236}">
                  <a16:creationId xmlns:a16="http://schemas.microsoft.com/office/drawing/2014/main" id="{D58C5225-D734-6949-9BA6-3EB3526EBDB6}"/>
                </a:ext>
              </a:extLst>
            </p:cNvPr>
            <p:cNvGrpSpPr/>
            <p:nvPr/>
          </p:nvGrpSpPr>
          <p:grpSpPr>
            <a:xfrm>
              <a:off x="1378800" y="5431346"/>
              <a:ext cx="8895251" cy="576064"/>
              <a:chOff x="1378800" y="3213770"/>
              <a:chExt cx="8895251" cy="576064"/>
            </a:xfrm>
          </p:grpSpPr>
          <p:cxnSp>
            <p:nvCxnSpPr>
              <p:cNvPr id="14" name="Gerade Verbindung mit Pfeil 13">
                <a:extLst>
                  <a:ext uri="{FF2B5EF4-FFF2-40B4-BE49-F238E27FC236}">
                    <a16:creationId xmlns:a16="http://schemas.microsoft.com/office/drawing/2014/main" id="{DA075A49-88C9-E74A-96A0-7CE28D34E0C1}"/>
                  </a:ext>
                </a:extLst>
              </p:cNvPr>
              <p:cNvCxnSpPr>
                <a:cxnSpLocks/>
              </p:cNvCxnSpPr>
              <p:nvPr/>
            </p:nvCxnSpPr>
            <p:spPr>
              <a:xfrm>
                <a:off x="1378800" y="3501802"/>
                <a:ext cx="8895251" cy="0"/>
              </a:xfrm>
              <a:prstGeom prst="straightConnector1">
                <a:avLst/>
              </a:prstGeom>
              <a:ln w="50800">
                <a:solidFill>
                  <a:srgbClr val="C0504D"/>
                </a:solidFill>
                <a:tailEnd type="triangle"/>
              </a:ln>
            </p:spPr>
            <p:style>
              <a:lnRef idx="1">
                <a:schemeClr val="accent1"/>
              </a:lnRef>
              <a:fillRef idx="0">
                <a:schemeClr val="accent1"/>
              </a:fillRef>
              <a:effectRef idx="0">
                <a:schemeClr val="accent1"/>
              </a:effectRef>
              <a:fontRef idx="minor">
                <a:schemeClr val="tx1"/>
              </a:fontRef>
            </p:style>
          </p:cxnSp>
          <p:cxnSp>
            <p:nvCxnSpPr>
              <p:cNvPr id="15" name="Gerade Verbindung 14">
                <a:extLst>
                  <a:ext uri="{FF2B5EF4-FFF2-40B4-BE49-F238E27FC236}">
                    <a16:creationId xmlns:a16="http://schemas.microsoft.com/office/drawing/2014/main" id="{BBE7B1C5-05C7-6844-8F87-D73AA9D02F76}"/>
                  </a:ext>
                </a:extLst>
              </p:cNvPr>
              <p:cNvCxnSpPr/>
              <p:nvPr/>
            </p:nvCxnSpPr>
            <p:spPr>
              <a:xfrm>
                <a:off x="2281163" y="3213770"/>
                <a:ext cx="0" cy="576064"/>
              </a:xfrm>
              <a:prstGeom prst="line">
                <a:avLst/>
              </a:prstGeom>
              <a:ln w="38100">
                <a:solidFill>
                  <a:srgbClr val="C0504D"/>
                </a:solidFill>
              </a:ln>
            </p:spPr>
            <p:style>
              <a:lnRef idx="1">
                <a:schemeClr val="accent1"/>
              </a:lnRef>
              <a:fillRef idx="0">
                <a:schemeClr val="accent1"/>
              </a:fillRef>
              <a:effectRef idx="0">
                <a:schemeClr val="accent1"/>
              </a:effectRef>
              <a:fontRef idx="minor">
                <a:schemeClr val="tx1"/>
              </a:fontRef>
            </p:style>
          </p:cxnSp>
          <p:cxnSp>
            <p:nvCxnSpPr>
              <p:cNvPr id="16" name="Gerade Verbindung 15">
                <a:extLst>
                  <a:ext uri="{FF2B5EF4-FFF2-40B4-BE49-F238E27FC236}">
                    <a16:creationId xmlns:a16="http://schemas.microsoft.com/office/drawing/2014/main" id="{270D1732-F5CD-F945-93BA-801E5E9AC376}"/>
                  </a:ext>
                </a:extLst>
              </p:cNvPr>
              <p:cNvCxnSpPr/>
              <p:nvPr/>
            </p:nvCxnSpPr>
            <p:spPr>
              <a:xfrm>
                <a:off x="7681763" y="3213770"/>
                <a:ext cx="0" cy="576064"/>
              </a:xfrm>
              <a:prstGeom prst="line">
                <a:avLst/>
              </a:prstGeom>
              <a:ln w="38100">
                <a:solidFill>
                  <a:srgbClr val="C0504D"/>
                </a:solidFill>
              </a:ln>
            </p:spPr>
            <p:style>
              <a:lnRef idx="1">
                <a:schemeClr val="accent1"/>
              </a:lnRef>
              <a:fillRef idx="0">
                <a:schemeClr val="accent1"/>
              </a:fillRef>
              <a:effectRef idx="0">
                <a:schemeClr val="accent1"/>
              </a:effectRef>
              <a:fontRef idx="minor">
                <a:schemeClr val="tx1"/>
              </a:fontRef>
            </p:style>
          </p:cxnSp>
        </p:grpSp>
        <p:sp>
          <p:nvSpPr>
            <p:cNvPr id="19" name="Textfeld 18">
              <a:extLst>
                <a:ext uri="{FF2B5EF4-FFF2-40B4-BE49-F238E27FC236}">
                  <a16:creationId xmlns:a16="http://schemas.microsoft.com/office/drawing/2014/main" id="{FAC96342-6137-B844-BDAB-ED50575B4DAA}"/>
                </a:ext>
              </a:extLst>
            </p:cNvPr>
            <p:cNvSpPr txBox="1"/>
            <p:nvPr/>
          </p:nvSpPr>
          <p:spPr>
            <a:xfrm>
              <a:off x="1047867" y="6035090"/>
              <a:ext cx="2575498" cy="674983"/>
            </a:xfrm>
            <a:prstGeom prst="rect">
              <a:avLst/>
            </a:prstGeom>
            <a:noFill/>
          </p:spPr>
          <p:txBody>
            <a:bodyPr wrap="square" rtlCol="0">
              <a:spAutoFit/>
            </a:bodyPr>
            <a:lstStyle/>
            <a:p>
              <a:pPr algn="ctr"/>
              <a:r>
                <a:rPr lang="de-DE" dirty="0"/>
                <a:t>Technologie</a:t>
              </a:r>
            </a:p>
          </p:txBody>
        </p:sp>
        <p:sp>
          <p:nvSpPr>
            <p:cNvPr id="20" name="Textfeld 19">
              <a:extLst>
                <a:ext uri="{FF2B5EF4-FFF2-40B4-BE49-F238E27FC236}">
                  <a16:creationId xmlns:a16="http://schemas.microsoft.com/office/drawing/2014/main" id="{DF0C84D9-2908-1047-AA76-59B9DFEEBE6E}"/>
                </a:ext>
              </a:extLst>
            </p:cNvPr>
            <p:cNvSpPr txBox="1"/>
            <p:nvPr/>
          </p:nvSpPr>
          <p:spPr>
            <a:xfrm>
              <a:off x="6823242" y="6035090"/>
              <a:ext cx="1978001" cy="674983"/>
            </a:xfrm>
            <a:prstGeom prst="rect">
              <a:avLst/>
            </a:prstGeom>
            <a:noFill/>
          </p:spPr>
          <p:txBody>
            <a:bodyPr wrap="square" rtlCol="0">
              <a:spAutoFit/>
            </a:bodyPr>
            <a:lstStyle/>
            <a:p>
              <a:pPr algn="ctr"/>
              <a:r>
                <a:rPr lang="de-DE" dirty="0"/>
                <a:t>Theorie</a:t>
              </a:r>
            </a:p>
          </p:txBody>
        </p:sp>
      </p:grpSp>
      <p:sp>
        <p:nvSpPr>
          <p:cNvPr id="27" name="Inhaltsplatzhalter 2">
            <a:extLst>
              <a:ext uri="{FF2B5EF4-FFF2-40B4-BE49-F238E27FC236}">
                <a16:creationId xmlns:a16="http://schemas.microsoft.com/office/drawing/2014/main" id="{CE0B8E78-31B1-E04E-9657-186C2DDE7434}"/>
              </a:ext>
            </a:extLst>
          </p:cNvPr>
          <p:cNvSpPr txBox="1">
            <a:spLocks/>
          </p:cNvSpPr>
          <p:nvPr/>
        </p:nvSpPr>
        <p:spPr>
          <a:xfrm>
            <a:off x="1378799" y="4149874"/>
            <a:ext cx="10047379" cy="2211883"/>
          </a:xfrm>
          <a:prstGeom prst="rect">
            <a:avLst/>
          </a:prstGeom>
        </p:spPr>
        <p:txBody>
          <a:bodyPr vert="horz" lIns="0" tIns="0" rIns="0" bIns="0" rtlCol="0" anchor="t">
            <a:noAutofit/>
          </a:bodyPr>
          <a:lstStyle>
            <a:lvl1pPr marL="342864" indent="-342864" algn="l" defTabSz="914305" rtl="0" eaLnBrk="1" latinLnBrk="0" hangingPunct="1">
              <a:spcBef>
                <a:spcPct val="20000"/>
              </a:spcBef>
              <a:buFont typeface="Arial" panose="020B0604020202020204" pitchFamily="34" charset="0"/>
              <a:buChar char="•"/>
              <a:defRPr sz="2400" kern="1200">
                <a:solidFill>
                  <a:srgbClr val="003056"/>
                </a:solidFill>
                <a:latin typeface="+mn-lt"/>
                <a:ea typeface="+mn-ea"/>
                <a:cs typeface="+mn-cs"/>
              </a:defRPr>
            </a:lvl1pPr>
            <a:lvl2pPr marL="742873" indent="-285720" algn="l" defTabSz="914305" rtl="0" eaLnBrk="1" latinLnBrk="0" hangingPunct="1">
              <a:spcBef>
                <a:spcPct val="20000"/>
              </a:spcBef>
              <a:buFont typeface="Arial" panose="020B0604020202020204" pitchFamily="34" charset="0"/>
              <a:buChar char="–"/>
              <a:defRPr sz="2000" kern="1200">
                <a:solidFill>
                  <a:srgbClr val="003056"/>
                </a:solidFill>
                <a:latin typeface="+mn-lt"/>
                <a:ea typeface="+mn-ea"/>
                <a:cs typeface="+mn-cs"/>
              </a:defRPr>
            </a:lvl2pPr>
            <a:lvl3pPr marL="1142881" indent="-228576" algn="l" defTabSz="914305" rtl="0" eaLnBrk="1" latinLnBrk="0" hangingPunct="1">
              <a:spcBef>
                <a:spcPct val="20000"/>
              </a:spcBef>
              <a:buFont typeface="Arial" panose="020B0604020202020204" pitchFamily="34" charset="0"/>
              <a:buChar char="•"/>
              <a:defRPr sz="1800" kern="1200">
                <a:solidFill>
                  <a:srgbClr val="003056"/>
                </a:solidFill>
                <a:latin typeface="+mn-lt"/>
                <a:ea typeface="+mn-ea"/>
                <a:cs typeface="+mn-cs"/>
              </a:defRPr>
            </a:lvl3pPr>
            <a:lvl4pPr marL="1600034" indent="-228576" algn="l" defTabSz="914305" rtl="0" eaLnBrk="1" latinLnBrk="0" hangingPunct="1">
              <a:spcBef>
                <a:spcPct val="20000"/>
              </a:spcBef>
              <a:buFont typeface="Arial" panose="020B0604020202020204" pitchFamily="34" charset="0"/>
              <a:buChar char="–"/>
              <a:defRPr sz="1600" kern="1200">
                <a:solidFill>
                  <a:srgbClr val="003056"/>
                </a:solidFill>
                <a:latin typeface="+mn-lt"/>
                <a:ea typeface="+mn-ea"/>
                <a:cs typeface="+mn-cs"/>
              </a:defRPr>
            </a:lvl4pPr>
            <a:lvl5pPr marL="2057185" indent="-228576" algn="l" defTabSz="914305" rtl="0" eaLnBrk="1" latinLnBrk="0" hangingPunct="1">
              <a:spcBef>
                <a:spcPct val="20000"/>
              </a:spcBef>
              <a:buFont typeface="Arial" panose="020B0604020202020204" pitchFamily="34" charset="0"/>
              <a:buChar char="»"/>
              <a:defRPr sz="1600" kern="1200">
                <a:solidFill>
                  <a:srgbClr val="003056"/>
                </a:solidFill>
                <a:latin typeface="+mn-lt"/>
                <a:ea typeface="+mn-ea"/>
                <a:cs typeface="+mn-cs"/>
              </a:defRPr>
            </a:lvl5pPr>
            <a:lvl6pPr marL="2514338" indent="-228576"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90" indent="-228576"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643" indent="-228576"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95" indent="-228576"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dirty="0"/>
              <a:t>Entwickelt sich eine Theorie zeitlich nach einer Technologie, entstehen Technologien ohne theoretischen Unterbau -&gt; </a:t>
            </a:r>
            <a:r>
              <a:rPr lang="de-DE" dirty="0" err="1">
                <a:solidFill>
                  <a:srgbClr val="C00000"/>
                </a:solidFill>
              </a:rPr>
              <a:t>Praxeologien</a:t>
            </a:r>
            <a:r>
              <a:rPr lang="de-DE" dirty="0"/>
              <a:t> </a:t>
            </a:r>
          </a:p>
          <a:p>
            <a:pPr lvl="1"/>
            <a:r>
              <a:rPr lang="de-DE" dirty="0"/>
              <a:t>Synthese aus empirischem Wissen, analytischem Denken und systematischer Spekulation</a:t>
            </a:r>
          </a:p>
          <a:p>
            <a:r>
              <a:rPr lang="de-DE" dirty="0"/>
              <a:t>In Wirtschaftsinformatik werden oft </a:t>
            </a:r>
            <a:r>
              <a:rPr lang="de-DE" dirty="0" err="1"/>
              <a:t>Praxeologien</a:t>
            </a:r>
            <a:r>
              <a:rPr lang="de-DE" dirty="0"/>
              <a:t> angetroffen</a:t>
            </a:r>
          </a:p>
          <a:p>
            <a:r>
              <a:rPr lang="de-DE" dirty="0" err="1"/>
              <a:t>Praxeologien</a:t>
            </a:r>
            <a:r>
              <a:rPr lang="de-DE" dirty="0"/>
              <a:t> werden auch als </a:t>
            </a:r>
            <a:r>
              <a:rPr lang="de-DE" dirty="0">
                <a:solidFill>
                  <a:srgbClr val="C00000"/>
                </a:solidFill>
              </a:rPr>
              <a:t>Theorien der Praxis </a:t>
            </a:r>
            <a:r>
              <a:rPr lang="de-DE" dirty="0"/>
              <a:t>bezeichnet</a:t>
            </a:r>
          </a:p>
        </p:txBody>
      </p:sp>
    </p:spTree>
    <p:extLst>
      <p:ext uri="{BB962C8B-B14F-4D97-AF65-F5344CB8AC3E}">
        <p14:creationId xmlns:p14="http://schemas.microsoft.com/office/powerpoint/2010/main" val="25929748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7B9086-B466-F247-9CF0-9F8DD37EA47C}"/>
              </a:ext>
            </a:extLst>
          </p:cNvPr>
          <p:cNvSpPr>
            <a:spLocks noGrp="1"/>
          </p:cNvSpPr>
          <p:nvPr>
            <p:ph type="title"/>
          </p:nvPr>
        </p:nvSpPr>
        <p:spPr/>
        <p:txBody>
          <a:bodyPr/>
          <a:lstStyle/>
          <a:p>
            <a:r>
              <a:rPr lang="de-DE" dirty="0"/>
              <a:t>Zusammenhang zwischen Theorie und Technologie</a:t>
            </a:r>
          </a:p>
        </p:txBody>
      </p:sp>
      <p:sp>
        <p:nvSpPr>
          <p:cNvPr id="3" name="Inhaltsplatzhalter 2">
            <a:extLst>
              <a:ext uri="{FF2B5EF4-FFF2-40B4-BE49-F238E27FC236}">
                <a16:creationId xmlns:a16="http://schemas.microsoft.com/office/drawing/2014/main" id="{9D1FAF55-028A-CE4B-8243-EFF464FA7D5A}"/>
              </a:ext>
            </a:extLst>
          </p:cNvPr>
          <p:cNvSpPr>
            <a:spLocks noGrp="1"/>
          </p:cNvSpPr>
          <p:nvPr>
            <p:ph idx="1"/>
          </p:nvPr>
        </p:nvSpPr>
        <p:spPr>
          <a:xfrm>
            <a:off x="1378800" y="3196178"/>
            <a:ext cx="10407420" cy="3401968"/>
          </a:xfrm>
        </p:spPr>
        <p:txBody>
          <a:bodyPr/>
          <a:lstStyle/>
          <a:p>
            <a:r>
              <a:rPr lang="de-DE" sz="2200" dirty="0"/>
              <a:t>Die Modellsprache der Theoretikerinnen muss in die der Pragmatikerinnen überführt werden und umgekehrt </a:t>
            </a:r>
          </a:p>
          <a:p>
            <a:r>
              <a:rPr lang="de-DE" sz="2200" dirty="0"/>
              <a:t>Die Modelle müssen sich auf die gleiche </a:t>
            </a:r>
            <a:r>
              <a:rPr lang="de-DE" sz="2200" dirty="0">
                <a:solidFill>
                  <a:srgbClr val="C00000"/>
                </a:solidFill>
              </a:rPr>
              <a:t>Analyseebene</a:t>
            </a:r>
            <a:r>
              <a:rPr lang="de-DE" sz="2200" dirty="0"/>
              <a:t> beziehen</a:t>
            </a:r>
          </a:p>
          <a:p>
            <a:r>
              <a:rPr lang="de-DE" sz="2200" dirty="0"/>
              <a:t>Bei praktischen Dingen, wie der Gestaltung von Informationssystemen, wird häufig die </a:t>
            </a:r>
            <a:r>
              <a:rPr lang="de-DE" sz="2200" dirty="0">
                <a:solidFill>
                  <a:srgbClr val="C00000"/>
                </a:solidFill>
              </a:rPr>
              <a:t>Individualebene</a:t>
            </a:r>
            <a:r>
              <a:rPr lang="de-DE" sz="2200" dirty="0"/>
              <a:t> betont</a:t>
            </a:r>
          </a:p>
          <a:p>
            <a:r>
              <a:rPr lang="de-DE" sz="2200" dirty="0"/>
              <a:t>Erkenntnistheoretikerinnen untersuchen jedoch häufig die </a:t>
            </a:r>
            <a:r>
              <a:rPr lang="de-DE" sz="2200" dirty="0">
                <a:solidFill>
                  <a:srgbClr val="C00000"/>
                </a:solidFill>
              </a:rPr>
              <a:t>Makroebene</a:t>
            </a:r>
          </a:p>
          <a:p>
            <a:pPr lvl="1"/>
            <a:r>
              <a:rPr lang="de-DE" dirty="0"/>
              <a:t> indem sie Aussagen über Gruppen von Menschen oder über Unternehmen als Ganzes machen</a:t>
            </a:r>
          </a:p>
          <a:p>
            <a:r>
              <a:rPr lang="de-DE" sz="2200" dirty="0"/>
              <a:t>Neue Artefakte müssen einer </a:t>
            </a:r>
            <a:r>
              <a:rPr lang="de-DE" sz="2200" dirty="0">
                <a:solidFill>
                  <a:srgbClr val="C00000"/>
                </a:solidFill>
              </a:rPr>
              <a:t>Bewertung</a:t>
            </a:r>
            <a:r>
              <a:rPr lang="de-DE" sz="2200" dirty="0"/>
              <a:t> unterzogen werden</a:t>
            </a:r>
          </a:p>
        </p:txBody>
      </p:sp>
      <p:sp>
        <p:nvSpPr>
          <p:cNvPr id="4" name="Foliennummernplatzhalter 3">
            <a:extLst>
              <a:ext uri="{FF2B5EF4-FFF2-40B4-BE49-F238E27FC236}">
                <a16:creationId xmlns:a16="http://schemas.microsoft.com/office/drawing/2014/main" id="{205F615C-8DE1-D646-89E6-6C546395060B}"/>
              </a:ext>
            </a:extLst>
          </p:cNvPr>
          <p:cNvSpPr>
            <a:spLocks noGrp="1"/>
          </p:cNvSpPr>
          <p:nvPr>
            <p:ph type="sldNum" sz="quarter" idx="12"/>
          </p:nvPr>
        </p:nvSpPr>
        <p:spPr/>
        <p:txBody>
          <a:bodyPr/>
          <a:lstStyle/>
          <a:p>
            <a:fld id="{FC0CC166-4E39-43B8-AB91-BDD1C4C9E224}" type="slidenum">
              <a:rPr lang="de-DE" smtClean="0"/>
              <a:t>25</a:t>
            </a:fld>
            <a:endParaRPr lang="de-DE" dirty="0"/>
          </a:p>
        </p:txBody>
      </p:sp>
      <p:sp>
        <p:nvSpPr>
          <p:cNvPr id="5" name="Rechteck: abgerundete Ecken 4">
            <a:extLst>
              <a:ext uri="{FF2B5EF4-FFF2-40B4-BE49-F238E27FC236}">
                <a16:creationId xmlns:a16="http://schemas.microsoft.com/office/drawing/2014/main" id="{1FC86F1F-7C7B-5647-A9B7-E45115867C1E}"/>
              </a:ext>
            </a:extLst>
          </p:cNvPr>
          <p:cNvSpPr/>
          <p:nvPr/>
        </p:nvSpPr>
        <p:spPr>
          <a:xfrm>
            <a:off x="1378800" y="1626105"/>
            <a:ext cx="10119386" cy="1515657"/>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200" dirty="0"/>
              <a:t>Eine Integration von </a:t>
            </a:r>
            <a:r>
              <a:rPr lang="de-DE" sz="2200" b="1" dirty="0"/>
              <a:t>theoretischem und pragmatischem Wissenschaftsziel </a:t>
            </a:r>
            <a:r>
              <a:rPr lang="de-DE" sz="2200" dirty="0"/>
              <a:t>erfordert, dass die Erkenntnistheorie abgesicherte Aussagen über jene Modelle liefert, die in den Systemelementen (Artefakten) von Prototypen oder Methoden weiterverwendet werden</a:t>
            </a:r>
          </a:p>
        </p:txBody>
      </p:sp>
    </p:spTree>
    <p:extLst>
      <p:ext uri="{BB962C8B-B14F-4D97-AF65-F5344CB8AC3E}">
        <p14:creationId xmlns:p14="http://schemas.microsoft.com/office/powerpoint/2010/main" val="9793812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53871B-4FE8-7842-8C99-9769B7A4C380}"/>
              </a:ext>
            </a:extLst>
          </p:cNvPr>
          <p:cNvSpPr>
            <a:spLocks noGrp="1"/>
          </p:cNvSpPr>
          <p:nvPr>
            <p:ph type="title"/>
          </p:nvPr>
        </p:nvSpPr>
        <p:spPr/>
        <p:txBody>
          <a:bodyPr/>
          <a:lstStyle/>
          <a:p>
            <a:r>
              <a:rPr lang="de-DE" dirty="0"/>
              <a:t>Zusammenhang zwischen Theorie und Technologie</a:t>
            </a:r>
          </a:p>
        </p:txBody>
      </p:sp>
      <p:sp>
        <p:nvSpPr>
          <p:cNvPr id="3" name="Inhaltsplatzhalter 2">
            <a:extLst>
              <a:ext uri="{FF2B5EF4-FFF2-40B4-BE49-F238E27FC236}">
                <a16:creationId xmlns:a16="http://schemas.microsoft.com/office/drawing/2014/main" id="{BE5A1BD1-4285-F34D-8E7E-86416ADB1AAC}"/>
              </a:ext>
            </a:extLst>
          </p:cNvPr>
          <p:cNvSpPr>
            <a:spLocks noGrp="1"/>
          </p:cNvSpPr>
          <p:nvPr>
            <p:ph idx="1"/>
          </p:nvPr>
        </p:nvSpPr>
        <p:spPr>
          <a:xfrm>
            <a:off x="1378800" y="4221882"/>
            <a:ext cx="9432000" cy="1512168"/>
          </a:xfrm>
        </p:spPr>
        <p:txBody>
          <a:bodyPr/>
          <a:lstStyle/>
          <a:p>
            <a:r>
              <a:rPr lang="de-DE" dirty="0"/>
              <a:t>Die Ausbreitung des </a:t>
            </a:r>
            <a:r>
              <a:rPr lang="de-DE" dirty="0">
                <a:solidFill>
                  <a:srgbClr val="C00000"/>
                </a:solidFill>
              </a:rPr>
              <a:t>integrativen Wissenschaftlerinnentyps </a:t>
            </a:r>
            <a:r>
              <a:rPr lang="de-DE" dirty="0"/>
              <a:t>impliziert, dass dieser die Methoden beider Wissenschaftsaufgaben, Erklärung und Gestaltung, beherrscht </a:t>
            </a:r>
          </a:p>
        </p:txBody>
      </p:sp>
      <p:sp>
        <p:nvSpPr>
          <p:cNvPr id="4" name="Foliennummernplatzhalter 3">
            <a:extLst>
              <a:ext uri="{FF2B5EF4-FFF2-40B4-BE49-F238E27FC236}">
                <a16:creationId xmlns:a16="http://schemas.microsoft.com/office/drawing/2014/main" id="{C035021C-F67D-C64C-9C72-117AA31711F3}"/>
              </a:ext>
            </a:extLst>
          </p:cNvPr>
          <p:cNvSpPr>
            <a:spLocks noGrp="1"/>
          </p:cNvSpPr>
          <p:nvPr>
            <p:ph type="sldNum" sz="quarter" idx="12"/>
          </p:nvPr>
        </p:nvSpPr>
        <p:spPr/>
        <p:txBody>
          <a:bodyPr/>
          <a:lstStyle/>
          <a:p>
            <a:fld id="{FC0CC166-4E39-43B8-AB91-BDD1C4C9E224}" type="slidenum">
              <a:rPr lang="de-DE" smtClean="0"/>
              <a:t>26</a:t>
            </a:fld>
            <a:endParaRPr lang="de-DE" dirty="0"/>
          </a:p>
        </p:txBody>
      </p:sp>
      <p:sp>
        <p:nvSpPr>
          <p:cNvPr id="5" name="Rechteck: abgerundete Ecken 4">
            <a:extLst>
              <a:ext uri="{FF2B5EF4-FFF2-40B4-BE49-F238E27FC236}">
                <a16:creationId xmlns:a16="http://schemas.microsoft.com/office/drawing/2014/main" id="{35963074-C22D-5241-AF3C-A89000CB0D2E}"/>
              </a:ext>
            </a:extLst>
          </p:cNvPr>
          <p:cNvSpPr/>
          <p:nvPr/>
        </p:nvSpPr>
        <p:spPr>
          <a:xfrm>
            <a:off x="1378801" y="2045686"/>
            <a:ext cx="9445114" cy="196017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400" dirty="0"/>
              <a:t>Der Erfolg der Wirtschaftsinformatik als Wissenschaft hängt davon ab, ob sich der Wissenschaftlerinnentyp einer „</a:t>
            </a:r>
            <a:r>
              <a:rPr lang="de-DE" sz="2400" b="1" dirty="0"/>
              <a:t>theoretisch informierten Technologien</a:t>
            </a:r>
            <a:r>
              <a:rPr lang="de-DE" sz="2400" dirty="0"/>
              <a:t>“ ausbreiten wird und wie intensiv die Vertreterinnen der beiden Wissenschaftsziele zusammenarbeiten werden </a:t>
            </a:r>
          </a:p>
        </p:txBody>
      </p:sp>
    </p:spTree>
    <p:extLst>
      <p:ext uri="{BB962C8B-B14F-4D97-AF65-F5344CB8AC3E}">
        <p14:creationId xmlns:p14="http://schemas.microsoft.com/office/powerpoint/2010/main" val="2767662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554548-F3ED-804F-B1B4-073560E24FB5}"/>
              </a:ext>
            </a:extLst>
          </p:cNvPr>
          <p:cNvSpPr>
            <a:spLocks noGrp="1"/>
          </p:cNvSpPr>
          <p:nvPr>
            <p:ph type="title"/>
          </p:nvPr>
        </p:nvSpPr>
        <p:spPr/>
        <p:txBody>
          <a:bodyPr/>
          <a:lstStyle/>
          <a:p>
            <a:r>
              <a:rPr lang="de-DE" dirty="0"/>
              <a:t>Die Dichotomie von Theorie und Technologie in der Wirtschaftsinformatik</a:t>
            </a:r>
          </a:p>
        </p:txBody>
      </p:sp>
      <p:sp>
        <p:nvSpPr>
          <p:cNvPr id="3" name="Inhaltsplatzhalter 2">
            <a:extLst>
              <a:ext uri="{FF2B5EF4-FFF2-40B4-BE49-F238E27FC236}">
                <a16:creationId xmlns:a16="http://schemas.microsoft.com/office/drawing/2014/main" id="{5CBEC037-71AE-3948-AEF8-FE803A56384F}"/>
              </a:ext>
            </a:extLst>
          </p:cNvPr>
          <p:cNvSpPr>
            <a:spLocks noGrp="1"/>
          </p:cNvSpPr>
          <p:nvPr>
            <p:ph idx="1"/>
          </p:nvPr>
        </p:nvSpPr>
        <p:spPr>
          <a:xfrm>
            <a:off x="1378799" y="1828025"/>
            <a:ext cx="10407419" cy="4419561"/>
          </a:xfrm>
        </p:spPr>
        <p:txBody>
          <a:bodyPr/>
          <a:lstStyle/>
          <a:p>
            <a:r>
              <a:rPr lang="de-DE" sz="2200" dirty="0"/>
              <a:t>Zu Beginn ihrer Entwicklung, bis zum Ende des 20. Jahrhunderts, bediente sich die Wirtschaftsinformatik aufgrund der fachlichen Herkunft überwiegend solcher Konzeptionen, welche die Gestaltung von MAT-Systemen im Sinne des </a:t>
            </a:r>
            <a:r>
              <a:rPr lang="de-DE" sz="2200" dirty="0">
                <a:solidFill>
                  <a:srgbClr val="C00000"/>
                </a:solidFill>
              </a:rPr>
              <a:t>pragmatischen Wissenschaftsziels</a:t>
            </a:r>
            <a:r>
              <a:rPr lang="de-DE" sz="2200" dirty="0"/>
              <a:t> unterstützten </a:t>
            </a:r>
          </a:p>
          <a:p>
            <a:pPr lvl="1"/>
            <a:r>
              <a:rPr lang="de-DE" dirty="0"/>
              <a:t>Viele Arbeiten dieser Zeit verwendeten ein </a:t>
            </a:r>
            <a:r>
              <a:rPr lang="de-DE" dirty="0">
                <a:solidFill>
                  <a:srgbClr val="C00000"/>
                </a:solidFill>
              </a:rPr>
              <a:t>deskriptives- bzw. konstruktiv-phänomenologisches Vorgehen</a:t>
            </a:r>
            <a:r>
              <a:rPr lang="de-DE" dirty="0"/>
              <a:t> und keine theoretische Basis</a:t>
            </a:r>
          </a:p>
          <a:p>
            <a:r>
              <a:rPr lang="de-DE" sz="2200" dirty="0"/>
              <a:t>Theoretische Forschungskonzeptionen wurde im deutschen Sprachraum selten verfolgt </a:t>
            </a:r>
          </a:p>
          <a:p>
            <a:pPr lvl="1"/>
            <a:r>
              <a:rPr lang="de-DE" dirty="0"/>
              <a:t>Im angloamerikanischen Sprachraum fanden sie eine umfassende Berücksichtigung bei empirischen Arbeiten mit der </a:t>
            </a:r>
            <a:r>
              <a:rPr lang="de-DE" dirty="0">
                <a:solidFill>
                  <a:srgbClr val="C00000"/>
                </a:solidFill>
              </a:rPr>
              <a:t>Entwicklung theoretischer Bezugsrahmen </a:t>
            </a:r>
            <a:r>
              <a:rPr lang="de-DE" dirty="0"/>
              <a:t>aus den Nachbardisziplinen der Wirtschafts- und Sozialwissenschaften </a:t>
            </a:r>
          </a:p>
          <a:p>
            <a:r>
              <a:rPr lang="de-DE" sz="2200" dirty="0"/>
              <a:t>In den letzten Jahren hat sich die Ausbreitung der unterschiedlichen Forschungskonzeptionen weiter angeglichen </a:t>
            </a:r>
          </a:p>
        </p:txBody>
      </p:sp>
      <p:sp>
        <p:nvSpPr>
          <p:cNvPr id="4" name="Foliennummernplatzhalter 3">
            <a:extLst>
              <a:ext uri="{FF2B5EF4-FFF2-40B4-BE49-F238E27FC236}">
                <a16:creationId xmlns:a16="http://schemas.microsoft.com/office/drawing/2014/main" id="{C8F01A48-2B4E-4149-9DBE-14980420A0C7}"/>
              </a:ext>
            </a:extLst>
          </p:cNvPr>
          <p:cNvSpPr>
            <a:spLocks noGrp="1"/>
          </p:cNvSpPr>
          <p:nvPr>
            <p:ph type="sldNum" sz="quarter" idx="12"/>
          </p:nvPr>
        </p:nvSpPr>
        <p:spPr/>
        <p:txBody>
          <a:bodyPr/>
          <a:lstStyle/>
          <a:p>
            <a:fld id="{FC0CC166-4E39-43B8-AB91-BDD1C4C9E224}" type="slidenum">
              <a:rPr lang="de-DE" smtClean="0"/>
              <a:t>27</a:t>
            </a:fld>
            <a:endParaRPr lang="de-DE" dirty="0"/>
          </a:p>
        </p:txBody>
      </p:sp>
    </p:spTree>
    <p:extLst>
      <p:ext uri="{BB962C8B-B14F-4D97-AF65-F5344CB8AC3E}">
        <p14:creationId xmlns:p14="http://schemas.microsoft.com/office/powerpoint/2010/main" val="29784584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B4F7B1-3CAE-9140-BC25-087E3917E00E}"/>
              </a:ext>
            </a:extLst>
          </p:cNvPr>
          <p:cNvSpPr>
            <a:spLocks noGrp="1"/>
          </p:cNvSpPr>
          <p:nvPr>
            <p:ph type="title"/>
          </p:nvPr>
        </p:nvSpPr>
        <p:spPr/>
        <p:txBody>
          <a:bodyPr/>
          <a:lstStyle/>
          <a:p>
            <a:r>
              <a:rPr lang="de-DE" dirty="0"/>
              <a:t>Die Dichotomie von Theorie und Technologie in der Wirtschaftsinformatik</a:t>
            </a:r>
          </a:p>
        </p:txBody>
      </p:sp>
      <p:sp>
        <p:nvSpPr>
          <p:cNvPr id="4" name="Foliennummernplatzhalter 3">
            <a:extLst>
              <a:ext uri="{FF2B5EF4-FFF2-40B4-BE49-F238E27FC236}">
                <a16:creationId xmlns:a16="http://schemas.microsoft.com/office/drawing/2014/main" id="{B4E5607D-A79A-6D48-A6F8-6F217CF6D701}"/>
              </a:ext>
            </a:extLst>
          </p:cNvPr>
          <p:cNvSpPr>
            <a:spLocks noGrp="1"/>
          </p:cNvSpPr>
          <p:nvPr>
            <p:ph type="sldNum" sz="quarter" idx="12"/>
          </p:nvPr>
        </p:nvSpPr>
        <p:spPr/>
        <p:txBody>
          <a:bodyPr/>
          <a:lstStyle/>
          <a:p>
            <a:fld id="{FC0CC166-4E39-43B8-AB91-BDD1C4C9E224}" type="slidenum">
              <a:rPr lang="de-DE" smtClean="0"/>
              <a:t>28</a:t>
            </a:fld>
            <a:endParaRPr lang="de-DE" dirty="0"/>
          </a:p>
        </p:txBody>
      </p:sp>
      <p:pic>
        <p:nvPicPr>
          <p:cNvPr id="6" name="Grafik 5" descr="Ein Bild, das Text, Screenshot, Schrift, Reihe enthält.&#10;&#10;Automatisch generierte Beschreibung">
            <a:extLst>
              <a:ext uri="{FF2B5EF4-FFF2-40B4-BE49-F238E27FC236}">
                <a16:creationId xmlns:a16="http://schemas.microsoft.com/office/drawing/2014/main" id="{5E1338BC-BB2D-2543-8221-9B4767A201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1956" y="1860290"/>
            <a:ext cx="8038801" cy="3875851"/>
          </a:xfrm>
          <a:prstGeom prst="rect">
            <a:avLst/>
          </a:prstGeom>
        </p:spPr>
      </p:pic>
    </p:spTree>
    <p:extLst>
      <p:ext uri="{BB962C8B-B14F-4D97-AF65-F5344CB8AC3E}">
        <p14:creationId xmlns:p14="http://schemas.microsoft.com/office/powerpoint/2010/main" val="32279396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059DAA-B9C6-1449-92B6-E5E925052925}"/>
              </a:ext>
            </a:extLst>
          </p:cNvPr>
          <p:cNvSpPr>
            <a:spLocks noGrp="1"/>
          </p:cNvSpPr>
          <p:nvPr>
            <p:ph type="title"/>
          </p:nvPr>
        </p:nvSpPr>
        <p:spPr/>
        <p:txBody>
          <a:bodyPr/>
          <a:lstStyle/>
          <a:p>
            <a:r>
              <a:rPr lang="de-DE" dirty="0"/>
              <a:t>Der Informationssystemansatz</a:t>
            </a:r>
          </a:p>
        </p:txBody>
      </p:sp>
      <p:sp>
        <p:nvSpPr>
          <p:cNvPr id="3" name="Inhaltsplatzhalter 2">
            <a:extLst>
              <a:ext uri="{FF2B5EF4-FFF2-40B4-BE49-F238E27FC236}">
                <a16:creationId xmlns:a16="http://schemas.microsoft.com/office/drawing/2014/main" id="{C365F95A-D582-EB48-902E-C9700981AD80}"/>
              </a:ext>
            </a:extLst>
          </p:cNvPr>
          <p:cNvSpPr>
            <a:spLocks noGrp="1"/>
          </p:cNvSpPr>
          <p:nvPr>
            <p:ph idx="1"/>
          </p:nvPr>
        </p:nvSpPr>
        <p:spPr>
          <a:xfrm>
            <a:off x="1378799" y="1413570"/>
            <a:ext cx="9831355" cy="3690000"/>
          </a:xfrm>
        </p:spPr>
        <p:txBody>
          <a:bodyPr/>
          <a:lstStyle/>
          <a:p>
            <a:r>
              <a:rPr lang="de-DE" dirty="0"/>
              <a:t>Die Strukturierung von Informationssystemen – und davon ausgehend aller Erkenntnisobjekte der Wirtschaftsinformatik – in die Elemente </a:t>
            </a:r>
            <a:r>
              <a:rPr lang="de-DE" dirty="0">
                <a:solidFill>
                  <a:srgbClr val="C00000"/>
                </a:solidFill>
              </a:rPr>
              <a:t>Mensch</a:t>
            </a:r>
            <a:r>
              <a:rPr lang="de-DE" dirty="0"/>
              <a:t>, </a:t>
            </a:r>
            <a:r>
              <a:rPr lang="de-DE" dirty="0">
                <a:solidFill>
                  <a:srgbClr val="C00000"/>
                </a:solidFill>
              </a:rPr>
              <a:t>Aufgabe</a:t>
            </a:r>
            <a:r>
              <a:rPr lang="de-DE" dirty="0"/>
              <a:t>(</a:t>
            </a:r>
            <a:r>
              <a:rPr lang="de-DE" dirty="0" err="1"/>
              <a:t>n</a:t>
            </a:r>
            <a:r>
              <a:rPr lang="de-DE" dirty="0"/>
              <a:t>) und </a:t>
            </a:r>
            <a:r>
              <a:rPr lang="de-DE" dirty="0">
                <a:solidFill>
                  <a:srgbClr val="C00000"/>
                </a:solidFill>
              </a:rPr>
              <a:t>Technik</a:t>
            </a:r>
            <a:r>
              <a:rPr lang="de-DE" dirty="0"/>
              <a:t> ist eines der ersten deskriptiven Modelle </a:t>
            </a:r>
          </a:p>
          <a:p>
            <a:pPr lvl="1"/>
            <a:r>
              <a:rPr lang="de-DE" dirty="0"/>
              <a:t>das den inhaltlichen Kern der Wirtschaftsinformatik erfasst</a:t>
            </a:r>
          </a:p>
          <a:p>
            <a:pPr lvl="1"/>
            <a:r>
              <a:rPr lang="de-DE" dirty="0"/>
              <a:t>die Wirtschaftsinformatik gegenüber anderen Wissenschaften, insbesondere der Betriebswirtschaftslehre und der Praktischen Informatik, abgrenzt und</a:t>
            </a:r>
          </a:p>
          <a:p>
            <a:pPr lvl="1"/>
            <a:r>
              <a:rPr lang="de-DE" dirty="0"/>
              <a:t>die Anwendung einer sowohl theoretischen als auch technologischen Forschungskonzeption ermöglicht.</a:t>
            </a:r>
          </a:p>
          <a:p>
            <a:pPr lvl="1"/>
            <a:endParaRPr lang="de-DE" dirty="0"/>
          </a:p>
          <a:p>
            <a:pPr lvl="1"/>
            <a:endParaRPr lang="de-DE" dirty="0"/>
          </a:p>
        </p:txBody>
      </p:sp>
      <p:sp>
        <p:nvSpPr>
          <p:cNvPr id="4" name="Foliennummernplatzhalter 3">
            <a:extLst>
              <a:ext uri="{FF2B5EF4-FFF2-40B4-BE49-F238E27FC236}">
                <a16:creationId xmlns:a16="http://schemas.microsoft.com/office/drawing/2014/main" id="{D635F195-D0CB-264E-872F-CF0ECE46C574}"/>
              </a:ext>
            </a:extLst>
          </p:cNvPr>
          <p:cNvSpPr>
            <a:spLocks noGrp="1"/>
          </p:cNvSpPr>
          <p:nvPr>
            <p:ph type="sldNum" sz="quarter" idx="12"/>
          </p:nvPr>
        </p:nvSpPr>
        <p:spPr/>
        <p:txBody>
          <a:bodyPr/>
          <a:lstStyle/>
          <a:p>
            <a:fld id="{FC0CC166-4E39-43B8-AB91-BDD1C4C9E224}" type="slidenum">
              <a:rPr lang="de-DE" smtClean="0"/>
              <a:t>29</a:t>
            </a:fld>
            <a:endParaRPr lang="de-DE" dirty="0"/>
          </a:p>
        </p:txBody>
      </p:sp>
      <p:pic>
        <p:nvPicPr>
          <p:cNvPr id="9" name="Grafik 8" descr="Ein Bild, das Diagramm, Kreis, Reihe, weiß enthält.&#10;&#10;Automatisch generierte Beschreibung">
            <a:extLst>
              <a:ext uri="{FF2B5EF4-FFF2-40B4-BE49-F238E27FC236}">
                <a16:creationId xmlns:a16="http://schemas.microsoft.com/office/drawing/2014/main" id="{BC01F6FB-A03F-0144-8307-31528E29523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55385" y="4000412"/>
            <a:ext cx="4402642" cy="2885766"/>
          </a:xfrm>
          <a:prstGeom prst="rect">
            <a:avLst/>
          </a:prstGeom>
        </p:spPr>
      </p:pic>
    </p:spTree>
    <p:extLst>
      <p:ext uri="{BB962C8B-B14F-4D97-AF65-F5344CB8AC3E}">
        <p14:creationId xmlns:p14="http://schemas.microsoft.com/office/powerpoint/2010/main" val="1801678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C47D66-8B85-8C49-AA64-C1FCA0D21365}"/>
              </a:ext>
            </a:extLst>
          </p:cNvPr>
          <p:cNvSpPr>
            <a:spLocks noGrp="1"/>
          </p:cNvSpPr>
          <p:nvPr>
            <p:ph type="title"/>
          </p:nvPr>
        </p:nvSpPr>
        <p:spPr/>
        <p:txBody>
          <a:bodyPr/>
          <a:lstStyle/>
          <a:p>
            <a:r>
              <a:rPr lang="de-DE" dirty="0"/>
              <a:t>Theorie</a:t>
            </a:r>
          </a:p>
        </p:txBody>
      </p:sp>
      <p:sp>
        <p:nvSpPr>
          <p:cNvPr id="3" name="Inhaltsplatzhalter 2">
            <a:extLst>
              <a:ext uri="{FF2B5EF4-FFF2-40B4-BE49-F238E27FC236}">
                <a16:creationId xmlns:a16="http://schemas.microsoft.com/office/drawing/2014/main" id="{B621DD53-279C-BB4C-920A-C5F503186A53}"/>
              </a:ext>
            </a:extLst>
          </p:cNvPr>
          <p:cNvSpPr>
            <a:spLocks noGrp="1"/>
          </p:cNvSpPr>
          <p:nvPr>
            <p:ph idx="1"/>
          </p:nvPr>
        </p:nvSpPr>
        <p:spPr>
          <a:xfrm>
            <a:off x="1201043" y="3285778"/>
            <a:ext cx="9432000" cy="3690000"/>
          </a:xfrm>
        </p:spPr>
        <p:txBody>
          <a:bodyPr/>
          <a:lstStyle/>
          <a:p>
            <a:r>
              <a:rPr lang="de-DE" dirty="0"/>
              <a:t>Eine Theorie ist immer eine (Menge von) Behauptung(en) in Form von Hypothesen, die durch ein reales oder gedankliches Experiment überprüft werden können </a:t>
            </a:r>
          </a:p>
          <a:p>
            <a:r>
              <a:rPr lang="de-DE" dirty="0"/>
              <a:t>Erfolgt die Entwicklung einer Theorie</a:t>
            </a:r>
          </a:p>
          <a:p>
            <a:pPr lvl="1"/>
            <a:r>
              <a:rPr lang="de-DE" dirty="0"/>
              <a:t>über Sinneswahrnehmungen und Erfahrungen, wird dies als </a:t>
            </a:r>
            <a:r>
              <a:rPr lang="de-DE" dirty="0">
                <a:solidFill>
                  <a:srgbClr val="C00000"/>
                </a:solidFill>
              </a:rPr>
              <a:t>empirische Induktion </a:t>
            </a:r>
            <a:r>
              <a:rPr lang="de-DE" dirty="0"/>
              <a:t>bezeichnet</a:t>
            </a:r>
          </a:p>
          <a:p>
            <a:pPr lvl="1"/>
            <a:r>
              <a:rPr lang="de-DE" dirty="0"/>
              <a:t>auf Basis mentaler oder kreativer Akte, handelt es sich um </a:t>
            </a:r>
            <a:r>
              <a:rPr lang="de-DE" dirty="0">
                <a:solidFill>
                  <a:srgbClr val="C00000"/>
                </a:solidFill>
              </a:rPr>
              <a:t>Deduktion</a:t>
            </a:r>
          </a:p>
          <a:p>
            <a:pPr marL="457153" lvl="1" indent="0">
              <a:buNone/>
            </a:pPr>
            <a:endParaRPr lang="de-DE" dirty="0">
              <a:solidFill>
                <a:srgbClr val="C00000"/>
              </a:solidFill>
            </a:endParaRPr>
          </a:p>
          <a:p>
            <a:pPr lvl="1"/>
            <a:endParaRPr lang="de-DE" dirty="0"/>
          </a:p>
          <a:p>
            <a:pPr lvl="1"/>
            <a:endParaRPr lang="de-DE" dirty="0"/>
          </a:p>
          <a:p>
            <a:endParaRPr lang="de-DE" dirty="0"/>
          </a:p>
        </p:txBody>
      </p:sp>
      <p:sp>
        <p:nvSpPr>
          <p:cNvPr id="4" name="Foliennummernplatzhalter 3">
            <a:extLst>
              <a:ext uri="{FF2B5EF4-FFF2-40B4-BE49-F238E27FC236}">
                <a16:creationId xmlns:a16="http://schemas.microsoft.com/office/drawing/2014/main" id="{5EC127F8-5843-6349-A586-57B022A316E0}"/>
              </a:ext>
            </a:extLst>
          </p:cNvPr>
          <p:cNvSpPr>
            <a:spLocks noGrp="1"/>
          </p:cNvSpPr>
          <p:nvPr>
            <p:ph type="sldNum" sz="quarter" idx="12"/>
          </p:nvPr>
        </p:nvSpPr>
        <p:spPr/>
        <p:txBody>
          <a:bodyPr/>
          <a:lstStyle/>
          <a:p>
            <a:fld id="{FC0CC166-4E39-43B8-AB91-BDD1C4C9E224}" type="slidenum">
              <a:rPr lang="de-DE" smtClean="0"/>
              <a:t>3</a:t>
            </a:fld>
            <a:endParaRPr lang="de-DE" dirty="0"/>
          </a:p>
        </p:txBody>
      </p:sp>
      <p:sp>
        <p:nvSpPr>
          <p:cNvPr id="5" name="Rechteck: abgerundete Ecken 4">
            <a:extLst>
              <a:ext uri="{FF2B5EF4-FFF2-40B4-BE49-F238E27FC236}">
                <a16:creationId xmlns:a16="http://schemas.microsoft.com/office/drawing/2014/main" id="{56B876EB-33D8-2940-B107-DBED3C066C46}"/>
              </a:ext>
            </a:extLst>
          </p:cNvPr>
          <p:cNvSpPr/>
          <p:nvPr/>
        </p:nvSpPr>
        <p:spPr>
          <a:xfrm>
            <a:off x="1201043" y="1557586"/>
            <a:ext cx="9615332" cy="144016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400" dirty="0"/>
              <a:t>Eine Theorie beschreibt ein </a:t>
            </a:r>
            <a:r>
              <a:rPr lang="de-DE" sz="2400" b="1" dirty="0"/>
              <a:t>System von gesetzesartigen Aussagen </a:t>
            </a:r>
            <a:r>
              <a:rPr lang="de-DE" sz="2400" dirty="0"/>
              <a:t>zur Erklärung eines Ausschnittes der Wirklichkeit und deren Weiterentwicklung</a:t>
            </a:r>
          </a:p>
        </p:txBody>
      </p:sp>
    </p:spTree>
    <p:extLst>
      <p:ext uri="{BB962C8B-B14F-4D97-AF65-F5344CB8AC3E}">
        <p14:creationId xmlns:p14="http://schemas.microsoft.com/office/powerpoint/2010/main" val="18668740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4375B1-5772-EE4C-BDEB-590D7AFC1A21}"/>
              </a:ext>
            </a:extLst>
          </p:cNvPr>
          <p:cNvSpPr>
            <a:spLocks noGrp="1"/>
          </p:cNvSpPr>
          <p:nvPr>
            <p:ph type="title"/>
          </p:nvPr>
        </p:nvSpPr>
        <p:spPr/>
        <p:txBody>
          <a:bodyPr/>
          <a:lstStyle/>
          <a:p>
            <a:r>
              <a:rPr lang="de-DE" dirty="0"/>
              <a:t>Der Informationssystemansatz</a:t>
            </a:r>
          </a:p>
        </p:txBody>
      </p:sp>
      <p:sp>
        <p:nvSpPr>
          <p:cNvPr id="3" name="Inhaltsplatzhalter 2">
            <a:extLst>
              <a:ext uri="{FF2B5EF4-FFF2-40B4-BE49-F238E27FC236}">
                <a16:creationId xmlns:a16="http://schemas.microsoft.com/office/drawing/2014/main" id="{67DB63F6-76DB-104F-A1DB-C3873C905EFB}"/>
              </a:ext>
            </a:extLst>
          </p:cNvPr>
          <p:cNvSpPr>
            <a:spLocks noGrp="1"/>
          </p:cNvSpPr>
          <p:nvPr>
            <p:ph idx="1"/>
          </p:nvPr>
        </p:nvSpPr>
        <p:spPr>
          <a:xfrm>
            <a:off x="1378800" y="1828026"/>
            <a:ext cx="10047378" cy="3690000"/>
          </a:xfrm>
        </p:spPr>
        <p:txBody>
          <a:bodyPr/>
          <a:lstStyle/>
          <a:p>
            <a:r>
              <a:rPr lang="de-DE" dirty="0"/>
              <a:t>Das Modell beschreibt die Beziehungen zwischen den drei Elementen als konstituierendes Merkmal der Wirtschaftsinformatik </a:t>
            </a:r>
          </a:p>
          <a:p>
            <a:r>
              <a:rPr lang="de-DE" dirty="0"/>
              <a:t>Der Informationssystemansatz ermöglicht es, sowohl eine theoretische als auch eine technologische Sichtweise einzunehmen </a:t>
            </a:r>
          </a:p>
          <a:p>
            <a:r>
              <a:rPr lang="de-DE" dirty="0"/>
              <a:t>Der Ansatz erlaubt es zudem, </a:t>
            </a:r>
            <a:r>
              <a:rPr lang="de-DE" dirty="0">
                <a:solidFill>
                  <a:srgbClr val="C00000"/>
                </a:solidFill>
              </a:rPr>
              <a:t>Referenztheorien</a:t>
            </a:r>
            <a:r>
              <a:rPr lang="de-DE" dirty="0"/>
              <a:t> und Gestaltungskonzepte aus anderen Disziplinen zu integrieren, um der Wirtschaftsinformatik eine fundierte Ausgangsbasis zu sichern </a:t>
            </a:r>
          </a:p>
          <a:p>
            <a:pPr lvl="1"/>
            <a:r>
              <a:rPr lang="de-DE" dirty="0">
                <a:effectLst/>
                <a:ea typeface="Times New Roman" panose="02020603050405020304" pitchFamily="18" charset="0"/>
                <a:cs typeface="Times New Roman" panose="02020603050405020304" pitchFamily="18" charset="0"/>
              </a:rPr>
              <a:t>Insofern wird das gegenwärtige Theorie- und Technologieverständnis der Wirtschaftsinformatik durch die situativ gewählten Referenzdisziplinen geprägt</a:t>
            </a:r>
            <a:r>
              <a:rPr lang="de-DE" dirty="0">
                <a:effectLst/>
              </a:rPr>
              <a:t> </a:t>
            </a:r>
            <a:endParaRPr lang="de-DE" dirty="0"/>
          </a:p>
        </p:txBody>
      </p:sp>
      <p:sp>
        <p:nvSpPr>
          <p:cNvPr id="4" name="Foliennummernplatzhalter 3">
            <a:extLst>
              <a:ext uri="{FF2B5EF4-FFF2-40B4-BE49-F238E27FC236}">
                <a16:creationId xmlns:a16="http://schemas.microsoft.com/office/drawing/2014/main" id="{B99AFB3E-7649-114E-B9CE-EB46282127C9}"/>
              </a:ext>
            </a:extLst>
          </p:cNvPr>
          <p:cNvSpPr>
            <a:spLocks noGrp="1"/>
          </p:cNvSpPr>
          <p:nvPr>
            <p:ph type="sldNum" sz="quarter" idx="12"/>
          </p:nvPr>
        </p:nvSpPr>
        <p:spPr/>
        <p:txBody>
          <a:bodyPr/>
          <a:lstStyle/>
          <a:p>
            <a:fld id="{FC0CC166-4E39-43B8-AB91-BDD1C4C9E224}" type="slidenum">
              <a:rPr lang="de-DE" smtClean="0"/>
              <a:t>30</a:t>
            </a:fld>
            <a:endParaRPr lang="de-DE" dirty="0"/>
          </a:p>
        </p:txBody>
      </p:sp>
    </p:spTree>
    <p:extLst>
      <p:ext uri="{BB962C8B-B14F-4D97-AF65-F5344CB8AC3E}">
        <p14:creationId xmlns:p14="http://schemas.microsoft.com/office/powerpoint/2010/main" val="36993681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D690EF-9C7A-864A-B3EE-8A3A3C5A6C49}"/>
              </a:ext>
            </a:extLst>
          </p:cNvPr>
          <p:cNvSpPr>
            <a:spLocks noGrp="1"/>
          </p:cNvSpPr>
          <p:nvPr>
            <p:ph type="title"/>
          </p:nvPr>
        </p:nvSpPr>
        <p:spPr/>
        <p:txBody>
          <a:bodyPr/>
          <a:lstStyle/>
          <a:p>
            <a:r>
              <a:rPr lang="de-DE" dirty="0"/>
              <a:t>Der theoriekonsultierende Ansatz</a:t>
            </a:r>
          </a:p>
        </p:txBody>
      </p:sp>
      <p:sp>
        <p:nvSpPr>
          <p:cNvPr id="3" name="Inhaltsplatzhalter 2">
            <a:extLst>
              <a:ext uri="{FF2B5EF4-FFF2-40B4-BE49-F238E27FC236}">
                <a16:creationId xmlns:a16="http://schemas.microsoft.com/office/drawing/2014/main" id="{F35B09EE-563F-BB46-9346-654E03000CBB}"/>
              </a:ext>
            </a:extLst>
          </p:cNvPr>
          <p:cNvSpPr>
            <a:spLocks noGrp="1"/>
          </p:cNvSpPr>
          <p:nvPr>
            <p:ph idx="1"/>
          </p:nvPr>
        </p:nvSpPr>
        <p:spPr>
          <a:xfrm>
            <a:off x="1378800" y="1485578"/>
            <a:ext cx="10551434" cy="3690000"/>
          </a:xfrm>
        </p:spPr>
        <p:txBody>
          <a:bodyPr/>
          <a:lstStyle/>
          <a:p>
            <a:r>
              <a:rPr lang="de-DE" sz="2200" dirty="0"/>
              <a:t>Nach Überlegungen von </a:t>
            </a:r>
            <a:r>
              <a:rPr lang="de-DE" sz="2200" i="1" dirty="0" err="1"/>
              <a:t>Gadenne</a:t>
            </a:r>
            <a:r>
              <a:rPr lang="de-DE" sz="2200" i="1" dirty="0"/>
              <a:t> </a:t>
            </a:r>
            <a:r>
              <a:rPr lang="de-DE" sz="2200" dirty="0"/>
              <a:t>sucht die Wirtschaftsinformatik keine Gesetzmäßigkeiten, sondern bezieht sich auf die Eigenschaften und Verhaltensweisen von Informationssystemen, die sich jedoch nicht aus den Eigenschaften der technischen Teilsysteme herleiten lassen </a:t>
            </a:r>
          </a:p>
          <a:p>
            <a:r>
              <a:rPr lang="de-DE" sz="2200" dirty="0"/>
              <a:t>Neben </a:t>
            </a:r>
            <a:r>
              <a:rPr lang="de-DE" sz="2200" dirty="0">
                <a:solidFill>
                  <a:srgbClr val="C00000"/>
                </a:solidFill>
              </a:rPr>
              <a:t>Formalwissen</a:t>
            </a:r>
            <a:r>
              <a:rPr lang="de-DE" sz="2200" dirty="0"/>
              <a:t> und </a:t>
            </a:r>
            <a:r>
              <a:rPr lang="de-DE" sz="2200" dirty="0">
                <a:solidFill>
                  <a:srgbClr val="C00000"/>
                </a:solidFill>
              </a:rPr>
              <a:t>physikalisch-technischem Wissen </a:t>
            </a:r>
            <a:r>
              <a:rPr lang="de-DE" sz="2200" dirty="0"/>
              <a:t>sind theoretische Aussagen aus anderen Wissenschaften heranzuziehen</a:t>
            </a:r>
          </a:p>
          <a:p>
            <a:pPr lvl="1"/>
            <a:r>
              <a:rPr lang="de-DE" dirty="0"/>
              <a:t>um das Verhalten der Akteure, Systeme und die Verhaltenswirkungen zu beschreiben und zu erklären </a:t>
            </a:r>
          </a:p>
          <a:p>
            <a:endParaRPr lang="de-DE" dirty="0"/>
          </a:p>
        </p:txBody>
      </p:sp>
      <p:sp>
        <p:nvSpPr>
          <p:cNvPr id="4" name="Foliennummernplatzhalter 3">
            <a:extLst>
              <a:ext uri="{FF2B5EF4-FFF2-40B4-BE49-F238E27FC236}">
                <a16:creationId xmlns:a16="http://schemas.microsoft.com/office/drawing/2014/main" id="{67A34807-02C7-7F4F-BAA9-10A83F3BA957}"/>
              </a:ext>
            </a:extLst>
          </p:cNvPr>
          <p:cNvSpPr>
            <a:spLocks noGrp="1"/>
          </p:cNvSpPr>
          <p:nvPr>
            <p:ph type="sldNum" sz="quarter" idx="12"/>
          </p:nvPr>
        </p:nvSpPr>
        <p:spPr/>
        <p:txBody>
          <a:bodyPr/>
          <a:lstStyle/>
          <a:p>
            <a:fld id="{FC0CC166-4E39-43B8-AB91-BDD1C4C9E224}" type="slidenum">
              <a:rPr lang="de-DE" smtClean="0"/>
              <a:t>31</a:t>
            </a:fld>
            <a:endParaRPr lang="de-DE" dirty="0"/>
          </a:p>
        </p:txBody>
      </p:sp>
      <p:sp>
        <p:nvSpPr>
          <p:cNvPr id="5" name="Rechteck: abgerundete Ecken 4">
            <a:extLst>
              <a:ext uri="{FF2B5EF4-FFF2-40B4-BE49-F238E27FC236}">
                <a16:creationId xmlns:a16="http://schemas.microsoft.com/office/drawing/2014/main" id="{8249F7A2-FE24-8749-97F5-BCD2FCC85939}"/>
              </a:ext>
            </a:extLst>
          </p:cNvPr>
          <p:cNvSpPr/>
          <p:nvPr/>
        </p:nvSpPr>
        <p:spPr>
          <a:xfrm>
            <a:off x="1378800" y="4293890"/>
            <a:ext cx="10551434" cy="1827273"/>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200" dirty="0"/>
              <a:t>Nach der Auffassung von </a:t>
            </a:r>
            <a:r>
              <a:rPr lang="de-DE" sz="2200" i="1" dirty="0" err="1"/>
              <a:t>Gadenne</a:t>
            </a:r>
            <a:r>
              <a:rPr lang="de-DE" sz="2200" dirty="0"/>
              <a:t> geht es nicht darum, eigene Theorien zu entwickeln, sondern das </a:t>
            </a:r>
            <a:r>
              <a:rPr lang="de-DE" sz="2200" b="1" dirty="0"/>
              <a:t>theoretische Wissen anderer Disziplinen heranzuziehen</a:t>
            </a:r>
          </a:p>
          <a:p>
            <a:pPr marL="342900" indent="-342900">
              <a:buFont typeface="Arial" panose="020B0604020202020204" pitchFamily="34" charset="0"/>
              <a:buChar char="•"/>
            </a:pPr>
            <a:r>
              <a:rPr lang="de-DE" sz="2000" dirty="0"/>
              <a:t>Zu prüfen sind die aus Theorien abgeleiteten technologischen Konsequenzen</a:t>
            </a:r>
          </a:p>
          <a:p>
            <a:pPr marL="342900" indent="-342900">
              <a:buFont typeface="Arial" panose="020B0604020202020204" pitchFamily="34" charset="0"/>
              <a:buChar char="•"/>
            </a:pPr>
            <a:r>
              <a:rPr lang="de-DE" sz="2000" dirty="0"/>
              <a:t>Die Lösung praktischer Probleme erfordert meist eine Anwendung mehrerer Theorien, die aus mehreren Nachbardisziplinen stammen können</a:t>
            </a:r>
          </a:p>
        </p:txBody>
      </p:sp>
    </p:spTree>
    <p:extLst>
      <p:ext uri="{BB962C8B-B14F-4D97-AF65-F5344CB8AC3E}">
        <p14:creationId xmlns:p14="http://schemas.microsoft.com/office/powerpoint/2010/main" val="31423835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3ECB93-93A1-1D4E-915D-B9F8EFFCE74B}"/>
              </a:ext>
            </a:extLst>
          </p:cNvPr>
          <p:cNvSpPr>
            <a:spLocks noGrp="1"/>
          </p:cNvSpPr>
          <p:nvPr>
            <p:ph type="title"/>
          </p:nvPr>
        </p:nvSpPr>
        <p:spPr/>
        <p:txBody>
          <a:bodyPr/>
          <a:lstStyle/>
          <a:p>
            <a:r>
              <a:rPr lang="de-DE" dirty="0"/>
              <a:t>Der theoriekonsultierende Ansatz</a:t>
            </a:r>
          </a:p>
        </p:txBody>
      </p:sp>
      <p:sp>
        <p:nvSpPr>
          <p:cNvPr id="3" name="Inhaltsplatzhalter 2">
            <a:extLst>
              <a:ext uri="{FF2B5EF4-FFF2-40B4-BE49-F238E27FC236}">
                <a16:creationId xmlns:a16="http://schemas.microsoft.com/office/drawing/2014/main" id="{D0BBFBEA-AF14-0441-8E0C-8538EE8CDEFE}"/>
              </a:ext>
            </a:extLst>
          </p:cNvPr>
          <p:cNvSpPr>
            <a:spLocks noGrp="1"/>
          </p:cNvSpPr>
          <p:nvPr>
            <p:ph idx="1"/>
          </p:nvPr>
        </p:nvSpPr>
        <p:spPr>
          <a:xfrm>
            <a:off x="1378799" y="1035938"/>
            <a:ext cx="10191395" cy="3690000"/>
          </a:xfrm>
        </p:spPr>
        <p:txBody>
          <a:bodyPr/>
          <a:lstStyle/>
          <a:p>
            <a:endParaRPr lang="de-DE" dirty="0"/>
          </a:p>
          <a:p>
            <a:r>
              <a:rPr lang="de-DE" sz="2200" dirty="0"/>
              <a:t>Werden mehrere Theorien herangezogen ergibt sich das Problem, wie die von den einzelnen Theorien </a:t>
            </a:r>
            <a:r>
              <a:rPr lang="de-DE" sz="2200" dirty="0">
                <a:solidFill>
                  <a:srgbClr val="C00000"/>
                </a:solidFill>
              </a:rPr>
              <a:t>behaupteten Wirkungen </a:t>
            </a:r>
            <a:r>
              <a:rPr lang="de-DE" sz="2200" dirty="0"/>
              <a:t>bei </a:t>
            </a:r>
            <a:r>
              <a:rPr lang="de-DE" sz="2200" dirty="0">
                <a:solidFill>
                  <a:srgbClr val="C00000"/>
                </a:solidFill>
              </a:rPr>
              <a:t>Berücksichtigung ihrer Rahmenbedingungen </a:t>
            </a:r>
            <a:r>
              <a:rPr lang="de-DE" sz="2200" dirty="0"/>
              <a:t>in einen </a:t>
            </a:r>
            <a:r>
              <a:rPr lang="de-DE" sz="2200" dirty="0">
                <a:solidFill>
                  <a:srgbClr val="C00000"/>
                </a:solidFill>
              </a:rPr>
              <a:t>gemeinsamen Bezugsrahmen</a:t>
            </a:r>
            <a:r>
              <a:rPr lang="de-DE" sz="2200" dirty="0"/>
              <a:t> integriert werden können.</a:t>
            </a:r>
          </a:p>
          <a:p>
            <a:r>
              <a:rPr lang="de-DE" sz="2200" dirty="0"/>
              <a:t>Die Schwierigkeit einer Synthese unterschiedlicher Theorien führt zur </a:t>
            </a:r>
            <a:r>
              <a:rPr lang="de-DE" sz="2200" dirty="0">
                <a:solidFill>
                  <a:srgbClr val="C00000"/>
                </a:solidFill>
              </a:rPr>
              <a:t>partikularen Betonung unterschiedlicher Blickwinkel</a:t>
            </a:r>
            <a:r>
              <a:rPr lang="de-DE" sz="2200" dirty="0"/>
              <a:t>, deren Rahmenbedingungen nicht vergleichbar oder vereinbar sind</a:t>
            </a:r>
          </a:p>
          <a:p>
            <a:pPr lvl="1"/>
            <a:r>
              <a:rPr lang="de-DE" dirty="0"/>
              <a:t>Jede einbezogene Theorie lässt gewissen Randbedingungen außer Acht, die auf das Verhalten von Individuen in MAT-Systemen eine Wirkung haben</a:t>
            </a:r>
          </a:p>
        </p:txBody>
      </p:sp>
      <p:sp>
        <p:nvSpPr>
          <p:cNvPr id="4" name="Foliennummernplatzhalter 3">
            <a:extLst>
              <a:ext uri="{FF2B5EF4-FFF2-40B4-BE49-F238E27FC236}">
                <a16:creationId xmlns:a16="http://schemas.microsoft.com/office/drawing/2014/main" id="{AEA11CE6-77A1-A249-AD18-886581F9C21D}"/>
              </a:ext>
            </a:extLst>
          </p:cNvPr>
          <p:cNvSpPr>
            <a:spLocks noGrp="1"/>
          </p:cNvSpPr>
          <p:nvPr>
            <p:ph type="sldNum" sz="quarter" idx="12"/>
          </p:nvPr>
        </p:nvSpPr>
        <p:spPr/>
        <p:txBody>
          <a:bodyPr/>
          <a:lstStyle/>
          <a:p>
            <a:fld id="{FC0CC166-4E39-43B8-AB91-BDD1C4C9E224}" type="slidenum">
              <a:rPr lang="de-DE" smtClean="0"/>
              <a:t>32</a:t>
            </a:fld>
            <a:endParaRPr lang="de-DE" dirty="0"/>
          </a:p>
        </p:txBody>
      </p:sp>
      <p:sp>
        <p:nvSpPr>
          <p:cNvPr id="5" name="Rechteck: abgerundete Ecken 4">
            <a:extLst>
              <a:ext uri="{FF2B5EF4-FFF2-40B4-BE49-F238E27FC236}">
                <a16:creationId xmlns:a16="http://schemas.microsoft.com/office/drawing/2014/main" id="{23C29870-D95C-CE49-BD91-B299BEAC846C}"/>
              </a:ext>
            </a:extLst>
          </p:cNvPr>
          <p:cNvSpPr/>
          <p:nvPr/>
        </p:nvSpPr>
        <p:spPr>
          <a:xfrm>
            <a:off x="1371261" y="4396370"/>
            <a:ext cx="10081118" cy="1851218"/>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400" dirty="0"/>
              <a:t>Nach dieser Argumentation verfolgt die Wirtschaftsinformatik ein </a:t>
            </a:r>
            <a:r>
              <a:rPr lang="de-DE" sz="2400" b="1" dirty="0"/>
              <a:t>konsultativ-pragmatisches</a:t>
            </a:r>
            <a:r>
              <a:rPr lang="de-DE" sz="2400" dirty="0"/>
              <a:t> und kein theoretisches Wissenschaftsziel</a:t>
            </a:r>
          </a:p>
          <a:p>
            <a:pPr marL="342900" indent="-342900">
              <a:buFont typeface="Arial" panose="020B0604020202020204" pitchFamily="34" charset="0"/>
              <a:buChar char="•"/>
            </a:pPr>
            <a:r>
              <a:rPr lang="de-DE" sz="2000" dirty="0"/>
              <a:t>also nicht die Entwicklung eigener Theorien, sondern die Anwendung von Theorien aus Nachbardisziplinen, zur Abschätzung der technologischen Konsequenzen des Einsatzes von Informationssystemen</a:t>
            </a:r>
          </a:p>
        </p:txBody>
      </p:sp>
    </p:spTree>
    <p:extLst>
      <p:ext uri="{BB962C8B-B14F-4D97-AF65-F5344CB8AC3E}">
        <p14:creationId xmlns:p14="http://schemas.microsoft.com/office/powerpoint/2010/main" val="36170614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3CD449-F5FD-6B4D-ABEF-1406DD9B879F}"/>
              </a:ext>
            </a:extLst>
          </p:cNvPr>
          <p:cNvSpPr>
            <a:spLocks noGrp="1"/>
          </p:cNvSpPr>
          <p:nvPr>
            <p:ph type="title"/>
          </p:nvPr>
        </p:nvSpPr>
        <p:spPr/>
        <p:txBody>
          <a:bodyPr/>
          <a:lstStyle/>
          <a:p>
            <a:r>
              <a:rPr lang="de-DE" dirty="0"/>
              <a:t>Der theoriekonsultierende Ansatz</a:t>
            </a:r>
          </a:p>
        </p:txBody>
      </p:sp>
      <p:sp>
        <p:nvSpPr>
          <p:cNvPr id="3" name="Inhaltsplatzhalter 2">
            <a:extLst>
              <a:ext uri="{FF2B5EF4-FFF2-40B4-BE49-F238E27FC236}">
                <a16:creationId xmlns:a16="http://schemas.microsoft.com/office/drawing/2014/main" id="{06F3333F-9F0E-0C48-B3F6-923BA0FAEE48}"/>
              </a:ext>
            </a:extLst>
          </p:cNvPr>
          <p:cNvSpPr>
            <a:spLocks noGrp="1"/>
          </p:cNvSpPr>
          <p:nvPr>
            <p:ph idx="1"/>
          </p:nvPr>
        </p:nvSpPr>
        <p:spPr>
          <a:xfrm>
            <a:off x="1378800" y="1756018"/>
            <a:ext cx="9432000" cy="4122048"/>
          </a:xfrm>
        </p:spPr>
        <p:txBody>
          <a:bodyPr/>
          <a:lstStyle/>
          <a:p>
            <a:r>
              <a:rPr lang="de-DE" i="1" dirty="0" err="1"/>
              <a:t>Patig</a:t>
            </a:r>
            <a:r>
              <a:rPr lang="de-DE" dirty="0"/>
              <a:t> bezeichnet den von </a:t>
            </a:r>
            <a:r>
              <a:rPr lang="de-DE" i="1" dirty="0" err="1"/>
              <a:t>Gadenne</a:t>
            </a:r>
            <a:r>
              <a:rPr lang="de-DE" dirty="0"/>
              <a:t> dargelegten Zustand als </a:t>
            </a:r>
            <a:r>
              <a:rPr lang="de-DE" dirty="0">
                <a:solidFill>
                  <a:srgbClr val="C00000"/>
                </a:solidFill>
              </a:rPr>
              <a:t>Identitätskrise der Wirtschaftsinformatik</a:t>
            </a:r>
          </a:p>
          <a:p>
            <a:pPr lvl="1"/>
            <a:r>
              <a:rPr lang="de-DE" dirty="0"/>
              <a:t>Dem Ringen nach Wissenschaftlichkeit geschuldet, vernachlässigt die Wirtschaftsinformatik die Prüfung, ob die Anpassung theoretischer Erklärungen benachbarter Disziplinen so möglich ist, dass sie als theoretische Grundlagen der Wirtschaftsinformatik dienen können</a:t>
            </a:r>
          </a:p>
          <a:p>
            <a:r>
              <a:rPr lang="de-DE" dirty="0"/>
              <a:t>Damit fordert </a:t>
            </a:r>
            <a:r>
              <a:rPr lang="de-DE" i="1" dirty="0" err="1"/>
              <a:t>Patig</a:t>
            </a:r>
            <a:r>
              <a:rPr lang="de-DE" dirty="0"/>
              <a:t> – im Gegensatz zu </a:t>
            </a:r>
            <a:r>
              <a:rPr lang="de-DE" dirty="0" err="1"/>
              <a:t>Gadenne</a:t>
            </a:r>
            <a:r>
              <a:rPr lang="de-DE" dirty="0"/>
              <a:t> – Theorieentwicklung als Wissenschaftsziel der Wirtschaftsinformatik</a:t>
            </a:r>
          </a:p>
          <a:p>
            <a:r>
              <a:rPr lang="de-DE" dirty="0"/>
              <a:t>Eine fehlende fachliche Identität kann dazu führen, dass sich die wissenschaftliche Gemeinschaft der Wirtschaftsinformatik anderen Paradigmen zuwendet und der eigenen Disziplin den Rücken kehrt</a:t>
            </a:r>
          </a:p>
        </p:txBody>
      </p:sp>
      <p:sp>
        <p:nvSpPr>
          <p:cNvPr id="4" name="Foliennummernplatzhalter 3">
            <a:extLst>
              <a:ext uri="{FF2B5EF4-FFF2-40B4-BE49-F238E27FC236}">
                <a16:creationId xmlns:a16="http://schemas.microsoft.com/office/drawing/2014/main" id="{9CD03BA2-8AEC-4944-ACBB-04BBF7EDCC1D}"/>
              </a:ext>
            </a:extLst>
          </p:cNvPr>
          <p:cNvSpPr>
            <a:spLocks noGrp="1"/>
          </p:cNvSpPr>
          <p:nvPr>
            <p:ph type="sldNum" sz="quarter" idx="12"/>
          </p:nvPr>
        </p:nvSpPr>
        <p:spPr/>
        <p:txBody>
          <a:bodyPr/>
          <a:lstStyle/>
          <a:p>
            <a:fld id="{FC0CC166-4E39-43B8-AB91-BDD1C4C9E224}" type="slidenum">
              <a:rPr lang="de-DE" smtClean="0"/>
              <a:t>33</a:t>
            </a:fld>
            <a:endParaRPr lang="de-DE" dirty="0"/>
          </a:p>
        </p:txBody>
      </p:sp>
    </p:spTree>
    <p:extLst>
      <p:ext uri="{BB962C8B-B14F-4D97-AF65-F5344CB8AC3E}">
        <p14:creationId xmlns:p14="http://schemas.microsoft.com/office/powerpoint/2010/main" val="8337982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1E7AE9-175D-B646-A1CD-00B98BF76BD1}"/>
              </a:ext>
            </a:extLst>
          </p:cNvPr>
          <p:cNvSpPr>
            <a:spLocks noGrp="1"/>
          </p:cNvSpPr>
          <p:nvPr>
            <p:ph type="title"/>
          </p:nvPr>
        </p:nvSpPr>
        <p:spPr/>
        <p:txBody>
          <a:bodyPr/>
          <a:lstStyle/>
          <a:p>
            <a:r>
              <a:rPr lang="de-DE" dirty="0"/>
              <a:t>Der theoriekonsultierende Ansatz</a:t>
            </a:r>
          </a:p>
        </p:txBody>
      </p:sp>
      <p:sp>
        <p:nvSpPr>
          <p:cNvPr id="3" name="Inhaltsplatzhalter 2">
            <a:extLst>
              <a:ext uri="{FF2B5EF4-FFF2-40B4-BE49-F238E27FC236}">
                <a16:creationId xmlns:a16="http://schemas.microsoft.com/office/drawing/2014/main" id="{B8D84E98-E998-F24F-83C2-105F3729B51D}"/>
              </a:ext>
            </a:extLst>
          </p:cNvPr>
          <p:cNvSpPr>
            <a:spLocks noGrp="1"/>
          </p:cNvSpPr>
          <p:nvPr>
            <p:ph idx="1"/>
          </p:nvPr>
        </p:nvSpPr>
        <p:spPr>
          <a:xfrm>
            <a:off x="1378800" y="1900034"/>
            <a:ext cx="9432000" cy="3473976"/>
          </a:xfrm>
        </p:spPr>
        <p:txBody>
          <a:bodyPr/>
          <a:lstStyle/>
          <a:p>
            <a:r>
              <a:rPr lang="de-DE" i="1" dirty="0" err="1"/>
              <a:t>Patig</a:t>
            </a:r>
            <a:r>
              <a:rPr lang="de-DE" dirty="0"/>
              <a:t> zeigt auf, dass Informationssysteme als Basiselement eines </a:t>
            </a:r>
            <a:r>
              <a:rPr lang="de-DE" dirty="0">
                <a:solidFill>
                  <a:srgbClr val="C00000"/>
                </a:solidFill>
              </a:rPr>
              <a:t>selbst­referenziellen Theorienetzes</a:t>
            </a:r>
            <a:r>
              <a:rPr lang="de-DE" dirty="0"/>
              <a:t> aufgefasst werden können </a:t>
            </a:r>
          </a:p>
          <a:p>
            <a:r>
              <a:rPr lang="de-DE" dirty="0"/>
              <a:t>Der Fall der Erweiterung von Anwendungen wird als </a:t>
            </a:r>
            <a:r>
              <a:rPr lang="de-DE" dirty="0">
                <a:solidFill>
                  <a:srgbClr val="C00000"/>
                </a:solidFill>
              </a:rPr>
              <a:t>empirischer Fortschritt</a:t>
            </a:r>
            <a:r>
              <a:rPr lang="de-DE" dirty="0"/>
              <a:t>, der Fall der Verfeinerung des Fundamentalgesetzes als </a:t>
            </a:r>
            <a:r>
              <a:rPr lang="de-DE" dirty="0">
                <a:solidFill>
                  <a:srgbClr val="C00000"/>
                </a:solidFill>
              </a:rPr>
              <a:t>theoretischer Fortschritt </a:t>
            </a:r>
            <a:r>
              <a:rPr lang="de-DE" dirty="0"/>
              <a:t>bezeichnet </a:t>
            </a:r>
          </a:p>
          <a:p>
            <a:r>
              <a:rPr lang="de-DE" dirty="0"/>
              <a:t>Spezialisierungen oder Verallgemeinerungen des Theoriekerns werden deduktiv vorgenommen, intendierte Anwendungen werden postuliert und empirisch überprüft </a:t>
            </a:r>
          </a:p>
        </p:txBody>
      </p:sp>
      <p:sp>
        <p:nvSpPr>
          <p:cNvPr id="4" name="Foliennummernplatzhalter 3">
            <a:extLst>
              <a:ext uri="{FF2B5EF4-FFF2-40B4-BE49-F238E27FC236}">
                <a16:creationId xmlns:a16="http://schemas.microsoft.com/office/drawing/2014/main" id="{471EA398-7835-3A4F-B9AD-CDBA05AD713B}"/>
              </a:ext>
            </a:extLst>
          </p:cNvPr>
          <p:cNvSpPr>
            <a:spLocks noGrp="1"/>
          </p:cNvSpPr>
          <p:nvPr>
            <p:ph type="sldNum" sz="quarter" idx="12"/>
          </p:nvPr>
        </p:nvSpPr>
        <p:spPr/>
        <p:txBody>
          <a:bodyPr/>
          <a:lstStyle/>
          <a:p>
            <a:fld id="{FC0CC166-4E39-43B8-AB91-BDD1C4C9E224}" type="slidenum">
              <a:rPr lang="de-DE" smtClean="0"/>
              <a:t>34</a:t>
            </a:fld>
            <a:endParaRPr lang="de-DE" dirty="0"/>
          </a:p>
        </p:txBody>
      </p:sp>
    </p:spTree>
    <p:extLst>
      <p:ext uri="{BB962C8B-B14F-4D97-AF65-F5344CB8AC3E}">
        <p14:creationId xmlns:p14="http://schemas.microsoft.com/office/powerpoint/2010/main" val="308495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D64343-5F81-0245-848E-C60C670B8975}"/>
              </a:ext>
            </a:extLst>
          </p:cNvPr>
          <p:cNvSpPr>
            <a:spLocks noGrp="1"/>
          </p:cNvSpPr>
          <p:nvPr>
            <p:ph type="title"/>
          </p:nvPr>
        </p:nvSpPr>
        <p:spPr>
          <a:xfrm>
            <a:off x="1378800" y="612001"/>
            <a:ext cx="7383083" cy="1248289"/>
          </a:xfrm>
        </p:spPr>
        <p:txBody>
          <a:bodyPr/>
          <a:lstStyle/>
          <a:p>
            <a:r>
              <a:rPr lang="de-DE" dirty="0"/>
              <a:t>Das Memorandum zur gestaltungsorientierten Wirtschaftsinformatik</a:t>
            </a:r>
          </a:p>
        </p:txBody>
      </p:sp>
      <p:sp>
        <p:nvSpPr>
          <p:cNvPr id="3" name="Inhaltsplatzhalter 2">
            <a:extLst>
              <a:ext uri="{FF2B5EF4-FFF2-40B4-BE49-F238E27FC236}">
                <a16:creationId xmlns:a16="http://schemas.microsoft.com/office/drawing/2014/main" id="{66EB19DA-2C12-E04C-86EF-1AE37D993B90}"/>
              </a:ext>
            </a:extLst>
          </p:cNvPr>
          <p:cNvSpPr>
            <a:spLocks noGrp="1"/>
          </p:cNvSpPr>
          <p:nvPr>
            <p:ph idx="1"/>
          </p:nvPr>
        </p:nvSpPr>
        <p:spPr>
          <a:xfrm>
            <a:off x="1378800" y="1701601"/>
            <a:ext cx="10047379" cy="4792841"/>
          </a:xfrm>
        </p:spPr>
        <p:txBody>
          <a:bodyPr/>
          <a:lstStyle/>
          <a:p>
            <a:r>
              <a:rPr lang="de-DE" sz="2200" dirty="0"/>
              <a:t>Im Jahr 2010 wurde ein Plädoyer für eine technologische Forschungskonzeption von Vertreterinnen und Vertretern der deutschsprachigen Wirtschaftsinformatik veröffentlicht </a:t>
            </a:r>
          </a:p>
          <a:p>
            <a:r>
              <a:rPr lang="de-DE" sz="2200" dirty="0"/>
              <a:t>Ausgangspunkt war die Kritik, dass die internationale Forschung weniger die </a:t>
            </a:r>
            <a:r>
              <a:rPr lang="de-DE" sz="2200" dirty="0">
                <a:solidFill>
                  <a:srgbClr val="C00000"/>
                </a:solidFill>
              </a:rPr>
              <a:t>innovative Gestaltung</a:t>
            </a:r>
            <a:r>
              <a:rPr lang="de-DE" sz="2200" dirty="0"/>
              <a:t> </a:t>
            </a:r>
            <a:r>
              <a:rPr lang="de-DE" sz="2200" dirty="0">
                <a:solidFill>
                  <a:srgbClr val="C00000"/>
                </a:solidFill>
              </a:rPr>
              <a:t>von Informationssystemen</a:t>
            </a:r>
            <a:r>
              <a:rPr lang="de-DE" sz="2200" dirty="0"/>
              <a:t>, sondern die Untersuchung von deren Eigenschaften und die Analyse des </a:t>
            </a:r>
            <a:r>
              <a:rPr lang="de-DE" sz="2200" dirty="0">
                <a:solidFill>
                  <a:srgbClr val="C00000"/>
                </a:solidFill>
              </a:rPr>
              <a:t>Verhaltens der beteiligten Menschen</a:t>
            </a:r>
            <a:r>
              <a:rPr lang="de-DE" sz="2200" dirty="0"/>
              <a:t> verfolge </a:t>
            </a:r>
          </a:p>
          <a:p>
            <a:pPr lvl="1"/>
            <a:r>
              <a:rPr lang="de-DE" dirty="0"/>
              <a:t>Man könne daraus wertvolle Erkenntnisse über Präferenzen von Menschen oder über die Nutzung von Informationssystemen entstehen </a:t>
            </a:r>
          </a:p>
          <a:p>
            <a:pPr lvl="1"/>
            <a:r>
              <a:rPr lang="de-DE" dirty="0"/>
              <a:t>jedoch würde die Verhaltensorientierung eine geringere Relevanz für die Praxis aufweisen </a:t>
            </a:r>
          </a:p>
          <a:p>
            <a:r>
              <a:rPr lang="de-DE" sz="2200" dirty="0"/>
              <a:t>Als Erkenntnisziele einer gestaltungsorientierten Wirtschaftsinformatik wurden normative und praktisch verwertbare </a:t>
            </a:r>
            <a:r>
              <a:rPr lang="de-DE" sz="2200" dirty="0">
                <a:solidFill>
                  <a:srgbClr val="C00000"/>
                </a:solidFill>
              </a:rPr>
              <a:t>Ziel-Mittel-Aussagen</a:t>
            </a:r>
            <a:r>
              <a:rPr lang="de-DE" sz="2200" dirty="0"/>
              <a:t> zur Konstruktion und zum Betrieb von Informationssystemen proklamiert </a:t>
            </a:r>
          </a:p>
          <a:p>
            <a:pPr lvl="1"/>
            <a:endParaRPr lang="de-DE" dirty="0"/>
          </a:p>
        </p:txBody>
      </p:sp>
      <p:sp>
        <p:nvSpPr>
          <p:cNvPr id="4" name="Foliennummernplatzhalter 3">
            <a:extLst>
              <a:ext uri="{FF2B5EF4-FFF2-40B4-BE49-F238E27FC236}">
                <a16:creationId xmlns:a16="http://schemas.microsoft.com/office/drawing/2014/main" id="{0093241B-AF7A-0748-9D7E-BC0CED945A84}"/>
              </a:ext>
            </a:extLst>
          </p:cNvPr>
          <p:cNvSpPr>
            <a:spLocks noGrp="1"/>
          </p:cNvSpPr>
          <p:nvPr>
            <p:ph type="sldNum" sz="quarter" idx="12"/>
          </p:nvPr>
        </p:nvSpPr>
        <p:spPr/>
        <p:txBody>
          <a:bodyPr/>
          <a:lstStyle/>
          <a:p>
            <a:fld id="{FC0CC166-4E39-43B8-AB91-BDD1C4C9E224}" type="slidenum">
              <a:rPr lang="de-DE" smtClean="0"/>
              <a:t>35</a:t>
            </a:fld>
            <a:endParaRPr lang="de-DE" dirty="0"/>
          </a:p>
        </p:txBody>
      </p:sp>
    </p:spTree>
    <p:extLst>
      <p:ext uri="{BB962C8B-B14F-4D97-AF65-F5344CB8AC3E}">
        <p14:creationId xmlns:p14="http://schemas.microsoft.com/office/powerpoint/2010/main" val="8550810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FB2130-C697-2146-9901-277FCA20A9C5}"/>
              </a:ext>
            </a:extLst>
          </p:cNvPr>
          <p:cNvSpPr>
            <a:spLocks noGrp="1"/>
          </p:cNvSpPr>
          <p:nvPr>
            <p:ph type="title"/>
          </p:nvPr>
        </p:nvSpPr>
        <p:spPr>
          <a:xfrm>
            <a:off x="1378800" y="612001"/>
            <a:ext cx="7311075" cy="1248289"/>
          </a:xfrm>
        </p:spPr>
        <p:txBody>
          <a:bodyPr/>
          <a:lstStyle/>
          <a:p>
            <a:r>
              <a:rPr lang="de-DE" dirty="0"/>
              <a:t>Das Memorandum zur gestaltungsorientierten Wirtschaftsinformatik</a:t>
            </a:r>
          </a:p>
        </p:txBody>
      </p:sp>
      <p:sp>
        <p:nvSpPr>
          <p:cNvPr id="3" name="Inhaltsplatzhalter 2">
            <a:extLst>
              <a:ext uri="{FF2B5EF4-FFF2-40B4-BE49-F238E27FC236}">
                <a16:creationId xmlns:a16="http://schemas.microsoft.com/office/drawing/2014/main" id="{2159B906-B43A-764E-9255-B8EC8DE7F56C}"/>
              </a:ext>
            </a:extLst>
          </p:cNvPr>
          <p:cNvSpPr>
            <a:spLocks noGrp="1"/>
          </p:cNvSpPr>
          <p:nvPr>
            <p:ph idx="1"/>
          </p:nvPr>
        </p:nvSpPr>
        <p:spPr>
          <a:xfrm>
            <a:off x="1378800" y="2061642"/>
            <a:ext cx="9432000" cy="3690000"/>
          </a:xfrm>
        </p:spPr>
        <p:txBody>
          <a:bodyPr/>
          <a:lstStyle/>
          <a:p>
            <a:r>
              <a:rPr lang="de-DE" dirty="0"/>
              <a:t>Die internationale Dominanz theoretischer Forschungskonzeption müsse aber auch von den Vertreterinnen der gestaltungsorientierten Wirtschaftsinformatik selbst verantwortet werden  </a:t>
            </a:r>
          </a:p>
          <a:p>
            <a:r>
              <a:rPr lang="de-DE" dirty="0"/>
              <a:t>Die Gestaltungsorientierung habe zur Publikation von Ergebnissen geführt, die eine </a:t>
            </a:r>
            <a:r>
              <a:rPr lang="de-DE" dirty="0">
                <a:solidFill>
                  <a:srgbClr val="C00000"/>
                </a:solidFill>
              </a:rPr>
              <a:t>wissenschaftliche Begründung unzureichend </a:t>
            </a:r>
            <a:r>
              <a:rPr lang="de-DE" dirty="0"/>
              <a:t>erkennen ließen</a:t>
            </a:r>
          </a:p>
          <a:p>
            <a:r>
              <a:rPr lang="de-DE" dirty="0"/>
              <a:t>Dennoch vertreten die Autoren den Standpunkt, dass die praktische Umsetzbarkeit im Vergleich zu einer systematisch dokumentierten Herleitung eine größere Nützlichkeit der Ergebnisse zum Ausdruck bringt. </a:t>
            </a:r>
          </a:p>
        </p:txBody>
      </p:sp>
      <p:sp>
        <p:nvSpPr>
          <p:cNvPr id="4" name="Foliennummernplatzhalter 3">
            <a:extLst>
              <a:ext uri="{FF2B5EF4-FFF2-40B4-BE49-F238E27FC236}">
                <a16:creationId xmlns:a16="http://schemas.microsoft.com/office/drawing/2014/main" id="{A5C05442-8797-854B-8DE4-175B2C4264C2}"/>
              </a:ext>
            </a:extLst>
          </p:cNvPr>
          <p:cNvSpPr>
            <a:spLocks noGrp="1"/>
          </p:cNvSpPr>
          <p:nvPr>
            <p:ph type="sldNum" sz="quarter" idx="12"/>
          </p:nvPr>
        </p:nvSpPr>
        <p:spPr/>
        <p:txBody>
          <a:bodyPr/>
          <a:lstStyle/>
          <a:p>
            <a:fld id="{FC0CC166-4E39-43B8-AB91-BDD1C4C9E224}" type="slidenum">
              <a:rPr lang="de-DE" smtClean="0"/>
              <a:t>36</a:t>
            </a:fld>
            <a:endParaRPr lang="de-DE" dirty="0"/>
          </a:p>
        </p:txBody>
      </p:sp>
    </p:spTree>
    <p:extLst>
      <p:ext uri="{BB962C8B-B14F-4D97-AF65-F5344CB8AC3E}">
        <p14:creationId xmlns:p14="http://schemas.microsoft.com/office/powerpoint/2010/main" val="35053467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FB55A5-842D-894E-83A6-CE2A66AAF289}"/>
              </a:ext>
            </a:extLst>
          </p:cNvPr>
          <p:cNvSpPr>
            <a:spLocks noGrp="1"/>
          </p:cNvSpPr>
          <p:nvPr>
            <p:ph type="title"/>
          </p:nvPr>
        </p:nvSpPr>
        <p:spPr>
          <a:xfrm>
            <a:off x="1378800" y="612001"/>
            <a:ext cx="7527099" cy="1248289"/>
          </a:xfrm>
        </p:spPr>
        <p:txBody>
          <a:bodyPr/>
          <a:lstStyle/>
          <a:p>
            <a:r>
              <a:rPr lang="de-DE" dirty="0"/>
              <a:t>Das Memorandum zur gestaltungsorientierten Wirtschaftsinformatik</a:t>
            </a:r>
          </a:p>
        </p:txBody>
      </p:sp>
      <p:sp>
        <p:nvSpPr>
          <p:cNvPr id="3" name="Inhaltsplatzhalter 2">
            <a:extLst>
              <a:ext uri="{FF2B5EF4-FFF2-40B4-BE49-F238E27FC236}">
                <a16:creationId xmlns:a16="http://schemas.microsoft.com/office/drawing/2014/main" id="{9CD5ED4C-C491-0049-A889-3F74A85462E3}"/>
              </a:ext>
            </a:extLst>
          </p:cNvPr>
          <p:cNvSpPr>
            <a:spLocks noGrp="1"/>
          </p:cNvSpPr>
          <p:nvPr>
            <p:ph idx="1"/>
          </p:nvPr>
        </p:nvSpPr>
        <p:spPr>
          <a:xfrm>
            <a:off x="1378800" y="1989634"/>
            <a:ext cx="9432000" cy="3844082"/>
          </a:xfrm>
        </p:spPr>
        <p:txBody>
          <a:bodyPr/>
          <a:lstStyle/>
          <a:p>
            <a:r>
              <a:rPr lang="de-DE" dirty="0"/>
              <a:t>Herausgeberinnen internationaler Fachzeitschriften haben das Memorandum als einseitig und pauschal zurückgewiesen</a:t>
            </a:r>
          </a:p>
          <a:p>
            <a:r>
              <a:rPr lang="de-DE" dirty="0"/>
              <a:t>Ihrer Auffassung nach fokussieren sich die internationale Forschung neben der verhaltensorientierten Forschung auf</a:t>
            </a:r>
          </a:p>
          <a:p>
            <a:pPr lvl="1"/>
            <a:r>
              <a:rPr lang="de-DE" dirty="0"/>
              <a:t>die Gestaltung von </a:t>
            </a:r>
            <a:r>
              <a:rPr lang="de-DE" dirty="0">
                <a:solidFill>
                  <a:srgbClr val="C00000"/>
                </a:solidFill>
              </a:rPr>
              <a:t>technologischen Artefakten</a:t>
            </a:r>
          </a:p>
          <a:p>
            <a:pPr lvl="1"/>
            <a:r>
              <a:rPr lang="de-DE" dirty="0"/>
              <a:t>die</a:t>
            </a:r>
            <a:r>
              <a:rPr lang="de-DE" dirty="0">
                <a:solidFill>
                  <a:srgbClr val="C00000"/>
                </a:solidFill>
              </a:rPr>
              <a:t> ökonomische Wirkung </a:t>
            </a:r>
            <a:r>
              <a:rPr lang="de-DE" dirty="0"/>
              <a:t>von Informationssystemen</a:t>
            </a:r>
          </a:p>
          <a:p>
            <a:pPr lvl="1"/>
            <a:r>
              <a:rPr lang="de-DE" dirty="0"/>
              <a:t>die </a:t>
            </a:r>
            <a:r>
              <a:rPr lang="de-DE" dirty="0">
                <a:solidFill>
                  <a:srgbClr val="C00000"/>
                </a:solidFill>
              </a:rPr>
              <a:t>Forschung zum Management </a:t>
            </a:r>
            <a:r>
              <a:rPr lang="de-DE" dirty="0"/>
              <a:t>von </a:t>
            </a:r>
            <a:r>
              <a:rPr lang="de-DE" dirty="0" err="1"/>
              <a:t>IuK</a:t>
            </a:r>
            <a:r>
              <a:rPr lang="de-DE" dirty="0"/>
              <a:t>-Technologien</a:t>
            </a:r>
          </a:p>
          <a:p>
            <a:r>
              <a:rPr lang="de-DE" dirty="0"/>
              <a:t>Die Behauptung einer methodisch einseitigen Ausrichtung an empirischen Arbeiten wird mit dem Hinweis auf andere Forschungsmethoden relativiert</a:t>
            </a:r>
          </a:p>
          <a:p>
            <a:endParaRPr lang="de-DE" dirty="0"/>
          </a:p>
          <a:p>
            <a:endParaRPr lang="de-DE" dirty="0"/>
          </a:p>
        </p:txBody>
      </p:sp>
      <p:sp>
        <p:nvSpPr>
          <p:cNvPr id="4" name="Foliennummernplatzhalter 3">
            <a:extLst>
              <a:ext uri="{FF2B5EF4-FFF2-40B4-BE49-F238E27FC236}">
                <a16:creationId xmlns:a16="http://schemas.microsoft.com/office/drawing/2014/main" id="{50DE16D1-E248-C340-A7BA-7B51E144F61B}"/>
              </a:ext>
            </a:extLst>
          </p:cNvPr>
          <p:cNvSpPr>
            <a:spLocks noGrp="1"/>
          </p:cNvSpPr>
          <p:nvPr>
            <p:ph type="sldNum" sz="quarter" idx="12"/>
          </p:nvPr>
        </p:nvSpPr>
        <p:spPr/>
        <p:txBody>
          <a:bodyPr/>
          <a:lstStyle/>
          <a:p>
            <a:fld id="{FC0CC166-4E39-43B8-AB91-BDD1C4C9E224}" type="slidenum">
              <a:rPr lang="de-DE" smtClean="0"/>
              <a:t>37</a:t>
            </a:fld>
            <a:endParaRPr lang="de-DE" dirty="0"/>
          </a:p>
        </p:txBody>
      </p:sp>
    </p:spTree>
    <p:extLst>
      <p:ext uri="{BB962C8B-B14F-4D97-AF65-F5344CB8AC3E}">
        <p14:creationId xmlns:p14="http://schemas.microsoft.com/office/powerpoint/2010/main" val="1527839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C2BDA3-BCA6-6F46-9974-A1FD21A0DBBD}"/>
              </a:ext>
            </a:extLst>
          </p:cNvPr>
          <p:cNvSpPr>
            <a:spLocks noGrp="1"/>
          </p:cNvSpPr>
          <p:nvPr>
            <p:ph type="title"/>
          </p:nvPr>
        </p:nvSpPr>
        <p:spPr>
          <a:xfrm>
            <a:off x="1378800" y="612001"/>
            <a:ext cx="7311075" cy="1248289"/>
          </a:xfrm>
        </p:spPr>
        <p:txBody>
          <a:bodyPr/>
          <a:lstStyle/>
          <a:p>
            <a:r>
              <a:rPr lang="de-DE" dirty="0"/>
              <a:t>Das Memorandum zur gestaltungsorientierten Wirtschaftsinformatik</a:t>
            </a:r>
          </a:p>
        </p:txBody>
      </p:sp>
      <p:sp>
        <p:nvSpPr>
          <p:cNvPr id="3" name="Inhaltsplatzhalter 2">
            <a:extLst>
              <a:ext uri="{FF2B5EF4-FFF2-40B4-BE49-F238E27FC236}">
                <a16:creationId xmlns:a16="http://schemas.microsoft.com/office/drawing/2014/main" id="{2E6C1ECD-BAD8-1743-9C9B-135C03722076}"/>
              </a:ext>
            </a:extLst>
          </p:cNvPr>
          <p:cNvSpPr>
            <a:spLocks noGrp="1"/>
          </p:cNvSpPr>
          <p:nvPr>
            <p:ph idx="1"/>
          </p:nvPr>
        </p:nvSpPr>
        <p:spPr>
          <a:xfrm>
            <a:off x="1378800" y="1684010"/>
            <a:ext cx="9432000" cy="1745784"/>
          </a:xfrm>
        </p:spPr>
        <p:txBody>
          <a:bodyPr/>
          <a:lstStyle/>
          <a:p>
            <a:r>
              <a:rPr lang="de-DE" dirty="0"/>
              <a:t>Weder die Verfasser des Memorandums, noch die Verfasser der Entgegnung gehen auf die </a:t>
            </a:r>
            <a:r>
              <a:rPr lang="de-DE" dirty="0">
                <a:solidFill>
                  <a:srgbClr val="C00000"/>
                </a:solidFill>
              </a:rPr>
              <a:t>Komplementarität</a:t>
            </a:r>
            <a:r>
              <a:rPr lang="de-DE" dirty="0"/>
              <a:t> von theoretischer und technologischer Forschungskonzeption ein</a:t>
            </a:r>
          </a:p>
          <a:p>
            <a:r>
              <a:rPr lang="de-DE" dirty="0"/>
              <a:t>Eine Analyse von </a:t>
            </a:r>
            <a:r>
              <a:rPr lang="de-DE" i="1" dirty="0"/>
              <a:t>Schreiner et al </a:t>
            </a:r>
            <a:r>
              <a:rPr lang="de-DE" dirty="0"/>
              <a:t>zur neueren Entwicklung des Fachs zeigt:</a:t>
            </a:r>
          </a:p>
          <a:p>
            <a:pPr lvl="1"/>
            <a:endParaRPr lang="de-DE" dirty="0"/>
          </a:p>
          <a:p>
            <a:pPr lvl="1"/>
            <a:endParaRPr lang="de-DE" dirty="0"/>
          </a:p>
        </p:txBody>
      </p:sp>
      <p:sp>
        <p:nvSpPr>
          <p:cNvPr id="4" name="Foliennummernplatzhalter 3">
            <a:extLst>
              <a:ext uri="{FF2B5EF4-FFF2-40B4-BE49-F238E27FC236}">
                <a16:creationId xmlns:a16="http://schemas.microsoft.com/office/drawing/2014/main" id="{BF81A754-969E-5846-B266-760FFDA6DF6F}"/>
              </a:ext>
            </a:extLst>
          </p:cNvPr>
          <p:cNvSpPr>
            <a:spLocks noGrp="1"/>
          </p:cNvSpPr>
          <p:nvPr>
            <p:ph type="sldNum" sz="quarter" idx="12"/>
          </p:nvPr>
        </p:nvSpPr>
        <p:spPr/>
        <p:txBody>
          <a:bodyPr/>
          <a:lstStyle/>
          <a:p>
            <a:fld id="{FC0CC166-4E39-43B8-AB91-BDD1C4C9E224}" type="slidenum">
              <a:rPr lang="de-DE" smtClean="0"/>
              <a:t>38</a:t>
            </a:fld>
            <a:endParaRPr lang="de-DE" dirty="0"/>
          </a:p>
        </p:txBody>
      </p:sp>
      <p:graphicFrame>
        <p:nvGraphicFramePr>
          <p:cNvPr id="5" name="Tabelle 5">
            <a:extLst>
              <a:ext uri="{FF2B5EF4-FFF2-40B4-BE49-F238E27FC236}">
                <a16:creationId xmlns:a16="http://schemas.microsoft.com/office/drawing/2014/main" id="{93354738-B992-CF48-A058-AA986CC17313}"/>
              </a:ext>
            </a:extLst>
          </p:cNvPr>
          <p:cNvGraphicFramePr>
            <a:graphicFrameLocks/>
          </p:cNvGraphicFramePr>
          <p:nvPr>
            <p:extLst>
              <p:ext uri="{D42A27DB-BD31-4B8C-83A1-F6EECF244321}">
                <p14:modId xmlns:p14="http://schemas.microsoft.com/office/powerpoint/2010/main" val="1525539051"/>
              </p:ext>
            </p:extLst>
          </p:nvPr>
        </p:nvGraphicFramePr>
        <p:xfrm>
          <a:off x="1378800" y="3464737"/>
          <a:ext cx="5870914" cy="2834640"/>
        </p:xfrm>
        <a:graphic>
          <a:graphicData uri="http://schemas.openxmlformats.org/drawingml/2006/table">
            <a:tbl>
              <a:tblPr firstRow="1" bandRow="1">
                <a:tableStyleId>{8A107856-5554-42FB-B03E-39F5DBC370BA}</a:tableStyleId>
              </a:tblPr>
              <a:tblGrid>
                <a:gridCol w="5870914">
                  <a:extLst>
                    <a:ext uri="{9D8B030D-6E8A-4147-A177-3AD203B41FA5}">
                      <a16:colId xmlns:a16="http://schemas.microsoft.com/office/drawing/2014/main" val="4289383921"/>
                    </a:ext>
                  </a:extLst>
                </a:gridCol>
              </a:tblGrid>
              <a:tr h="370840">
                <a:tc>
                  <a:txBody>
                    <a:bodyPr/>
                    <a:lstStyle/>
                    <a:p>
                      <a:pPr marL="0" marR="0" lvl="0" indent="0" algn="l" defTabSz="914305" rtl="0" eaLnBrk="1" fontAlgn="auto" latinLnBrk="0" hangingPunct="1">
                        <a:lnSpc>
                          <a:spcPct val="100000"/>
                        </a:lnSpc>
                        <a:spcBef>
                          <a:spcPts val="0"/>
                        </a:spcBef>
                        <a:spcAft>
                          <a:spcPts val="0"/>
                        </a:spcAft>
                        <a:buClrTx/>
                        <a:buSzTx/>
                        <a:buFontTx/>
                        <a:buNone/>
                        <a:tabLst/>
                        <a:defRPr/>
                      </a:pPr>
                      <a:r>
                        <a:rPr lang="de-DE" b="0" dirty="0"/>
                        <a:t>Der Anteil </a:t>
                      </a:r>
                      <a:r>
                        <a:rPr lang="de-DE" b="0" dirty="0">
                          <a:solidFill>
                            <a:srgbClr val="C00000"/>
                          </a:solidFill>
                        </a:rPr>
                        <a:t>theoretisch-empirischer Arbeiten </a:t>
                      </a:r>
                      <a:r>
                        <a:rPr lang="de-DE" b="0" dirty="0"/>
                        <a:t>nimmt seit 2010 zu, der Anteil gestaltungsorientierter Arbeiten nimmt etwas ab</a:t>
                      </a:r>
                    </a:p>
                  </a:txBody>
                  <a:tcPr/>
                </a:tc>
                <a:extLst>
                  <a:ext uri="{0D108BD9-81ED-4DB2-BD59-A6C34878D82A}">
                    <a16:rowId xmlns:a16="http://schemas.microsoft.com/office/drawing/2014/main" val="694359592"/>
                  </a:ext>
                </a:extLst>
              </a:tr>
              <a:tr h="370840">
                <a:tc>
                  <a:txBody>
                    <a:bodyPr/>
                    <a:lstStyle/>
                    <a:p>
                      <a:pPr marL="0" marR="0" lvl="0" indent="0" algn="l" defTabSz="914305" rtl="0" eaLnBrk="1" fontAlgn="auto" latinLnBrk="0" hangingPunct="1">
                        <a:lnSpc>
                          <a:spcPct val="100000"/>
                        </a:lnSpc>
                        <a:spcBef>
                          <a:spcPts val="0"/>
                        </a:spcBef>
                        <a:spcAft>
                          <a:spcPts val="0"/>
                        </a:spcAft>
                        <a:buClrTx/>
                        <a:buSzTx/>
                        <a:buFontTx/>
                        <a:buNone/>
                        <a:tabLst/>
                        <a:defRPr/>
                      </a:pPr>
                      <a:r>
                        <a:rPr lang="de-DE" dirty="0">
                          <a:solidFill>
                            <a:srgbClr val="C00000"/>
                          </a:solidFill>
                        </a:rPr>
                        <a:t>Gestaltungsorientierte Arbeiten </a:t>
                      </a:r>
                      <a:r>
                        <a:rPr lang="de-DE" dirty="0"/>
                        <a:t>sind mit einem Anteil von 40% häufiger anzutreffen als empirische Arbeiten</a:t>
                      </a:r>
                    </a:p>
                  </a:txBody>
                  <a:tcPr/>
                </a:tc>
                <a:extLst>
                  <a:ext uri="{0D108BD9-81ED-4DB2-BD59-A6C34878D82A}">
                    <a16:rowId xmlns:a16="http://schemas.microsoft.com/office/drawing/2014/main" val="4026969785"/>
                  </a:ext>
                </a:extLst>
              </a:tr>
              <a:tr h="370840">
                <a:tc>
                  <a:txBody>
                    <a:bodyPr/>
                    <a:lstStyle/>
                    <a:p>
                      <a:pPr marL="0" marR="0" lvl="0" indent="0" algn="l" defTabSz="914305" rtl="0" eaLnBrk="1" fontAlgn="auto" latinLnBrk="0" hangingPunct="1">
                        <a:lnSpc>
                          <a:spcPct val="100000"/>
                        </a:lnSpc>
                        <a:spcBef>
                          <a:spcPts val="0"/>
                        </a:spcBef>
                        <a:spcAft>
                          <a:spcPts val="0"/>
                        </a:spcAft>
                        <a:buClrTx/>
                        <a:buSzTx/>
                        <a:buFontTx/>
                        <a:buNone/>
                        <a:tabLst/>
                        <a:defRPr/>
                      </a:pPr>
                      <a:r>
                        <a:rPr lang="de-DE" dirty="0">
                          <a:solidFill>
                            <a:srgbClr val="C00000"/>
                          </a:solidFill>
                        </a:rPr>
                        <a:t>Empirische Arbeiten </a:t>
                      </a:r>
                      <a:r>
                        <a:rPr lang="de-DE" dirty="0"/>
                        <a:t>kommen 2012 auf einen Anteil von knapp 35%</a:t>
                      </a:r>
                    </a:p>
                  </a:txBody>
                  <a:tcPr/>
                </a:tc>
                <a:extLst>
                  <a:ext uri="{0D108BD9-81ED-4DB2-BD59-A6C34878D82A}">
                    <a16:rowId xmlns:a16="http://schemas.microsoft.com/office/drawing/2014/main" val="365461236"/>
                  </a:ext>
                </a:extLst>
              </a:tr>
              <a:tr h="370840">
                <a:tc>
                  <a:txBody>
                    <a:bodyPr/>
                    <a:lstStyle/>
                    <a:p>
                      <a:pPr marL="0" marR="0" lvl="0" indent="0" algn="l" defTabSz="914305" rtl="0" eaLnBrk="1" fontAlgn="auto" latinLnBrk="0" hangingPunct="1">
                        <a:lnSpc>
                          <a:spcPct val="100000"/>
                        </a:lnSpc>
                        <a:spcBef>
                          <a:spcPts val="0"/>
                        </a:spcBef>
                        <a:spcAft>
                          <a:spcPts val="0"/>
                        </a:spcAft>
                        <a:buClrTx/>
                        <a:buSzTx/>
                        <a:buFontTx/>
                        <a:buNone/>
                        <a:tabLst/>
                        <a:defRPr/>
                      </a:pPr>
                      <a:r>
                        <a:rPr lang="de-DE" dirty="0">
                          <a:solidFill>
                            <a:srgbClr val="C00000"/>
                          </a:solidFill>
                        </a:rPr>
                        <a:t>Formal-analytische Arbeiten </a:t>
                      </a:r>
                      <a:r>
                        <a:rPr lang="de-DE" dirty="0"/>
                        <a:t>konnten ihren Anteil steigern und pendelten sich 2012 bei knapp 20% ein </a:t>
                      </a:r>
                    </a:p>
                  </a:txBody>
                  <a:tcPr/>
                </a:tc>
                <a:extLst>
                  <a:ext uri="{0D108BD9-81ED-4DB2-BD59-A6C34878D82A}">
                    <a16:rowId xmlns:a16="http://schemas.microsoft.com/office/drawing/2014/main" val="3258565038"/>
                  </a:ext>
                </a:extLst>
              </a:tr>
            </a:tbl>
          </a:graphicData>
        </a:graphic>
      </p:graphicFrame>
      <p:sp>
        <p:nvSpPr>
          <p:cNvPr id="6" name="Dreieck 5">
            <a:extLst>
              <a:ext uri="{FF2B5EF4-FFF2-40B4-BE49-F238E27FC236}">
                <a16:creationId xmlns:a16="http://schemas.microsoft.com/office/drawing/2014/main" id="{FDC65CD1-ACB0-504B-A8D5-EC1754FD9FDC}"/>
              </a:ext>
            </a:extLst>
          </p:cNvPr>
          <p:cNvSpPr/>
          <p:nvPr/>
        </p:nvSpPr>
        <p:spPr>
          <a:xfrm rot="5400000">
            <a:off x="6456201" y="4281728"/>
            <a:ext cx="2834640" cy="1200658"/>
          </a:xfrm>
          <a:prstGeom prst="triangle">
            <a:avLst>
              <a:gd name="adj" fmla="val 50436"/>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abgerundete Ecken 4">
            <a:extLst>
              <a:ext uri="{FF2B5EF4-FFF2-40B4-BE49-F238E27FC236}">
                <a16:creationId xmlns:a16="http://schemas.microsoft.com/office/drawing/2014/main" id="{EF6ACE03-8B71-7143-A52B-4012499291AA}"/>
              </a:ext>
            </a:extLst>
          </p:cNvPr>
          <p:cNvSpPr/>
          <p:nvPr/>
        </p:nvSpPr>
        <p:spPr>
          <a:xfrm>
            <a:off x="8497328" y="4085228"/>
            <a:ext cx="3277865" cy="1593657"/>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Theoretische Forschungskonzeptionen gewinnen am Ende des Analysezeitraumes die Oberhand</a:t>
            </a:r>
          </a:p>
        </p:txBody>
      </p:sp>
    </p:spTree>
    <p:extLst>
      <p:ext uri="{BB962C8B-B14F-4D97-AF65-F5344CB8AC3E}">
        <p14:creationId xmlns:p14="http://schemas.microsoft.com/office/powerpoint/2010/main" val="40634297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51600B-8680-DC41-A99B-DF122A6C9FDE}"/>
              </a:ext>
            </a:extLst>
          </p:cNvPr>
          <p:cNvSpPr>
            <a:spLocks noGrp="1"/>
          </p:cNvSpPr>
          <p:nvPr>
            <p:ph type="title"/>
          </p:nvPr>
        </p:nvSpPr>
        <p:spPr/>
        <p:txBody>
          <a:bodyPr/>
          <a:lstStyle/>
          <a:p>
            <a:r>
              <a:rPr lang="de-DE" dirty="0"/>
              <a:t>Zum Stand von Theorie und Technologie der Wirtschaftsinformatik</a:t>
            </a:r>
          </a:p>
        </p:txBody>
      </p:sp>
      <p:sp>
        <p:nvSpPr>
          <p:cNvPr id="3" name="Inhaltsplatzhalter 2">
            <a:extLst>
              <a:ext uri="{FF2B5EF4-FFF2-40B4-BE49-F238E27FC236}">
                <a16:creationId xmlns:a16="http://schemas.microsoft.com/office/drawing/2014/main" id="{96B8ACCD-2131-B54B-8E65-D0FE247F100B}"/>
              </a:ext>
            </a:extLst>
          </p:cNvPr>
          <p:cNvSpPr>
            <a:spLocks noGrp="1"/>
          </p:cNvSpPr>
          <p:nvPr>
            <p:ph idx="1"/>
          </p:nvPr>
        </p:nvSpPr>
        <p:spPr>
          <a:xfrm>
            <a:off x="1378799" y="2178000"/>
            <a:ext cx="9831355" cy="3690000"/>
          </a:xfrm>
        </p:spPr>
        <p:txBody>
          <a:bodyPr/>
          <a:lstStyle/>
          <a:p>
            <a:r>
              <a:rPr lang="de-DE" dirty="0"/>
              <a:t>Jede Diskussion, die das Theorie- und Technologieverständnis der Wirtschaftsinformatik vertieft, sollte sich auf die Weiterentwicklung des Fachs positiv auswirken</a:t>
            </a:r>
          </a:p>
          <a:p>
            <a:r>
              <a:rPr lang="de-DE" dirty="0"/>
              <a:t>Eine Fokussierung auf die </a:t>
            </a:r>
            <a:r>
              <a:rPr lang="de-DE" dirty="0">
                <a:solidFill>
                  <a:srgbClr val="C00000"/>
                </a:solidFill>
              </a:rPr>
              <a:t>Methodologie</a:t>
            </a:r>
            <a:r>
              <a:rPr lang="de-DE" dirty="0"/>
              <a:t> und </a:t>
            </a:r>
            <a:r>
              <a:rPr lang="de-DE" dirty="0">
                <a:solidFill>
                  <a:srgbClr val="C00000"/>
                </a:solidFill>
              </a:rPr>
              <a:t>wissenschaftstheoretischen Grundlagen</a:t>
            </a:r>
            <a:r>
              <a:rPr lang="de-DE" dirty="0"/>
              <a:t> reicht nicht aus</a:t>
            </a:r>
          </a:p>
          <a:p>
            <a:r>
              <a:rPr lang="de-DE" dirty="0"/>
              <a:t>Will die Wirtschaftsinformatik ihre wissenschaftliche Eigenständigkeit festigen, erscheint die Entwicklung eines eigenen Theoriekerns zweckmäßig, der einen Beitrag zur Gestaltung und Nutzung von Technologien leistet </a:t>
            </a:r>
          </a:p>
        </p:txBody>
      </p:sp>
      <p:sp>
        <p:nvSpPr>
          <p:cNvPr id="4" name="Foliennummernplatzhalter 3">
            <a:extLst>
              <a:ext uri="{FF2B5EF4-FFF2-40B4-BE49-F238E27FC236}">
                <a16:creationId xmlns:a16="http://schemas.microsoft.com/office/drawing/2014/main" id="{5CEDD6F9-EC96-A242-A1A1-845DA8435D2E}"/>
              </a:ext>
            </a:extLst>
          </p:cNvPr>
          <p:cNvSpPr>
            <a:spLocks noGrp="1"/>
          </p:cNvSpPr>
          <p:nvPr>
            <p:ph type="sldNum" sz="quarter" idx="12"/>
          </p:nvPr>
        </p:nvSpPr>
        <p:spPr/>
        <p:txBody>
          <a:bodyPr/>
          <a:lstStyle/>
          <a:p>
            <a:fld id="{FC0CC166-4E39-43B8-AB91-BDD1C4C9E224}" type="slidenum">
              <a:rPr lang="de-DE" smtClean="0"/>
              <a:t>39</a:t>
            </a:fld>
            <a:endParaRPr lang="de-DE" dirty="0"/>
          </a:p>
        </p:txBody>
      </p:sp>
    </p:spTree>
    <p:extLst>
      <p:ext uri="{BB962C8B-B14F-4D97-AF65-F5344CB8AC3E}">
        <p14:creationId xmlns:p14="http://schemas.microsoft.com/office/powerpoint/2010/main" val="4255292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329A40-30AC-B640-90D6-AEDC97327420}"/>
              </a:ext>
            </a:extLst>
          </p:cNvPr>
          <p:cNvSpPr>
            <a:spLocks noGrp="1"/>
          </p:cNvSpPr>
          <p:nvPr>
            <p:ph type="title"/>
          </p:nvPr>
        </p:nvSpPr>
        <p:spPr/>
        <p:txBody>
          <a:bodyPr/>
          <a:lstStyle/>
          <a:p>
            <a:r>
              <a:rPr lang="de-DE" dirty="0"/>
              <a:t>Theorie</a:t>
            </a:r>
          </a:p>
        </p:txBody>
      </p:sp>
      <p:sp>
        <p:nvSpPr>
          <p:cNvPr id="4" name="Foliennummernplatzhalter 3">
            <a:extLst>
              <a:ext uri="{FF2B5EF4-FFF2-40B4-BE49-F238E27FC236}">
                <a16:creationId xmlns:a16="http://schemas.microsoft.com/office/drawing/2014/main" id="{A265EDA9-0C45-4E4B-AED8-1450E8B21F15}"/>
              </a:ext>
            </a:extLst>
          </p:cNvPr>
          <p:cNvSpPr>
            <a:spLocks noGrp="1"/>
          </p:cNvSpPr>
          <p:nvPr>
            <p:ph type="sldNum" sz="quarter" idx="12"/>
          </p:nvPr>
        </p:nvSpPr>
        <p:spPr/>
        <p:txBody>
          <a:bodyPr/>
          <a:lstStyle/>
          <a:p>
            <a:fld id="{FC0CC166-4E39-43B8-AB91-BDD1C4C9E224}" type="slidenum">
              <a:rPr lang="de-DE" smtClean="0"/>
              <a:t>4</a:t>
            </a:fld>
            <a:endParaRPr lang="de-DE" dirty="0"/>
          </a:p>
        </p:txBody>
      </p:sp>
      <p:sp>
        <p:nvSpPr>
          <p:cNvPr id="5" name="Rechteck: abgerundete Ecken 4">
            <a:extLst>
              <a:ext uri="{FF2B5EF4-FFF2-40B4-BE49-F238E27FC236}">
                <a16:creationId xmlns:a16="http://schemas.microsoft.com/office/drawing/2014/main" id="{36B0F1E6-9C66-2F49-86FF-535357CC5911}"/>
              </a:ext>
            </a:extLst>
          </p:cNvPr>
          <p:cNvSpPr/>
          <p:nvPr/>
        </p:nvSpPr>
        <p:spPr>
          <a:xfrm>
            <a:off x="480963" y="2177897"/>
            <a:ext cx="3528392" cy="18002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t>Was?</a:t>
            </a:r>
          </a:p>
          <a:p>
            <a:pPr algn="ctr"/>
            <a:r>
              <a:rPr lang="de-DE" sz="2000" dirty="0"/>
              <a:t> (Beschreibt Gegenstände oder Objekte einer Theorie und grenzt diese von der Umwelt ab)</a:t>
            </a:r>
          </a:p>
        </p:txBody>
      </p:sp>
      <p:sp>
        <p:nvSpPr>
          <p:cNvPr id="7" name="Rechteck: abgerundete Ecken 4">
            <a:extLst>
              <a:ext uri="{FF2B5EF4-FFF2-40B4-BE49-F238E27FC236}">
                <a16:creationId xmlns:a16="http://schemas.microsoft.com/office/drawing/2014/main" id="{EFB542B9-363E-1642-9FBC-F62441A37149}"/>
              </a:ext>
            </a:extLst>
          </p:cNvPr>
          <p:cNvSpPr/>
          <p:nvPr/>
        </p:nvSpPr>
        <p:spPr>
          <a:xfrm>
            <a:off x="8185820" y="2177897"/>
            <a:ext cx="3528392" cy="1827961"/>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t>Warum?</a:t>
            </a:r>
          </a:p>
          <a:p>
            <a:pPr algn="ctr"/>
            <a:r>
              <a:rPr lang="de-DE" sz="2000" dirty="0"/>
              <a:t> Was ruft den Zusammenhang hervor Erklärung der Objektbeziehungen</a:t>
            </a:r>
          </a:p>
        </p:txBody>
      </p:sp>
      <p:sp>
        <p:nvSpPr>
          <p:cNvPr id="8" name="Rechteck: abgerundete Ecken 4">
            <a:extLst>
              <a:ext uri="{FF2B5EF4-FFF2-40B4-BE49-F238E27FC236}">
                <a16:creationId xmlns:a16="http://schemas.microsoft.com/office/drawing/2014/main" id="{955394B9-002B-2F4E-B1A6-906D9C0A1D2D}"/>
              </a:ext>
            </a:extLst>
          </p:cNvPr>
          <p:cNvSpPr/>
          <p:nvPr/>
        </p:nvSpPr>
        <p:spPr>
          <a:xfrm>
            <a:off x="4333391" y="2205658"/>
            <a:ext cx="3528392" cy="18002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t>Wie?</a:t>
            </a:r>
          </a:p>
          <a:p>
            <a:pPr algn="ctr"/>
            <a:r>
              <a:rPr lang="de-DE" sz="2000" dirty="0"/>
              <a:t>Beschreibung der Beziehungen zwischen den Theorieobjekten</a:t>
            </a:r>
          </a:p>
        </p:txBody>
      </p:sp>
      <p:sp>
        <p:nvSpPr>
          <p:cNvPr id="9" name="Inhaltsplatzhalter 2">
            <a:extLst>
              <a:ext uri="{FF2B5EF4-FFF2-40B4-BE49-F238E27FC236}">
                <a16:creationId xmlns:a16="http://schemas.microsoft.com/office/drawing/2014/main" id="{9EFA26E0-62A9-9748-95DC-712DBBF1BCED}"/>
              </a:ext>
            </a:extLst>
          </p:cNvPr>
          <p:cNvSpPr>
            <a:spLocks noGrp="1"/>
          </p:cNvSpPr>
          <p:nvPr>
            <p:ph idx="1"/>
          </p:nvPr>
        </p:nvSpPr>
        <p:spPr>
          <a:xfrm>
            <a:off x="1381587" y="4204290"/>
            <a:ext cx="9432000" cy="3690000"/>
          </a:xfrm>
        </p:spPr>
        <p:txBody>
          <a:bodyPr/>
          <a:lstStyle/>
          <a:p>
            <a:r>
              <a:rPr lang="de-DE" dirty="0"/>
              <a:t>Noch keine Theorien sind:</a:t>
            </a:r>
          </a:p>
          <a:p>
            <a:pPr lvl="1"/>
            <a:r>
              <a:rPr lang="de-DE" dirty="0"/>
              <a:t>Nicht falsifizierbare Aussagen (Tautologien, Definitionen)</a:t>
            </a:r>
          </a:p>
          <a:p>
            <a:pPr lvl="1"/>
            <a:r>
              <a:rPr lang="de-DE" dirty="0"/>
              <a:t>Zitate und Verweise auf andere Theorien </a:t>
            </a:r>
          </a:p>
          <a:p>
            <a:pPr lvl="1"/>
            <a:r>
              <a:rPr lang="de-DE" dirty="0"/>
              <a:t>Auflistung von Konstrukten oder Variablen als Objektpräsentanten </a:t>
            </a:r>
          </a:p>
          <a:p>
            <a:pPr lvl="1"/>
            <a:r>
              <a:rPr lang="de-DE" dirty="0"/>
              <a:t>Abbildungen über Zusammenhänge zwischen Konstrukten und Variablen </a:t>
            </a:r>
          </a:p>
          <a:p>
            <a:pPr lvl="1"/>
            <a:r>
              <a:rPr lang="de-DE" dirty="0"/>
              <a:t>Hypothesen oder Prognosen über behauptete Zusammenhänge</a:t>
            </a:r>
          </a:p>
        </p:txBody>
      </p:sp>
      <p:sp>
        <p:nvSpPr>
          <p:cNvPr id="10" name="Inhaltsplatzhalter 2">
            <a:extLst>
              <a:ext uri="{FF2B5EF4-FFF2-40B4-BE49-F238E27FC236}">
                <a16:creationId xmlns:a16="http://schemas.microsoft.com/office/drawing/2014/main" id="{CAD19C62-8D22-3C4A-8E9E-C16D7197A996}"/>
              </a:ext>
            </a:extLst>
          </p:cNvPr>
          <p:cNvSpPr txBox="1">
            <a:spLocks/>
          </p:cNvSpPr>
          <p:nvPr/>
        </p:nvSpPr>
        <p:spPr>
          <a:xfrm>
            <a:off x="1378800" y="1585347"/>
            <a:ext cx="9327299" cy="620311"/>
          </a:xfrm>
          <a:prstGeom prst="rect">
            <a:avLst/>
          </a:prstGeom>
        </p:spPr>
        <p:txBody>
          <a:bodyPr vert="horz" lIns="0" tIns="0" rIns="0" bIns="0" rtlCol="0" anchor="t">
            <a:noAutofit/>
          </a:bodyPr>
          <a:lstStyle>
            <a:lvl1pPr marL="342864" indent="-342864" algn="l" defTabSz="914305" rtl="0" eaLnBrk="1" latinLnBrk="0" hangingPunct="1">
              <a:spcBef>
                <a:spcPct val="20000"/>
              </a:spcBef>
              <a:buFont typeface="Arial" panose="020B0604020202020204" pitchFamily="34" charset="0"/>
              <a:buChar char="•"/>
              <a:defRPr sz="2400" kern="1200">
                <a:solidFill>
                  <a:srgbClr val="003056"/>
                </a:solidFill>
                <a:latin typeface="+mn-lt"/>
                <a:ea typeface="+mn-ea"/>
                <a:cs typeface="+mn-cs"/>
              </a:defRPr>
            </a:lvl1pPr>
            <a:lvl2pPr marL="742873" indent="-285720" algn="l" defTabSz="914305" rtl="0" eaLnBrk="1" latinLnBrk="0" hangingPunct="1">
              <a:spcBef>
                <a:spcPct val="20000"/>
              </a:spcBef>
              <a:buFont typeface="Arial" panose="020B0604020202020204" pitchFamily="34" charset="0"/>
              <a:buChar char="–"/>
              <a:defRPr sz="2000" kern="1200">
                <a:solidFill>
                  <a:srgbClr val="003056"/>
                </a:solidFill>
                <a:latin typeface="+mn-lt"/>
                <a:ea typeface="+mn-ea"/>
                <a:cs typeface="+mn-cs"/>
              </a:defRPr>
            </a:lvl2pPr>
            <a:lvl3pPr marL="1142881" indent="-228576" algn="l" defTabSz="914305" rtl="0" eaLnBrk="1" latinLnBrk="0" hangingPunct="1">
              <a:spcBef>
                <a:spcPct val="20000"/>
              </a:spcBef>
              <a:buFont typeface="Arial" panose="020B0604020202020204" pitchFamily="34" charset="0"/>
              <a:buChar char="•"/>
              <a:defRPr sz="1800" kern="1200">
                <a:solidFill>
                  <a:srgbClr val="003056"/>
                </a:solidFill>
                <a:latin typeface="+mn-lt"/>
                <a:ea typeface="+mn-ea"/>
                <a:cs typeface="+mn-cs"/>
              </a:defRPr>
            </a:lvl3pPr>
            <a:lvl4pPr marL="1600034" indent="-228576" algn="l" defTabSz="914305" rtl="0" eaLnBrk="1" latinLnBrk="0" hangingPunct="1">
              <a:spcBef>
                <a:spcPct val="20000"/>
              </a:spcBef>
              <a:buFont typeface="Arial" panose="020B0604020202020204" pitchFamily="34" charset="0"/>
              <a:buChar char="–"/>
              <a:defRPr sz="1600" kern="1200">
                <a:solidFill>
                  <a:srgbClr val="003056"/>
                </a:solidFill>
                <a:latin typeface="+mn-lt"/>
                <a:ea typeface="+mn-ea"/>
                <a:cs typeface="+mn-cs"/>
              </a:defRPr>
            </a:lvl4pPr>
            <a:lvl5pPr marL="2057185" indent="-228576" algn="l" defTabSz="914305" rtl="0" eaLnBrk="1" latinLnBrk="0" hangingPunct="1">
              <a:spcBef>
                <a:spcPct val="20000"/>
              </a:spcBef>
              <a:buFont typeface="Arial" panose="020B0604020202020204" pitchFamily="34" charset="0"/>
              <a:buChar char="»"/>
              <a:defRPr sz="1600" kern="1200">
                <a:solidFill>
                  <a:srgbClr val="003056"/>
                </a:solidFill>
                <a:latin typeface="+mn-lt"/>
                <a:ea typeface="+mn-ea"/>
                <a:cs typeface="+mn-cs"/>
              </a:defRPr>
            </a:lvl5pPr>
            <a:lvl6pPr marL="2514338" indent="-228576"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90" indent="-228576"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643" indent="-228576"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95" indent="-228576"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dirty="0"/>
              <a:t>Eine Theorie besteht aus drei Bausteinen</a:t>
            </a:r>
          </a:p>
        </p:txBody>
      </p:sp>
    </p:spTree>
    <p:extLst>
      <p:ext uri="{BB962C8B-B14F-4D97-AF65-F5344CB8AC3E}">
        <p14:creationId xmlns:p14="http://schemas.microsoft.com/office/powerpoint/2010/main" val="10629259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EFDF05-5F4C-E041-8A2B-908CAE02E826}"/>
              </a:ext>
            </a:extLst>
          </p:cNvPr>
          <p:cNvSpPr>
            <a:spLocks noGrp="1"/>
          </p:cNvSpPr>
          <p:nvPr>
            <p:ph type="title"/>
          </p:nvPr>
        </p:nvSpPr>
        <p:spPr/>
        <p:txBody>
          <a:bodyPr/>
          <a:lstStyle/>
          <a:p>
            <a:r>
              <a:rPr lang="de-DE" dirty="0"/>
              <a:t>Zum Stand von Theorie und Technologie der Wirtschaftsinformatik</a:t>
            </a:r>
          </a:p>
        </p:txBody>
      </p:sp>
      <p:sp>
        <p:nvSpPr>
          <p:cNvPr id="3" name="Inhaltsplatzhalter 2">
            <a:extLst>
              <a:ext uri="{FF2B5EF4-FFF2-40B4-BE49-F238E27FC236}">
                <a16:creationId xmlns:a16="http://schemas.microsoft.com/office/drawing/2014/main" id="{BF011FD6-8ECE-2B40-B7D1-C32F37B34F2D}"/>
              </a:ext>
            </a:extLst>
          </p:cNvPr>
          <p:cNvSpPr>
            <a:spLocks noGrp="1"/>
          </p:cNvSpPr>
          <p:nvPr>
            <p:ph idx="1"/>
          </p:nvPr>
        </p:nvSpPr>
        <p:spPr/>
        <p:txBody>
          <a:bodyPr/>
          <a:lstStyle/>
          <a:p>
            <a:r>
              <a:rPr lang="de-DE" dirty="0"/>
              <a:t>Es fehlen bisweilen Hinweise auf die Ausformung eines eigenen Theoriekerns</a:t>
            </a:r>
          </a:p>
          <a:p>
            <a:pPr lvl="1"/>
            <a:r>
              <a:rPr lang="de-DE" dirty="0"/>
              <a:t>Dieser besteht aus beschreibenden und erklärenden Aussagen, die sich generell anwenden und bei Bedarf situativ anpassen lassen</a:t>
            </a:r>
          </a:p>
          <a:p>
            <a:r>
              <a:rPr lang="de-DE" dirty="0"/>
              <a:t>Mit dem </a:t>
            </a:r>
            <a:r>
              <a:rPr lang="de-DE" dirty="0">
                <a:solidFill>
                  <a:srgbClr val="C00000"/>
                </a:solidFill>
              </a:rPr>
              <a:t>Informationssystemansatz </a:t>
            </a:r>
            <a:r>
              <a:rPr lang="de-DE" dirty="0"/>
              <a:t>wird strukturell beschrieben welche Elemente und Beziehungen bedeutsam sind bzw. welche Ziele mit Informationssystemen/ -infrastrukturen verfolgt werden:</a:t>
            </a:r>
          </a:p>
          <a:p>
            <a:pPr lvl="1"/>
            <a:r>
              <a:rPr lang="de-DE" dirty="0"/>
              <a:t>Verbesserung der Informationsfunktion, um zu tieferen Einsichten zu gelangen, um bessere oder schnellere Entscheidungen zu treffen</a:t>
            </a:r>
          </a:p>
        </p:txBody>
      </p:sp>
      <p:sp>
        <p:nvSpPr>
          <p:cNvPr id="4" name="Foliennummernplatzhalter 3">
            <a:extLst>
              <a:ext uri="{FF2B5EF4-FFF2-40B4-BE49-F238E27FC236}">
                <a16:creationId xmlns:a16="http://schemas.microsoft.com/office/drawing/2014/main" id="{8A41A681-53CA-BD4A-8C8A-C9E923BF3351}"/>
              </a:ext>
            </a:extLst>
          </p:cNvPr>
          <p:cNvSpPr>
            <a:spLocks noGrp="1"/>
          </p:cNvSpPr>
          <p:nvPr>
            <p:ph type="sldNum" sz="quarter" idx="12"/>
          </p:nvPr>
        </p:nvSpPr>
        <p:spPr/>
        <p:txBody>
          <a:bodyPr/>
          <a:lstStyle/>
          <a:p>
            <a:fld id="{FC0CC166-4E39-43B8-AB91-BDD1C4C9E224}" type="slidenum">
              <a:rPr lang="de-DE" smtClean="0"/>
              <a:t>40</a:t>
            </a:fld>
            <a:endParaRPr lang="de-DE" dirty="0"/>
          </a:p>
        </p:txBody>
      </p:sp>
    </p:spTree>
    <p:extLst>
      <p:ext uri="{BB962C8B-B14F-4D97-AF65-F5344CB8AC3E}">
        <p14:creationId xmlns:p14="http://schemas.microsoft.com/office/powerpoint/2010/main" val="27080024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D46C7C-36A8-D348-9F45-A9AF0102F316}"/>
              </a:ext>
            </a:extLst>
          </p:cNvPr>
          <p:cNvSpPr>
            <a:spLocks noGrp="1"/>
          </p:cNvSpPr>
          <p:nvPr>
            <p:ph type="title"/>
          </p:nvPr>
        </p:nvSpPr>
        <p:spPr/>
        <p:txBody>
          <a:bodyPr/>
          <a:lstStyle/>
          <a:p>
            <a:r>
              <a:rPr lang="de-DE" dirty="0"/>
              <a:t>Zum Stand von Theorie und Technologie der Wirtschaftsinformatik</a:t>
            </a:r>
          </a:p>
        </p:txBody>
      </p:sp>
      <p:sp>
        <p:nvSpPr>
          <p:cNvPr id="3" name="Inhaltsplatzhalter 2">
            <a:extLst>
              <a:ext uri="{FF2B5EF4-FFF2-40B4-BE49-F238E27FC236}">
                <a16:creationId xmlns:a16="http://schemas.microsoft.com/office/drawing/2014/main" id="{AEC4C44B-972D-ED46-9A83-C399EB1125C2}"/>
              </a:ext>
            </a:extLst>
          </p:cNvPr>
          <p:cNvSpPr>
            <a:spLocks noGrp="1"/>
          </p:cNvSpPr>
          <p:nvPr>
            <p:ph idx="1"/>
          </p:nvPr>
        </p:nvSpPr>
        <p:spPr>
          <a:xfrm>
            <a:off x="1378799" y="2178000"/>
            <a:ext cx="10119387" cy="3690000"/>
          </a:xfrm>
        </p:spPr>
        <p:txBody>
          <a:bodyPr/>
          <a:lstStyle/>
          <a:p>
            <a:r>
              <a:rPr lang="de-DE" dirty="0"/>
              <a:t>Die Bezugnahme auf Theorien ist in der Wirtschaftsinformatik weiter fortgeschritten und gehört mittlerweile zum Repertoire einschlägiger Arbeiten </a:t>
            </a:r>
          </a:p>
          <a:p>
            <a:r>
              <a:rPr lang="de-DE" dirty="0"/>
              <a:t>Der Fokus wird häufig auf die Anwendung in spezifischen Kontexten, d.h. den empirischen Fortschritt, gelegt </a:t>
            </a:r>
          </a:p>
          <a:p>
            <a:r>
              <a:rPr lang="de-DE" dirty="0"/>
              <a:t>Ein theoretischer Fortschritt muss zugunsten der gewählten Theorien entstehen </a:t>
            </a:r>
          </a:p>
          <a:p>
            <a:r>
              <a:rPr lang="de-DE" dirty="0"/>
              <a:t>Stammen diese aus anderen Disziplinen, wird ihnen der theoretische Fortschritt zuteil und der </a:t>
            </a:r>
            <a:r>
              <a:rPr lang="de-DE" dirty="0">
                <a:solidFill>
                  <a:srgbClr val="C00000"/>
                </a:solidFill>
              </a:rPr>
              <a:t>gordische Knoten</a:t>
            </a:r>
            <a:r>
              <a:rPr lang="de-DE" dirty="0"/>
              <a:t> bleibt bestehen </a:t>
            </a:r>
          </a:p>
          <a:p>
            <a:endParaRPr lang="de-DE" dirty="0"/>
          </a:p>
        </p:txBody>
      </p:sp>
      <p:sp>
        <p:nvSpPr>
          <p:cNvPr id="4" name="Foliennummernplatzhalter 3">
            <a:extLst>
              <a:ext uri="{FF2B5EF4-FFF2-40B4-BE49-F238E27FC236}">
                <a16:creationId xmlns:a16="http://schemas.microsoft.com/office/drawing/2014/main" id="{6E651681-495B-4F4C-AD7B-3994C6EFB1C3}"/>
              </a:ext>
            </a:extLst>
          </p:cNvPr>
          <p:cNvSpPr>
            <a:spLocks noGrp="1"/>
          </p:cNvSpPr>
          <p:nvPr>
            <p:ph type="sldNum" sz="quarter" idx="12"/>
          </p:nvPr>
        </p:nvSpPr>
        <p:spPr/>
        <p:txBody>
          <a:bodyPr/>
          <a:lstStyle/>
          <a:p>
            <a:fld id="{FC0CC166-4E39-43B8-AB91-BDD1C4C9E224}" type="slidenum">
              <a:rPr lang="de-DE" smtClean="0"/>
              <a:t>41</a:t>
            </a:fld>
            <a:endParaRPr lang="de-DE" dirty="0"/>
          </a:p>
        </p:txBody>
      </p:sp>
    </p:spTree>
    <p:extLst>
      <p:ext uri="{BB962C8B-B14F-4D97-AF65-F5344CB8AC3E}">
        <p14:creationId xmlns:p14="http://schemas.microsoft.com/office/powerpoint/2010/main" val="21960741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63E280-AB4E-FE4F-8255-EC65E448A226}"/>
              </a:ext>
            </a:extLst>
          </p:cNvPr>
          <p:cNvSpPr>
            <a:spLocks noGrp="1"/>
          </p:cNvSpPr>
          <p:nvPr>
            <p:ph type="title"/>
          </p:nvPr>
        </p:nvSpPr>
        <p:spPr/>
        <p:txBody>
          <a:bodyPr/>
          <a:lstStyle/>
          <a:p>
            <a:r>
              <a:rPr lang="de-DE" dirty="0"/>
              <a:t>Zum Stand von Theorie und Technologie der Wirtschaftsinformatik</a:t>
            </a:r>
          </a:p>
        </p:txBody>
      </p:sp>
      <p:sp>
        <p:nvSpPr>
          <p:cNvPr id="3" name="Inhaltsplatzhalter 2">
            <a:extLst>
              <a:ext uri="{FF2B5EF4-FFF2-40B4-BE49-F238E27FC236}">
                <a16:creationId xmlns:a16="http://schemas.microsoft.com/office/drawing/2014/main" id="{920CC43C-C948-B640-BECF-2D0B380CCA9A}"/>
              </a:ext>
            </a:extLst>
          </p:cNvPr>
          <p:cNvSpPr>
            <a:spLocks noGrp="1"/>
          </p:cNvSpPr>
          <p:nvPr>
            <p:ph idx="1"/>
          </p:nvPr>
        </p:nvSpPr>
        <p:spPr>
          <a:xfrm>
            <a:off x="1378800" y="1989634"/>
            <a:ext cx="9432000" cy="1656184"/>
          </a:xfrm>
        </p:spPr>
        <p:txBody>
          <a:bodyPr/>
          <a:lstStyle/>
          <a:p>
            <a:r>
              <a:rPr lang="de-DE" dirty="0"/>
              <a:t>Eine Möglichkeit, den Knoten zu zerschlagen, besteht darin, eine </a:t>
            </a:r>
            <a:r>
              <a:rPr lang="de-DE" dirty="0">
                <a:solidFill>
                  <a:srgbClr val="C00000"/>
                </a:solidFill>
              </a:rPr>
              <a:t>Theorie als Kommunikationsinstrument</a:t>
            </a:r>
            <a:r>
              <a:rPr lang="de-DE" dirty="0"/>
              <a:t> zu betrachten</a:t>
            </a:r>
          </a:p>
          <a:p>
            <a:r>
              <a:rPr lang="de-DE" dirty="0"/>
              <a:t>Im Kontext theoretischer Forschungskonzeptionen hat sich die Ansicht etabliert, dass Forschung die Folgenden Ausprägungen hat:</a:t>
            </a:r>
          </a:p>
        </p:txBody>
      </p:sp>
      <p:sp>
        <p:nvSpPr>
          <p:cNvPr id="4" name="Foliennummernplatzhalter 3">
            <a:extLst>
              <a:ext uri="{FF2B5EF4-FFF2-40B4-BE49-F238E27FC236}">
                <a16:creationId xmlns:a16="http://schemas.microsoft.com/office/drawing/2014/main" id="{72EC82BD-ADA8-5746-B257-4FB1A3348093}"/>
              </a:ext>
            </a:extLst>
          </p:cNvPr>
          <p:cNvSpPr>
            <a:spLocks noGrp="1"/>
          </p:cNvSpPr>
          <p:nvPr>
            <p:ph type="sldNum" sz="quarter" idx="12"/>
          </p:nvPr>
        </p:nvSpPr>
        <p:spPr/>
        <p:txBody>
          <a:bodyPr/>
          <a:lstStyle/>
          <a:p>
            <a:fld id="{FC0CC166-4E39-43B8-AB91-BDD1C4C9E224}" type="slidenum">
              <a:rPr lang="de-DE" smtClean="0"/>
              <a:t>42</a:t>
            </a:fld>
            <a:endParaRPr lang="de-DE" dirty="0"/>
          </a:p>
        </p:txBody>
      </p:sp>
      <p:graphicFrame>
        <p:nvGraphicFramePr>
          <p:cNvPr id="5" name="Tabelle 5">
            <a:extLst>
              <a:ext uri="{FF2B5EF4-FFF2-40B4-BE49-F238E27FC236}">
                <a16:creationId xmlns:a16="http://schemas.microsoft.com/office/drawing/2014/main" id="{FB0064EF-177F-1547-8BD9-34EEF1A59CF4}"/>
              </a:ext>
            </a:extLst>
          </p:cNvPr>
          <p:cNvGraphicFramePr>
            <a:graphicFrameLocks/>
          </p:cNvGraphicFramePr>
          <p:nvPr>
            <p:extLst>
              <p:ext uri="{D42A27DB-BD31-4B8C-83A1-F6EECF244321}">
                <p14:modId xmlns:p14="http://schemas.microsoft.com/office/powerpoint/2010/main" val="829716948"/>
              </p:ext>
            </p:extLst>
          </p:nvPr>
        </p:nvGraphicFramePr>
        <p:xfrm>
          <a:off x="1413453" y="3763212"/>
          <a:ext cx="9431336" cy="640080"/>
        </p:xfrm>
        <a:graphic>
          <a:graphicData uri="http://schemas.openxmlformats.org/drawingml/2006/table">
            <a:tbl>
              <a:tblPr firstRow="1" bandRow="1">
                <a:tableStyleId>{8A107856-5554-42FB-B03E-39F5DBC370BA}</a:tableStyleId>
              </a:tblPr>
              <a:tblGrid>
                <a:gridCol w="4715668">
                  <a:extLst>
                    <a:ext uri="{9D8B030D-6E8A-4147-A177-3AD203B41FA5}">
                      <a16:colId xmlns:a16="http://schemas.microsoft.com/office/drawing/2014/main" val="1156702081"/>
                    </a:ext>
                  </a:extLst>
                </a:gridCol>
                <a:gridCol w="4715668">
                  <a:extLst>
                    <a:ext uri="{9D8B030D-6E8A-4147-A177-3AD203B41FA5}">
                      <a16:colId xmlns:a16="http://schemas.microsoft.com/office/drawing/2014/main" val="4219703305"/>
                    </a:ext>
                  </a:extLst>
                </a:gridCol>
              </a:tblGrid>
              <a:tr h="370840">
                <a:tc>
                  <a:txBody>
                    <a:bodyPr/>
                    <a:lstStyle/>
                    <a:p>
                      <a:r>
                        <a:rPr lang="de-DE" b="1" dirty="0"/>
                        <a:t>explorativ-beschreibend</a:t>
                      </a:r>
                      <a:r>
                        <a:rPr lang="de-DE" b="0" dirty="0"/>
                        <a:t> (oft abwertend gemeint)</a:t>
                      </a:r>
                    </a:p>
                  </a:txBody>
                  <a:tcPr/>
                </a:tc>
                <a:tc>
                  <a:txBody>
                    <a:bodyPr/>
                    <a:lstStyle/>
                    <a:p>
                      <a:r>
                        <a:rPr lang="de-DE" b="1" dirty="0" err="1"/>
                        <a:t>konfirmatorisch</a:t>
                      </a:r>
                      <a:r>
                        <a:rPr lang="de-DE" b="1" dirty="0"/>
                        <a:t>-erklärend</a:t>
                      </a:r>
                      <a:r>
                        <a:rPr lang="de-DE" b="0" dirty="0"/>
                        <a:t> (beschreibt die „echte“ Forschung)</a:t>
                      </a:r>
                    </a:p>
                  </a:txBody>
                  <a:tcPr/>
                </a:tc>
                <a:extLst>
                  <a:ext uri="{0D108BD9-81ED-4DB2-BD59-A6C34878D82A}">
                    <a16:rowId xmlns:a16="http://schemas.microsoft.com/office/drawing/2014/main" val="3347835663"/>
                  </a:ext>
                </a:extLst>
              </a:tr>
            </a:tbl>
          </a:graphicData>
        </a:graphic>
      </p:graphicFrame>
      <p:sp>
        <p:nvSpPr>
          <p:cNvPr id="6" name="Dreieck 5">
            <a:extLst>
              <a:ext uri="{FF2B5EF4-FFF2-40B4-BE49-F238E27FC236}">
                <a16:creationId xmlns:a16="http://schemas.microsoft.com/office/drawing/2014/main" id="{C9494D20-56AA-BA4F-8AAB-6248DD6E28B5}"/>
              </a:ext>
            </a:extLst>
          </p:cNvPr>
          <p:cNvSpPr/>
          <p:nvPr/>
        </p:nvSpPr>
        <p:spPr>
          <a:xfrm rot="10800000">
            <a:off x="1412660" y="4403292"/>
            <a:ext cx="9431334" cy="733009"/>
          </a:xfrm>
          <a:prstGeom prst="triangle">
            <a:avLst>
              <a:gd name="adj" fmla="val 50436"/>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abgerundete Ecken 4">
            <a:extLst>
              <a:ext uri="{FF2B5EF4-FFF2-40B4-BE49-F238E27FC236}">
                <a16:creationId xmlns:a16="http://schemas.microsoft.com/office/drawing/2014/main" id="{425D58D7-0EBA-4B43-A1DE-51918A6616C8}"/>
              </a:ext>
            </a:extLst>
          </p:cNvPr>
          <p:cNvSpPr/>
          <p:nvPr/>
        </p:nvSpPr>
        <p:spPr>
          <a:xfrm>
            <a:off x="2292760" y="5148475"/>
            <a:ext cx="7848872" cy="1305655"/>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Bestimmte Arten der qualitativen Forschung, wie z. B. die Anwendung von Interviews, Beobachtungen oder Ethnografien, werden so lange als explorativ eingestuft, bis eine </a:t>
            </a:r>
            <a:r>
              <a:rPr lang="de-DE" b="1" dirty="0"/>
              <a:t>theoretische Überprüfung </a:t>
            </a:r>
            <a:r>
              <a:rPr lang="de-DE" dirty="0"/>
              <a:t>durchgeführt werden kann, um die Ergebnisse der explorativen Forschung zu validieren</a:t>
            </a:r>
          </a:p>
        </p:txBody>
      </p:sp>
    </p:spTree>
    <p:extLst>
      <p:ext uri="{BB962C8B-B14F-4D97-AF65-F5344CB8AC3E}">
        <p14:creationId xmlns:p14="http://schemas.microsoft.com/office/powerpoint/2010/main" val="25130448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7DDD90-B422-CD42-B0F9-F168CBA4D1EE}"/>
              </a:ext>
            </a:extLst>
          </p:cNvPr>
          <p:cNvSpPr>
            <a:spLocks noGrp="1"/>
          </p:cNvSpPr>
          <p:nvPr>
            <p:ph type="title"/>
          </p:nvPr>
        </p:nvSpPr>
        <p:spPr/>
        <p:txBody>
          <a:bodyPr/>
          <a:lstStyle/>
          <a:p>
            <a:r>
              <a:rPr lang="de-DE" dirty="0"/>
              <a:t>Zum Stand von Theorie und Technologie der Wirtschaftsinformatik</a:t>
            </a:r>
          </a:p>
        </p:txBody>
      </p:sp>
      <p:sp>
        <p:nvSpPr>
          <p:cNvPr id="3" name="Inhaltsplatzhalter 2">
            <a:extLst>
              <a:ext uri="{FF2B5EF4-FFF2-40B4-BE49-F238E27FC236}">
                <a16:creationId xmlns:a16="http://schemas.microsoft.com/office/drawing/2014/main" id="{7F415D51-A117-0F4F-BA55-83C104F65078}"/>
              </a:ext>
            </a:extLst>
          </p:cNvPr>
          <p:cNvSpPr>
            <a:spLocks noGrp="1"/>
          </p:cNvSpPr>
          <p:nvPr>
            <p:ph idx="1"/>
          </p:nvPr>
        </p:nvSpPr>
        <p:spPr>
          <a:xfrm>
            <a:off x="1378800" y="2061642"/>
            <a:ext cx="9432000" cy="459706"/>
          </a:xfrm>
        </p:spPr>
        <p:txBody>
          <a:bodyPr/>
          <a:lstStyle/>
          <a:p>
            <a:r>
              <a:rPr lang="de-DE" dirty="0"/>
              <a:t>Der Zweck theoretischer Aussagen ist daher ein doppelter:</a:t>
            </a:r>
          </a:p>
        </p:txBody>
      </p:sp>
      <p:sp>
        <p:nvSpPr>
          <p:cNvPr id="4" name="Foliennummernplatzhalter 3">
            <a:extLst>
              <a:ext uri="{FF2B5EF4-FFF2-40B4-BE49-F238E27FC236}">
                <a16:creationId xmlns:a16="http://schemas.microsoft.com/office/drawing/2014/main" id="{39A09BD6-CC5F-7E4C-B3A3-C4701DCE632A}"/>
              </a:ext>
            </a:extLst>
          </p:cNvPr>
          <p:cNvSpPr>
            <a:spLocks noGrp="1"/>
          </p:cNvSpPr>
          <p:nvPr>
            <p:ph type="sldNum" sz="quarter" idx="12"/>
          </p:nvPr>
        </p:nvSpPr>
        <p:spPr/>
        <p:txBody>
          <a:bodyPr/>
          <a:lstStyle/>
          <a:p>
            <a:fld id="{FC0CC166-4E39-43B8-AB91-BDD1C4C9E224}" type="slidenum">
              <a:rPr lang="de-DE" smtClean="0"/>
              <a:t>43</a:t>
            </a:fld>
            <a:endParaRPr lang="de-DE" dirty="0"/>
          </a:p>
        </p:txBody>
      </p:sp>
      <p:sp>
        <p:nvSpPr>
          <p:cNvPr id="5" name="Inhaltsplatzhalter 2">
            <a:extLst>
              <a:ext uri="{FF2B5EF4-FFF2-40B4-BE49-F238E27FC236}">
                <a16:creationId xmlns:a16="http://schemas.microsoft.com/office/drawing/2014/main" id="{EA588C1D-4209-744C-98FF-087CD848F01D}"/>
              </a:ext>
            </a:extLst>
          </p:cNvPr>
          <p:cNvSpPr txBox="1">
            <a:spLocks/>
          </p:cNvSpPr>
          <p:nvPr/>
        </p:nvSpPr>
        <p:spPr>
          <a:xfrm>
            <a:off x="1378800" y="4221882"/>
            <a:ext cx="9432000" cy="3690000"/>
          </a:xfrm>
          <a:prstGeom prst="rect">
            <a:avLst/>
          </a:prstGeom>
        </p:spPr>
        <p:txBody>
          <a:bodyPr vert="horz" lIns="0" tIns="0" rIns="0" bIns="0" rtlCol="0" anchor="t">
            <a:noAutofit/>
          </a:bodyPr>
          <a:lstStyle>
            <a:lvl1pPr marL="342864" indent="-342864" algn="l" defTabSz="914305" rtl="0" eaLnBrk="1" latinLnBrk="0" hangingPunct="1">
              <a:spcBef>
                <a:spcPct val="20000"/>
              </a:spcBef>
              <a:buFont typeface="Arial" panose="020B0604020202020204" pitchFamily="34" charset="0"/>
              <a:buChar char="•"/>
              <a:defRPr sz="2400" kern="1200">
                <a:solidFill>
                  <a:srgbClr val="003056"/>
                </a:solidFill>
                <a:latin typeface="+mn-lt"/>
                <a:ea typeface="+mn-ea"/>
                <a:cs typeface="+mn-cs"/>
              </a:defRPr>
            </a:lvl1pPr>
            <a:lvl2pPr marL="742873" indent="-285720" algn="l" defTabSz="914305" rtl="0" eaLnBrk="1" latinLnBrk="0" hangingPunct="1">
              <a:spcBef>
                <a:spcPct val="20000"/>
              </a:spcBef>
              <a:buFont typeface="Arial" panose="020B0604020202020204" pitchFamily="34" charset="0"/>
              <a:buChar char="–"/>
              <a:defRPr sz="2000" kern="1200">
                <a:solidFill>
                  <a:srgbClr val="003056"/>
                </a:solidFill>
                <a:latin typeface="+mn-lt"/>
                <a:ea typeface="+mn-ea"/>
                <a:cs typeface="+mn-cs"/>
              </a:defRPr>
            </a:lvl2pPr>
            <a:lvl3pPr marL="1142881" indent="-228576" algn="l" defTabSz="914305" rtl="0" eaLnBrk="1" latinLnBrk="0" hangingPunct="1">
              <a:spcBef>
                <a:spcPct val="20000"/>
              </a:spcBef>
              <a:buFont typeface="Arial" panose="020B0604020202020204" pitchFamily="34" charset="0"/>
              <a:buChar char="•"/>
              <a:defRPr sz="1800" kern="1200">
                <a:solidFill>
                  <a:srgbClr val="003056"/>
                </a:solidFill>
                <a:latin typeface="+mn-lt"/>
                <a:ea typeface="+mn-ea"/>
                <a:cs typeface="+mn-cs"/>
              </a:defRPr>
            </a:lvl3pPr>
            <a:lvl4pPr marL="1600034" indent="-228576" algn="l" defTabSz="914305" rtl="0" eaLnBrk="1" latinLnBrk="0" hangingPunct="1">
              <a:spcBef>
                <a:spcPct val="20000"/>
              </a:spcBef>
              <a:buFont typeface="Arial" panose="020B0604020202020204" pitchFamily="34" charset="0"/>
              <a:buChar char="–"/>
              <a:defRPr sz="1600" kern="1200">
                <a:solidFill>
                  <a:srgbClr val="003056"/>
                </a:solidFill>
                <a:latin typeface="+mn-lt"/>
                <a:ea typeface="+mn-ea"/>
                <a:cs typeface="+mn-cs"/>
              </a:defRPr>
            </a:lvl4pPr>
            <a:lvl5pPr marL="2057185" indent="-228576" algn="l" defTabSz="914305" rtl="0" eaLnBrk="1" latinLnBrk="0" hangingPunct="1">
              <a:spcBef>
                <a:spcPct val="20000"/>
              </a:spcBef>
              <a:buFont typeface="Arial" panose="020B0604020202020204" pitchFamily="34" charset="0"/>
              <a:buChar char="»"/>
              <a:defRPr sz="1600" kern="1200">
                <a:solidFill>
                  <a:srgbClr val="003056"/>
                </a:solidFill>
                <a:latin typeface="+mn-lt"/>
                <a:ea typeface="+mn-ea"/>
                <a:cs typeface="+mn-cs"/>
              </a:defRPr>
            </a:lvl5pPr>
            <a:lvl6pPr marL="2514338" indent="-228576"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90" indent="-228576"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643" indent="-228576"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95" indent="-228576"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dirty="0"/>
              <a:t>Die Sichtweise, Theorie “als eine Sprache für die Diskussion der Fakten, die die Theorie erklären soll“ zu sehen, soll benutzt werden, um die Theorie selbst von allen Arten von Ballast zu befreien</a:t>
            </a:r>
          </a:p>
          <a:p>
            <a:r>
              <a:rPr lang="de-DE" dirty="0"/>
              <a:t>So soll den Wissenschaftlern die Freiheit gegeben werden, jede Form von Theorie anzunehmen und mit ihr zu arbeiten, um fachspezifische Fortschritte zu erzielen </a:t>
            </a:r>
          </a:p>
          <a:p>
            <a:endParaRPr lang="de-DE" dirty="0"/>
          </a:p>
        </p:txBody>
      </p:sp>
      <p:grpSp>
        <p:nvGrpSpPr>
          <p:cNvPr id="8" name="Gruppieren 7">
            <a:extLst>
              <a:ext uri="{FF2B5EF4-FFF2-40B4-BE49-F238E27FC236}">
                <a16:creationId xmlns:a16="http://schemas.microsoft.com/office/drawing/2014/main" id="{CCFE02A1-6A24-C345-9D1D-45900366B680}"/>
              </a:ext>
            </a:extLst>
          </p:cNvPr>
          <p:cNvGrpSpPr/>
          <p:nvPr/>
        </p:nvGrpSpPr>
        <p:grpSpPr>
          <a:xfrm>
            <a:off x="3214652" y="2637706"/>
            <a:ext cx="5760296" cy="1414552"/>
            <a:chOff x="2497187" y="2665429"/>
            <a:chExt cx="5760296" cy="1414552"/>
          </a:xfrm>
        </p:grpSpPr>
        <p:sp>
          <p:nvSpPr>
            <p:cNvPr id="6" name="Oval 5">
              <a:extLst>
                <a:ext uri="{FF2B5EF4-FFF2-40B4-BE49-F238E27FC236}">
                  <a16:creationId xmlns:a16="http://schemas.microsoft.com/office/drawing/2014/main" id="{101B0D49-228B-9F4B-BCBD-D5F9ACFEE9C2}"/>
                </a:ext>
              </a:extLst>
            </p:cNvPr>
            <p:cNvSpPr/>
            <p:nvPr/>
          </p:nvSpPr>
          <p:spPr>
            <a:xfrm>
              <a:off x="2497187" y="2668781"/>
              <a:ext cx="3096000" cy="1411200"/>
            </a:xfrm>
            <a:prstGeom prst="ellipse">
              <a:avLst/>
            </a:prstGeom>
            <a:solidFill>
              <a:srgbClr val="C050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(sparsam) zu </a:t>
              </a:r>
              <a:r>
                <a:rPr lang="de-DE" b="1" dirty="0"/>
                <a:t>organisieren</a:t>
              </a:r>
            </a:p>
          </p:txBody>
        </p:sp>
        <p:sp>
          <p:nvSpPr>
            <p:cNvPr id="7" name="Oval 6">
              <a:extLst>
                <a:ext uri="{FF2B5EF4-FFF2-40B4-BE49-F238E27FC236}">
                  <a16:creationId xmlns:a16="http://schemas.microsoft.com/office/drawing/2014/main" id="{B055AD4D-E211-3C45-8E4A-5BFCAECED9B7}"/>
                </a:ext>
              </a:extLst>
            </p:cNvPr>
            <p:cNvSpPr/>
            <p:nvPr/>
          </p:nvSpPr>
          <p:spPr>
            <a:xfrm>
              <a:off x="5161483" y="2665429"/>
              <a:ext cx="3096000" cy="1411200"/>
            </a:xfrm>
            <a:prstGeom prst="ellipse">
              <a:avLst/>
            </a:prstGeom>
            <a:solidFill>
              <a:srgbClr val="C050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(deutlich) zu </a:t>
              </a:r>
              <a:r>
                <a:rPr lang="de-DE" b="1" dirty="0"/>
                <a:t>kommunizieren</a:t>
              </a:r>
            </a:p>
          </p:txBody>
        </p:sp>
      </p:grpSp>
    </p:spTree>
    <p:extLst>
      <p:ext uri="{BB962C8B-B14F-4D97-AF65-F5344CB8AC3E}">
        <p14:creationId xmlns:p14="http://schemas.microsoft.com/office/powerpoint/2010/main" val="4264030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A92CFF-811B-374C-80B2-E1D8BF5F95CA}"/>
              </a:ext>
            </a:extLst>
          </p:cNvPr>
          <p:cNvSpPr>
            <a:spLocks noGrp="1"/>
          </p:cNvSpPr>
          <p:nvPr>
            <p:ph type="title"/>
          </p:nvPr>
        </p:nvSpPr>
        <p:spPr/>
        <p:txBody>
          <a:bodyPr/>
          <a:lstStyle/>
          <a:p>
            <a:r>
              <a:rPr lang="de-DE" dirty="0"/>
              <a:t>Zum Stand von Theorie und Technologie der Wirtschaftsinformatik</a:t>
            </a:r>
          </a:p>
        </p:txBody>
      </p:sp>
      <p:sp>
        <p:nvSpPr>
          <p:cNvPr id="3" name="Inhaltsplatzhalter 2">
            <a:extLst>
              <a:ext uri="{FF2B5EF4-FFF2-40B4-BE49-F238E27FC236}">
                <a16:creationId xmlns:a16="http://schemas.microsoft.com/office/drawing/2014/main" id="{BEE33089-14AF-664A-8A3C-B9577998842F}"/>
              </a:ext>
            </a:extLst>
          </p:cNvPr>
          <p:cNvSpPr>
            <a:spLocks noGrp="1"/>
          </p:cNvSpPr>
          <p:nvPr>
            <p:ph idx="1"/>
          </p:nvPr>
        </p:nvSpPr>
        <p:spPr>
          <a:xfrm>
            <a:off x="1378800" y="1828026"/>
            <a:ext cx="9432000" cy="3690000"/>
          </a:xfrm>
        </p:spPr>
        <p:txBody>
          <a:bodyPr/>
          <a:lstStyle/>
          <a:p>
            <a:r>
              <a:rPr lang="de-DE" dirty="0"/>
              <a:t>Wenn wir Theorien auf diese Weise betrachten, müssen wir nicht darüber streiten,</a:t>
            </a:r>
          </a:p>
          <a:p>
            <a:pPr lvl="1"/>
            <a:r>
              <a:rPr lang="de-DE" dirty="0"/>
              <a:t>ob das Feld einen </a:t>
            </a:r>
            <a:r>
              <a:rPr lang="de-DE" dirty="0">
                <a:solidFill>
                  <a:srgbClr val="C00000"/>
                </a:solidFill>
              </a:rPr>
              <a:t>theoretischen Kern</a:t>
            </a:r>
            <a:r>
              <a:rPr lang="de-DE" dirty="0"/>
              <a:t> hat </a:t>
            </a:r>
          </a:p>
          <a:p>
            <a:pPr lvl="1"/>
            <a:r>
              <a:rPr lang="de-DE" dirty="0"/>
              <a:t>was einen </a:t>
            </a:r>
            <a:r>
              <a:rPr lang="de-DE" dirty="0">
                <a:solidFill>
                  <a:srgbClr val="C00000"/>
                </a:solidFill>
              </a:rPr>
              <a:t>theoretischen Beitrag </a:t>
            </a:r>
            <a:r>
              <a:rPr lang="de-DE" dirty="0"/>
              <a:t>ausmacht</a:t>
            </a:r>
          </a:p>
          <a:p>
            <a:pPr lvl="1"/>
            <a:r>
              <a:rPr lang="de-DE" dirty="0"/>
              <a:t>ob wir </a:t>
            </a:r>
            <a:r>
              <a:rPr lang="de-DE" dirty="0">
                <a:solidFill>
                  <a:srgbClr val="C00000"/>
                </a:solidFill>
              </a:rPr>
              <a:t>theoriearme Arbeiten </a:t>
            </a:r>
            <a:r>
              <a:rPr lang="de-DE" dirty="0"/>
              <a:t>brauchen</a:t>
            </a:r>
          </a:p>
          <a:p>
            <a:r>
              <a:rPr lang="de-DE" dirty="0"/>
              <a:t>Wir müssen verstehen, wie die Theorie ihren Inhalt vermittelt</a:t>
            </a:r>
          </a:p>
          <a:p>
            <a:pPr lvl="1"/>
            <a:r>
              <a:rPr lang="de-DE" dirty="0"/>
              <a:t>Dies bedeutet nicht, dass wir uns nicht für die Theorie interessieren oder darauf hinarbeiten, eine „gute“ Theorie zu entwickeln</a:t>
            </a:r>
          </a:p>
          <a:p>
            <a:r>
              <a:rPr lang="de-DE" dirty="0"/>
              <a:t>Dann können WIR als Disziplin beginnen,</a:t>
            </a:r>
          </a:p>
          <a:p>
            <a:pPr lvl="1"/>
            <a:r>
              <a:rPr lang="de-DE" dirty="0"/>
              <a:t>über Informationssysteme zu theoretisieren, ohne darüber streiten zu müssen, ob es eine Theorie ist</a:t>
            </a:r>
          </a:p>
          <a:p>
            <a:pPr lvl="1"/>
            <a:r>
              <a:rPr lang="de-DE" dirty="0"/>
              <a:t>damit wir Fortschritte machen können, die zu „guten“ Theorien führen</a:t>
            </a:r>
          </a:p>
        </p:txBody>
      </p:sp>
      <p:sp>
        <p:nvSpPr>
          <p:cNvPr id="4" name="Foliennummernplatzhalter 3">
            <a:extLst>
              <a:ext uri="{FF2B5EF4-FFF2-40B4-BE49-F238E27FC236}">
                <a16:creationId xmlns:a16="http://schemas.microsoft.com/office/drawing/2014/main" id="{753E586F-AE0A-F341-B1AB-84D0673A7022}"/>
              </a:ext>
            </a:extLst>
          </p:cNvPr>
          <p:cNvSpPr>
            <a:spLocks noGrp="1"/>
          </p:cNvSpPr>
          <p:nvPr>
            <p:ph type="sldNum" sz="quarter" idx="12"/>
          </p:nvPr>
        </p:nvSpPr>
        <p:spPr/>
        <p:txBody>
          <a:bodyPr/>
          <a:lstStyle/>
          <a:p>
            <a:fld id="{FC0CC166-4E39-43B8-AB91-BDD1C4C9E224}" type="slidenum">
              <a:rPr lang="de-DE" smtClean="0"/>
              <a:t>44</a:t>
            </a:fld>
            <a:endParaRPr lang="de-DE" dirty="0"/>
          </a:p>
        </p:txBody>
      </p:sp>
    </p:spTree>
    <p:extLst>
      <p:ext uri="{BB962C8B-B14F-4D97-AF65-F5344CB8AC3E}">
        <p14:creationId xmlns:p14="http://schemas.microsoft.com/office/powerpoint/2010/main" val="13729314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FA4F51-B5BF-D64E-875A-F275552D2EA0}"/>
              </a:ext>
            </a:extLst>
          </p:cNvPr>
          <p:cNvSpPr>
            <a:spLocks noGrp="1"/>
          </p:cNvSpPr>
          <p:nvPr>
            <p:ph type="title"/>
          </p:nvPr>
        </p:nvSpPr>
        <p:spPr/>
        <p:txBody>
          <a:bodyPr/>
          <a:lstStyle/>
          <a:p>
            <a:r>
              <a:rPr lang="de-DE" dirty="0"/>
              <a:t>Zum Stand von Theorie und Technologie der Wirtschaftsinformatik</a:t>
            </a:r>
          </a:p>
        </p:txBody>
      </p:sp>
      <p:sp>
        <p:nvSpPr>
          <p:cNvPr id="3" name="Inhaltsplatzhalter 2">
            <a:extLst>
              <a:ext uri="{FF2B5EF4-FFF2-40B4-BE49-F238E27FC236}">
                <a16:creationId xmlns:a16="http://schemas.microsoft.com/office/drawing/2014/main" id="{CAF55349-0DB7-1F4B-A1B7-71077A2557E4}"/>
              </a:ext>
            </a:extLst>
          </p:cNvPr>
          <p:cNvSpPr>
            <a:spLocks noGrp="1"/>
          </p:cNvSpPr>
          <p:nvPr>
            <p:ph idx="1"/>
          </p:nvPr>
        </p:nvSpPr>
        <p:spPr>
          <a:xfrm>
            <a:off x="1378800" y="1845618"/>
            <a:ext cx="9432000" cy="2212851"/>
          </a:xfrm>
        </p:spPr>
        <p:txBody>
          <a:bodyPr/>
          <a:lstStyle/>
          <a:p>
            <a:r>
              <a:rPr lang="de-DE" dirty="0"/>
              <a:t>Nur eine auf die Gestaltung und Nutzung von Technologie ausgerichtete Theorie der Wirtschaftsinformatik vermag das Fach weiterzuentwickeln </a:t>
            </a:r>
          </a:p>
          <a:p>
            <a:r>
              <a:rPr lang="de-DE" dirty="0"/>
              <a:t>Es reicht nicht aus, die Intention darüber in Memoranden niederzuschreiben, sondern die Weiterentwicklung muss sich durch fortwährende, reproduzierbare Forschungsergebnisse manifestieren </a:t>
            </a:r>
          </a:p>
        </p:txBody>
      </p:sp>
      <p:sp>
        <p:nvSpPr>
          <p:cNvPr id="4" name="Foliennummernplatzhalter 3">
            <a:extLst>
              <a:ext uri="{FF2B5EF4-FFF2-40B4-BE49-F238E27FC236}">
                <a16:creationId xmlns:a16="http://schemas.microsoft.com/office/drawing/2014/main" id="{61E7F78C-56A5-ED48-AAD4-8BB1D5DFE92B}"/>
              </a:ext>
            </a:extLst>
          </p:cNvPr>
          <p:cNvSpPr>
            <a:spLocks noGrp="1"/>
          </p:cNvSpPr>
          <p:nvPr>
            <p:ph type="sldNum" sz="quarter" idx="12"/>
          </p:nvPr>
        </p:nvSpPr>
        <p:spPr/>
        <p:txBody>
          <a:bodyPr/>
          <a:lstStyle/>
          <a:p>
            <a:fld id="{FC0CC166-4E39-43B8-AB91-BDD1C4C9E224}" type="slidenum">
              <a:rPr lang="de-DE" smtClean="0"/>
              <a:t>45</a:t>
            </a:fld>
            <a:endParaRPr lang="de-DE" dirty="0"/>
          </a:p>
        </p:txBody>
      </p:sp>
      <p:sp>
        <p:nvSpPr>
          <p:cNvPr id="5" name="Rechteck: abgerundete Ecken 4">
            <a:extLst>
              <a:ext uri="{FF2B5EF4-FFF2-40B4-BE49-F238E27FC236}">
                <a16:creationId xmlns:a16="http://schemas.microsoft.com/office/drawing/2014/main" id="{2A0A664A-9897-214F-94AC-54ACFB8BC274}"/>
              </a:ext>
            </a:extLst>
          </p:cNvPr>
          <p:cNvSpPr/>
          <p:nvPr/>
        </p:nvSpPr>
        <p:spPr>
          <a:xfrm>
            <a:off x="1380678" y="3970078"/>
            <a:ext cx="9190822" cy="2212851"/>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400" dirty="0"/>
              <a:t>Ohne eigenes Theoriegebäude wird weiterhin eine fachfremde oder spekulativ-pragmatische Vorgehensweise dominieren</a:t>
            </a:r>
          </a:p>
          <a:p>
            <a:pPr marL="342900" indent="-342900">
              <a:buFont typeface="Arial" panose="020B0604020202020204" pitchFamily="34" charset="0"/>
              <a:buChar char="•"/>
            </a:pPr>
            <a:r>
              <a:rPr lang="de-DE" sz="2000" dirty="0"/>
              <a:t>Fachfremde Theorien betrachten Informationssysteme als Anwendungsgebiete benachbarter Gebiete wie Ökonomie, Informatik, Psychologie oder Soziologie </a:t>
            </a:r>
          </a:p>
          <a:p>
            <a:pPr marL="342900" indent="-342900">
              <a:buFont typeface="Arial" panose="020B0604020202020204" pitchFamily="34" charset="0"/>
              <a:buChar char="•"/>
            </a:pPr>
            <a:r>
              <a:rPr lang="de-DE" sz="2000" dirty="0" err="1"/>
              <a:t>Praxeologien</a:t>
            </a:r>
            <a:r>
              <a:rPr lang="de-DE" sz="2000" dirty="0"/>
              <a:t> sind nicht-wissenschaftlich bzw. unwissenschaftlich und würden die Wirtschaftsinformatik als wissenschaftliches Fach weiter schwächen</a:t>
            </a:r>
          </a:p>
        </p:txBody>
      </p:sp>
    </p:spTree>
    <p:extLst>
      <p:ext uri="{BB962C8B-B14F-4D97-AF65-F5344CB8AC3E}">
        <p14:creationId xmlns:p14="http://schemas.microsoft.com/office/powerpoint/2010/main" val="9246491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5BE9FD-7040-F947-A6C5-CDBD25346B65}"/>
              </a:ext>
            </a:extLst>
          </p:cNvPr>
          <p:cNvSpPr>
            <a:spLocks noGrp="1"/>
          </p:cNvSpPr>
          <p:nvPr>
            <p:ph type="title"/>
          </p:nvPr>
        </p:nvSpPr>
        <p:spPr/>
        <p:txBody>
          <a:bodyPr/>
          <a:lstStyle/>
          <a:p>
            <a:r>
              <a:rPr lang="de-DE" dirty="0"/>
              <a:t>Literaturverzeichnis – Kapitel 3</a:t>
            </a:r>
          </a:p>
        </p:txBody>
      </p:sp>
      <p:sp>
        <p:nvSpPr>
          <p:cNvPr id="4" name="Foliennummernplatzhalter 3">
            <a:extLst>
              <a:ext uri="{FF2B5EF4-FFF2-40B4-BE49-F238E27FC236}">
                <a16:creationId xmlns:a16="http://schemas.microsoft.com/office/drawing/2014/main" id="{54107A1C-01DB-B242-9031-9104A72EB15D}"/>
              </a:ext>
            </a:extLst>
          </p:cNvPr>
          <p:cNvSpPr>
            <a:spLocks noGrp="1"/>
          </p:cNvSpPr>
          <p:nvPr>
            <p:ph type="sldNum" sz="quarter" idx="12"/>
          </p:nvPr>
        </p:nvSpPr>
        <p:spPr/>
        <p:txBody>
          <a:bodyPr/>
          <a:lstStyle/>
          <a:p>
            <a:fld id="{FC0CC166-4E39-43B8-AB91-BDD1C4C9E224}" type="slidenum">
              <a:rPr lang="de-DE" smtClean="0"/>
              <a:t>46</a:t>
            </a:fld>
            <a:endParaRPr lang="de-DE" dirty="0"/>
          </a:p>
        </p:txBody>
      </p:sp>
      <p:sp>
        <p:nvSpPr>
          <p:cNvPr id="6" name="Textfeld 5">
            <a:extLst>
              <a:ext uri="{FF2B5EF4-FFF2-40B4-BE49-F238E27FC236}">
                <a16:creationId xmlns:a16="http://schemas.microsoft.com/office/drawing/2014/main" id="{385D627B-1434-2D48-9D19-7D0B65DA5102}"/>
              </a:ext>
            </a:extLst>
          </p:cNvPr>
          <p:cNvSpPr txBox="1"/>
          <p:nvPr/>
        </p:nvSpPr>
        <p:spPr>
          <a:xfrm>
            <a:off x="1378800" y="1269554"/>
            <a:ext cx="9615331" cy="5632311"/>
          </a:xfrm>
          <a:prstGeom prst="rect">
            <a:avLst/>
          </a:prstGeom>
          <a:noFill/>
        </p:spPr>
        <p:txBody>
          <a:bodyPr wrap="square" rtlCol="0">
            <a:spAutoFit/>
          </a:bodyPr>
          <a:lstStyle/>
          <a:p>
            <a:r>
              <a:rPr lang="de-DE" dirty="0">
                <a:solidFill>
                  <a:srgbClr val="003056"/>
                </a:solidFill>
              </a:rPr>
              <a:t>Abend, G. (2008). The </a:t>
            </a:r>
            <a:r>
              <a:rPr lang="de-DE" dirty="0" err="1">
                <a:solidFill>
                  <a:srgbClr val="003056"/>
                </a:solidFill>
              </a:rPr>
              <a:t>meaning</a:t>
            </a:r>
            <a:r>
              <a:rPr lang="de-DE" dirty="0">
                <a:solidFill>
                  <a:srgbClr val="003056"/>
                </a:solidFill>
              </a:rPr>
              <a:t> </a:t>
            </a:r>
            <a:r>
              <a:rPr lang="de-DE" dirty="0" err="1">
                <a:solidFill>
                  <a:srgbClr val="003056"/>
                </a:solidFill>
              </a:rPr>
              <a:t>of</a:t>
            </a:r>
            <a:r>
              <a:rPr lang="de-DE" dirty="0">
                <a:solidFill>
                  <a:srgbClr val="003056"/>
                </a:solidFill>
              </a:rPr>
              <a:t> “</a:t>
            </a:r>
            <a:r>
              <a:rPr lang="de-DE" dirty="0" err="1">
                <a:solidFill>
                  <a:srgbClr val="003056"/>
                </a:solidFill>
              </a:rPr>
              <a:t>theory</a:t>
            </a:r>
            <a:r>
              <a:rPr lang="de-DE" dirty="0">
                <a:solidFill>
                  <a:srgbClr val="003056"/>
                </a:solidFill>
              </a:rPr>
              <a:t>”. </a:t>
            </a:r>
            <a:r>
              <a:rPr lang="de-DE" dirty="0" err="1">
                <a:solidFill>
                  <a:srgbClr val="003056"/>
                </a:solidFill>
              </a:rPr>
              <a:t>Sociology</a:t>
            </a:r>
            <a:r>
              <a:rPr lang="de-DE" dirty="0">
                <a:solidFill>
                  <a:srgbClr val="003056"/>
                </a:solidFill>
              </a:rPr>
              <a:t> </a:t>
            </a:r>
            <a:r>
              <a:rPr lang="de-DE" dirty="0" err="1">
                <a:solidFill>
                  <a:srgbClr val="003056"/>
                </a:solidFill>
              </a:rPr>
              <a:t>Theory</a:t>
            </a:r>
            <a:r>
              <a:rPr lang="de-DE" dirty="0">
                <a:solidFill>
                  <a:srgbClr val="003056"/>
                </a:solidFill>
              </a:rPr>
              <a:t> 26(2), 173–199.</a:t>
            </a:r>
          </a:p>
          <a:p>
            <a:endParaRPr lang="de-DE" dirty="0">
              <a:solidFill>
                <a:srgbClr val="003056"/>
              </a:solidFill>
            </a:endParaRPr>
          </a:p>
          <a:p>
            <a:r>
              <a:rPr lang="de-DE" dirty="0">
                <a:solidFill>
                  <a:srgbClr val="003056"/>
                </a:solidFill>
              </a:rPr>
              <a:t>Bacharach, S. B. (1989). </a:t>
            </a:r>
            <a:r>
              <a:rPr lang="de-DE" dirty="0" err="1">
                <a:solidFill>
                  <a:srgbClr val="003056"/>
                </a:solidFill>
              </a:rPr>
              <a:t>Organizational</a:t>
            </a:r>
            <a:r>
              <a:rPr lang="de-DE" dirty="0">
                <a:solidFill>
                  <a:srgbClr val="003056"/>
                </a:solidFill>
              </a:rPr>
              <a:t> </a:t>
            </a:r>
            <a:r>
              <a:rPr lang="de-DE" dirty="0" err="1">
                <a:solidFill>
                  <a:srgbClr val="003056"/>
                </a:solidFill>
              </a:rPr>
              <a:t>theories</a:t>
            </a:r>
            <a:r>
              <a:rPr lang="de-DE" dirty="0">
                <a:solidFill>
                  <a:srgbClr val="003056"/>
                </a:solidFill>
              </a:rPr>
              <a:t>: </a:t>
            </a:r>
            <a:r>
              <a:rPr lang="de-DE" dirty="0" err="1">
                <a:solidFill>
                  <a:srgbClr val="003056"/>
                </a:solidFill>
              </a:rPr>
              <a:t>Some</a:t>
            </a:r>
            <a:r>
              <a:rPr lang="de-DE" dirty="0">
                <a:solidFill>
                  <a:srgbClr val="003056"/>
                </a:solidFill>
              </a:rPr>
              <a:t> </a:t>
            </a:r>
            <a:r>
              <a:rPr lang="de-DE" dirty="0" err="1">
                <a:solidFill>
                  <a:srgbClr val="003056"/>
                </a:solidFill>
              </a:rPr>
              <a:t>criteria</a:t>
            </a:r>
            <a:r>
              <a:rPr lang="de-DE" dirty="0">
                <a:solidFill>
                  <a:srgbClr val="003056"/>
                </a:solidFill>
              </a:rPr>
              <a:t> for </a:t>
            </a:r>
            <a:r>
              <a:rPr lang="de-DE" dirty="0" err="1">
                <a:solidFill>
                  <a:srgbClr val="003056"/>
                </a:solidFill>
              </a:rPr>
              <a:t>evaluation</a:t>
            </a:r>
            <a:r>
              <a:rPr lang="de-DE" dirty="0">
                <a:solidFill>
                  <a:srgbClr val="003056"/>
                </a:solidFill>
              </a:rPr>
              <a:t>. Academy </a:t>
            </a:r>
            <a:r>
              <a:rPr lang="de-DE" dirty="0" err="1">
                <a:solidFill>
                  <a:srgbClr val="003056"/>
                </a:solidFill>
              </a:rPr>
              <a:t>of</a:t>
            </a:r>
            <a:r>
              <a:rPr lang="de-DE" dirty="0">
                <a:solidFill>
                  <a:srgbClr val="003056"/>
                </a:solidFill>
              </a:rPr>
              <a:t> Management Review 14(4), 496–515.</a:t>
            </a:r>
          </a:p>
          <a:p>
            <a:endParaRPr lang="de-DE" dirty="0">
              <a:solidFill>
                <a:srgbClr val="003056"/>
              </a:solidFill>
            </a:endParaRPr>
          </a:p>
          <a:p>
            <a:r>
              <a:rPr lang="de-DE" dirty="0">
                <a:solidFill>
                  <a:srgbClr val="003056"/>
                </a:solidFill>
              </a:rPr>
              <a:t>Baskerville, R., </a:t>
            </a:r>
            <a:r>
              <a:rPr lang="de-DE" dirty="0" err="1">
                <a:solidFill>
                  <a:srgbClr val="003056"/>
                </a:solidFill>
              </a:rPr>
              <a:t>Lyytinen</a:t>
            </a:r>
            <a:r>
              <a:rPr lang="de-DE" dirty="0">
                <a:solidFill>
                  <a:srgbClr val="003056"/>
                </a:solidFill>
              </a:rPr>
              <a:t>, K., </a:t>
            </a:r>
            <a:r>
              <a:rPr lang="de-DE" dirty="0" err="1">
                <a:solidFill>
                  <a:srgbClr val="003056"/>
                </a:solidFill>
              </a:rPr>
              <a:t>Sambamurthy</a:t>
            </a:r>
            <a:r>
              <a:rPr lang="de-DE" dirty="0">
                <a:solidFill>
                  <a:srgbClr val="003056"/>
                </a:solidFill>
              </a:rPr>
              <a:t>, V. &amp; Straub, D. (2011). A </a:t>
            </a:r>
            <a:r>
              <a:rPr lang="de-DE" dirty="0" err="1">
                <a:solidFill>
                  <a:srgbClr val="003056"/>
                </a:solidFill>
              </a:rPr>
              <a:t>response</a:t>
            </a:r>
            <a:r>
              <a:rPr lang="de-DE" dirty="0">
                <a:solidFill>
                  <a:srgbClr val="003056"/>
                </a:solidFill>
              </a:rPr>
              <a:t> to the design-</a:t>
            </a:r>
            <a:r>
              <a:rPr lang="de-DE" dirty="0" err="1">
                <a:solidFill>
                  <a:srgbClr val="003056"/>
                </a:solidFill>
              </a:rPr>
              <a:t>oriented</a:t>
            </a:r>
            <a:r>
              <a:rPr lang="de-DE" dirty="0">
                <a:solidFill>
                  <a:srgbClr val="003056"/>
                </a:solidFill>
              </a:rPr>
              <a:t> </a:t>
            </a:r>
            <a:r>
              <a:rPr lang="de-DE" dirty="0" err="1">
                <a:solidFill>
                  <a:srgbClr val="003056"/>
                </a:solidFill>
              </a:rPr>
              <a:t>information</a:t>
            </a:r>
            <a:r>
              <a:rPr lang="de-DE" dirty="0">
                <a:solidFill>
                  <a:srgbClr val="003056"/>
                </a:solidFill>
              </a:rPr>
              <a:t> </a:t>
            </a:r>
            <a:r>
              <a:rPr lang="de-DE" dirty="0" err="1">
                <a:solidFill>
                  <a:srgbClr val="003056"/>
                </a:solidFill>
              </a:rPr>
              <a:t>systems</a:t>
            </a:r>
            <a:r>
              <a:rPr lang="de-DE" dirty="0">
                <a:solidFill>
                  <a:srgbClr val="003056"/>
                </a:solidFill>
              </a:rPr>
              <a:t> </a:t>
            </a:r>
            <a:r>
              <a:rPr lang="de-DE" dirty="0" err="1">
                <a:solidFill>
                  <a:srgbClr val="003056"/>
                </a:solidFill>
              </a:rPr>
              <a:t>research</a:t>
            </a:r>
            <a:r>
              <a:rPr lang="de-DE" dirty="0">
                <a:solidFill>
                  <a:srgbClr val="003056"/>
                </a:solidFill>
              </a:rPr>
              <a:t> </a:t>
            </a:r>
            <a:r>
              <a:rPr lang="de-DE" dirty="0" err="1">
                <a:solidFill>
                  <a:srgbClr val="003056"/>
                </a:solidFill>
              </a:rPr>
              <a:t>memorandum</a:t>
            </a:r>
            <a:r>
              <a:rPr lang="de-DE" dirty="0">
                <a:solidFill>
                  <a:srgbClr val="003056"/>
                </a:solidFill>
              </a:rPr>
              <a:t>. European Journal </a:t>
            </a:r>
            <a:r>
              <a:rPr lang="de-DE" dirty="0" err="1">
                <a:solidFill>
                  <a:srgbClr val="003056"/>
                </a:solidFill>
              </a:rPr>
              <a:t>of</a:t>
            </a:r>
            <a:r>
              <a:rPr lang="de-DE" dirty="0">
                <a:solidFill>
                  <a:srgbClr val="003056"/>
                </a:solidFill>
              </a:rPr>
              <a:t> Information Systems, Opinion Piece 20, 11–15.</a:t>
            </a:r>
          </a:p>
          <a:p>
            <a:endParaRPr lang="de-DE" dirty="0">
              <a:solidFill>
                <a:srgbClr val="003056"/>
              </a:solidFill>
            </a:endParaRPr>
          </a:p>
          <a:p>
            <a:r>
              <a:rPr lang="de-DE" dirty="0" err="1">
                <a:solidFill>
                  <a:srgbClr val="003056"/>
                </a:solidFill>
              </a:rPr>
              <a:t>Chmielewicz</a:t>
            </a:r>
            <a:r>
              <a:rPr lang="de-DE" dirty="0">
                <a:solidFill>
                  <a:srgbClr val="003056"/>
                </a:solidFill>
              </a:rPr>
              <a:t>, K. (1994). Forschungskonzeptionen der Wirtschaftswissenschaft. 3. Aufl. Stuttgart: Schäffer-Poeschel.</a:t>
            </a:r>
          </a:p>
          <a:p>
            <a:endParaRPr lang="de-DE" dirty="0">
              <a:solidFill>
                <a:srgbClr val="003056"/>
              </a:solidFill>
            </a:endParaRPr>
          </a:p>
          <a:p>
            <a:r>
              <a:rPr lang="de-DE" dirty="0" err="1">
                <a:solidFill>
                  <a:srgbClr val="003056"/>
                </a:solidFill>
              </a:rPr>
              <a:t>Coase</a:t>
            </a:r>
            <a:r>
              <a:rPr lang="de-DE" dirty="0">
                <a:solidFill>
                  <a:srgbClr val="003056"/>
                </a:solidFill>
              </a:rPr>
              <a:t>, R. H. (1937). The Nature </a:t>
            </a:r>
            <a:r>
              <a:rPr lang="de-DE" dirty="0" err="1">
                <a:solidFill>
                  <a:srgbClr val="003056"/>
                </a:solidFill>
              </a:rPr>
              <a:t>of</a:t>
            </a:r>
            <a:r>
              <a:rPr lang="de-DE" dirty="0">
                <a:solidFill>
                  <a:srgbClr val="003056"/>
                </a:solidFill>
              </a:rPr>
              <a:t> the Firm. </a:t>
            </a:r>
            <a:r>
              <a:rPr lang="de-DE" dirty="0" err="1">
                <a:solidFill>
                  <a:srgbClr val="003056"/>
                </a:solidFill>
              </a:rPr>
              <a:t>Economica</a:t>
            </a:r>
            <a:r>
              <a:rPr lang="de-DE" dirty="0">
                <a:solidFill>
                  <a:srgbClr val="003056"/>
                </a:solidFill>
              </a:rPr>
              <a:t>, 386-405.</a:t>
            </a:r>
          </a:p>
          <a:p>
            <a:endParaRPr lang="de-DE" dirty="0">
              <a:solidFill>
                <a:srgbClr val="003056"/>
              </a:solidFill>
            </a:endParaRPr>
          </a:p>
          <a:p>
            <a:r>
              <a:rPr lang="de-DE" dirty="0">
                <a:solidFill>
                  <a:srgbClr val="003056"/>
                </a:solidFill>
              </a:rPr>
              <a:t>Davis, F. D. (1986). A Technology </a:t>
            </a:r>
            <a:r>
              <a:rPr lang="de-DE" dirty="0" err="1">
                <a:solidFill>
                  <a:srgbClr val="003056"/>
                </a:solidFill>
              </a:rPr>
              <a:t>Acceptance</a:t>
            </a:r>
            <a:r>
              <a:rPr lang="de-DE" dirty="0">
                <a:solidFill>
                  <a:srgbClr val="003056"/>
                </a:solidFill>
              </a:rPr>
              <a:t> Model for </a:t>
            </a:r>
            <a:r>
              <a:rPr lang="de-DE" dirty="0" err="1">
                <a:solidFill>
                  <a:srgbClr val="003056"/>
                </a:solidFill>
              </a:rPr>
              <a:t>Empirically</a:t>
            </a:r>
            <a:r>
              <a:rPr lang="de-DE" dirty="0">
                <a:solidFill>
                  <a:srgbClr val="003056"/>
                </a:solidFill>
              </a:rPr>
              <a:t> </a:t>
            </a:r>
            <a:r>
              <a:rPr lang="de-DE" dirty="0" err="1">
                <a:solidFill>
                  <a:srgbClr val="003056"/>
                </a:solidFill>
              </a:rPr>
              <a:t>Testing</a:t>
            </a:r>
            <a:r>
              <a:rPr lang="de-DE" dirty="0">
                <a:solidFill>
                  <a:srgbClr val="003056"/>
                </a:solidFill>
              </a:rPr>
              <a:t> New End-User Information Systems – </a:t>
            </a:r>
            <a:r>
              <a:rPr lang="de-DE" dirty="0" err="1">
                <a:solidFill>
                  <a:srgbClr val="003056"/>
                </a:solidFill>
              </a:rPr>
              <a:t>Theory</a:t>
            </a:r>
            <a:r>
              <a:rPr lang="de-DE" dirty="0">
                <a:solidFill>
                  <a:srgbClr val="003056"/>
                </a:solidFill>
              </a:rPr>
              <a:t> and </a:t>
            </a:r>
            <a:r>
              <a:rPr lang="de-DE" dirty="0" err="1">
                <a:solidFill>
                  <a:srgbClr val="003056"/>
                </a:solidFill>
              </a:rPr>
              <a:t>Results</a:t>
            </a:r>
            <a:r>
              <a:rPr lang="de-DE" dirty="0">
                <a:solidFill>
                  <a:srgbClr val="003056"/>
                </a:solidFill>
              </a:rPr>
              <a:t>. Boston: MIT Dissertation.</a:t>
            </a:r>
          </a:p>
          <a:p>
            <a:endParaRPr lang="de-DE" dirty="0">
              <a:solidFill>
                <a:srgbClr val="003056"/>
              </a:solidFill>
            </a:endParaRPr>
          </a:p>
          <a:p>
            <a:r>
              <a:rPr lang="de-DE" dirty="0">
                <a:solidFill>
                  <a:srgbClr val="003056"/>
                </a:solidFill>
              </a:rPr>
              <a:t>Davis, F. D. (1989). </a:t>
            </a:r>
            <a:r>
              <a:rPr lang="de-DE" dirty="0" err="1">
                <a:solidFill>
                  <a:srgbClr val="003056"/>
                </a:solidFill>
              </a:rPr>
              <a:t>Perceived</a:t>
            </a:r>
            <a:r>
              <a:rPr lang="de-DE" dirty="0">
                <a:solidFill>
                  <a:srgbClr val="003056"/>
                </a:solidFill>
              </a:rPr>
              <a:t> </a:t>
            </a:r>
            <a:r>
              <a:rPr lang="de-DE" dirty="0" err="1">
                <a:solidFill>
                  <a:srgbClr val="003056"/>
                </a:solidFill>
              </a:rPr>
              <a:t>Usefulness</a:t>
            </a:r>
            <a:r>
              <a:rPr lang="de-DE" dirty="0">
                <a:solidFill>
                  <a:srgbClr val="003056"/>
                </a:solidFill>
              </a:rPr>
              <a:t>, </a:t>
            </a:r>
            <a:r>
              <a:rPr lang="de-DE" dirty="0" err="1">
                <a:solidFill>
                  <a:srgbClr val="003056"/>
                </a:solidFill>
              </a:rPr>
              <a:t>Perceived</a:t>
            </a:r>
            <a:r>
              <a:rPr lang="de-DE" dirty="0">
                <a:solidFill>
                  <a:srgbClr val="003056"/>
                </a:solidFill>
              </a:rPr>
              <a:t> </a:t>
            </a:r>
            <a:r>
              <a:rPr lang="de-DE" dirty="0" err="1">
                <a:solidFill>
                  <a:srgbClr val="003056"/>
                </a:solidFill>
              </a:rPr>
              <a:t>Ease</a:t>
            </a:r>
            <a:r>
              <a:rPr lang="de-DE" dirty="0">
                <a:solidFill>
                  <a:srgbClr val="003056"/>
                </a:solidFill>
              </a:rPr>
              <a:t> </a:t>
            </a:r>
            <a:r>
              <a:rPr lang="de-DE" dirty="0" err="1">
                <a:solidFill>
                  <a:srgbClr val="003056"/>
                </a:solidFill>
              </a:rPr>
              <a:t>of</a:t>
            </a:r>
            <a:r>
              <a:rPr lang="de-DE" dirty="0">
                <a:solidFill>
                  <a:srgbClr val="003056"/>
                </a:solidFill>
              </a:rPr>
              <a:t> </a:t>
            </a:r>
            <a:r>
              <a:rPr lang="de-DE" dirty="0" err="1">
                <a:solidFill>
                  <a:srgbClr val="003056"/>
                </a:solidFill>
              </a:rPr>
              <a:t>Use</a:t>
            </a:r>
            <a:r>
              <a:rPr lang="de-DE" dirty="0">
                <a:solidFill>
                  <a:srgbClr val="003056"/>
                </a:solidFill>
              </a:rPr>
              <a:t>, and User </a:t>
            </a:r>
            <a:r>
              <a:rPr lang="de-DE" dirty="0" err="1">
                <a:solidFill>
                  <a:srgbClr val="003056"/>
                </a:solidFill>
              </a:rPr>
              <a:t>Acceptance</a:t>
            </a:r>
            <a:r>
              <a:rPr lang="de-DE" dirty="0">
                <a:solidFill>
                  <a:srgbClr val="003056"/>
                </a:solidFill>
              </a:rPr>
              <a:t> </a:t>
            </a:r>
            <a:r>
              <a:rPr lang="de-DE" dirty="0" err="1">
                <a:solidFill>
                  <a:srgbClr val="003056"/>
                </a:solidFill>
              </a:rPr>
              <a:t>of</a:t>
            </a:r>
            <a:r>
              <a:rPr lang="de-DE" dirty="0">
                <a:solidFill>
                  <a:srgbClr val="003056"/>
                </a:solidFill>
              </a:rPr>
              <a:t> Information Technology. MIS Quarterly 13(3), 319–340.</a:t>
            </a:r>
          </a:p>
          <a:p>
            <a:endParaRPr lang="de-DE" dirty="0">
              <a:solidFill>
                <a:srgbClr val="003056"/>
              </a:solidFill>
            </a:endParaRPr>
          </a:p>
        </p:txBody>
      </p:sp>
    </p:spTree>
    <p:extLst>
      <p:ext uri="{BB962C8B-B14F-4D97-AF65-F5344CB8AC3E}">
        <p14:creationId xmlns:p14="http://schemas.microsoft.com/office/powerpoint/2010/main" val="34538365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5BE9FD-7040-F947-A6C5-CDBD25346B65}"/>
              </a:ext>
            </a:extLst>
          </p:cNvPr>
          <p:cNvSpPr>
            <a:spLocks noGrp="1"/>
          </p:cNvSpPr>
          <p:nvPr>
            <p:ph type="title"/>
          </p:nvPr>
        </p:nvSpPr>
        <p:spPr/>
        <p:txBody>
          <a:bodyPr/>
          <a:lstStyle/>
          <a:p>
            <a:r>
              <a:rPr lang="de-DE" dirty="0"/>
              <a:t>Literaturverzeichnis – Kapitel 3</a:t>
            </a:r>
          </a:p>
        </p:txBody>
      </p:sp>
      <p:sp>
        <p:nvSpPr>
          <p:cNvPr id="4" name="Foliennummernplatzhalter 3">
            <a:extLst>
              <a:ext uri="{FF2B5EF4-FFF2-40B4-BE49-F238E27FC236}">
                <a16:creationId xmlns:a16="http://schemas.microsoft.com/office/drawing/2014/main" id="{54107A1C-01DB-B242-9031-9104A72EB15D}"/>
              </a:ext>
            </a:extLst>
          </p:cNvPr>
          <p:cNvSpPr>
            <a:spLocks noGrp="1"/>
          </p:cNvSpPr>
          <p:nvPr>
            <p:ph type="sldNum" sz="quarter" idx="12"/>
          </p:nvPr>
        </p:nvSpPr>
        <p:spPr/>
        <p:txBody>
          <a:bodyPr/>
          <a:lstStyle/>
          <a:p>
            <a:fld id="{FC0CC166-4E39-43B8-AB91-BDD1C4C9E224}" type="slidenum">
              <a:rPr lang="de-DE" smtClean="0"/>
              <a:t>47</a:t>
            </a:fld>
            <a:endParaRPr lang="de-DE" dirty="0"/>
          </a:p>
        </p:txBody>
      </p:sp>
      <p:sp>
        <p:nvSpPr>
          <p:cNvPr id="5" name="Rectangle 1">
            <a:extLst>
              <a:ext uri="{FF2B5EF4-FFF2-40B4-BE49-F238E27FC236}">
                <a16:creationId xmlns:a16="http://schemas.microsoft.com/office/drawing/2014/main" id="{BDA48C8E-E88A-F548-9082-FF2AED43F228}"/>
              </a:ext>
            </a:extLst>
          </p:cNvPr>
          <p:cNvSpPr>
            <a:spLocks noGrp="1" noChangeArrowheads="1"/>
          </p:cNvSpPr>
          <p:nvPr>
            <p:ph idx="1"/>
          </p:nvPr>
        </p:nvSpPr>
        <p:spPr bwMode="auto">
          <a:xfrm>
            <a:off x="1371261" y="1405434"/>
            <a:ext cx="9445114"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a:ln>
                  <a:noFill/>
                </a:ln>
                <a:effectLst/>
              </a:rPr>
              <a:t>Davis, F. D. (1993). User </a:t>
            </a:r>
            <a:r>
              <a:rPr kumimoji="0" lang="de-DE" altLang="de-DE" sz="1800" b="0" i="0" u="none" strike="noStrike" cap="none" normalizeH="0" baseline="0" dirty="0" err="1">
                <a:ln>
                  <a:noFill/>
                </a:ln>
                <a:effectLst/>
              </a:rPr>
              <a:t>Acceptance</a:t>
            </a:r>
            <a:r>
              <a:rPr kumimoji="0" lang="de-DE" altLang="de-DE" sz="1800" b="0" i="0" u="none" strike="noStrike" cap="none" normalizeH="0" baseline="0" dirty="0">
                <a:ln>
                  <a:noFill/>
                </a:ln>
                <a:effectLst/>
              </a:rPr>
              <a:t> </a:t>
            </a:r>
            <a:r>
              <a:rPr kumimoji="0" lang="de-DE" altLang="de-DE" sz="1800" b="0" i="0" u="none" strike="noStrike" cap="none" normalizeH="0" baseline="0" dirty="0" err="1">
                <a:ln>
                  <a:noFill/>
                </a:ln>
                <a:effectLst/>
              </a:rPr>
              <a:t>of</a:t>
            </a:r>
            <a:r>
              <a:rPr kumimoji="0" lang="de-DE" altLang="de-DE" sz="1800" b="0" i="0" u="none" strike="noStrike" cap="none" normalizeH="0" baseline="0" dirty="0">
                <a:ln>
                  <a:noFill/>
                </a:ln>
                <a:effectLst/>
              </a:rPr>
              <a:t> Information Technology: System </a:t>
            </a:r>
            <a:r>
              <a:rPr kumimoji="0" lang="de-DE" altLang="de-DE" sz="1800" b="0" i="0" u="none" strike="noStrike" cap="none" normalizeH="0" baseline="0" dirty="0" err="1">
                <a:ln>
                  <a:noFill/>
                </a:ln>
                <a:effectLst/>
              </a:rPr>
              <a:t>Characteristics</a:t>
            </a:r>
            <a:r>
              <a:rPr kumimoji="0" lang="de-DE" altLang="de-DE" sz="1800" b="0" i="0" u="none" strike="noStrike" cap="none" normalizeH="0" baseline="0" dirty="0">
                <a:ln>
                  <a:noFill/>
                </a:ln>
                <a:effectLst/>
              </a:rPr>
              <a:t>, User </a:t>
            </a:r>
            <a:r>
              <a:rPr kumimoji="0" lang="de-DE" altLang="de-DE" sz="1800" b="0" i="0" u="none" strike="noStrike" cap="none" normalizeH="0" baseline="0" dirty="0" err="1">
                <a:ln>
                  <a:noFill/>
                </a:ln>
                <a:effectLst/>
              </a:rPr>
              <a:t>Perceptions</a:t>
            </a:r>
            <a:r>
              <a:rPr kumimoji="0" lang="de-DE" altLang="de-DE" sz="1800" b="0" i="0" u="none" strike="noStrike" cap="none" normalizeH="0" baseline="0" dirty="0">
                <a:ln>
                  <a:noFill/>
                </a:ln>
                <a:effectLst/>
              </a:rPr>
              <a:t> and </a:t>
            </a:r>
            <a:r>
              <a:rPr kumimoji="0" lang="de-DE" altLang="de-DE" sz="1800" b="0" i="0" u="none" strike="noStrike" cap="none" normalizeH="0" baseline="0" dirty="0" err="1">
                <a:ln>
                  <a:noFill/>
                </a:ln>
                <a:effectLst/>
              </a:rPr>
              <a:t>Behavioral</a:t>
            </a:r>
            <a:r>
              <a:rPr kumimoji="0" lang="de-DE" altLang="de-DE" sz="1800" b="0" i="0" u="none" strike="noStrike" cap="none" normalizeH="0" baseline="0" dirty="0">
                <a:ln>
                  <a:noFill/>
                </a:ln>
                <a:effectLst/>
              </a:rPr>
              <a:t> Impacts. International Journal </a:t>
            </a:r>
            <a:r>
              <a:rPr kumimoji="0" lang="de-DE" altLang="de-DE" sz="1800" b="0" i="0" u="none" strike="noStrike" cap="none" normalizeH="0" baseline="0" dirty="0" err="1">
                <a:ln>
                  <a:noFill/>
                </a:ln>
                <a:effectLst/>
              </a:rPr>
              <a:t>of</a:t>
            </a:r>
            <a:r>
              <a:rPr kumimoji="0" lang="de-DE" altLang="de-DE" sz="1800" b="0" i="0" u="none" strike="noStrike" cap="none" normalizeH="0" baseline="0" dirty="0">
                <a:ln>
                  <a:noFill/>
                </a:ln>
                <a:effectLst/>
              </a:rPr>
              <a:t> Man-</a:t>
            </a:r>
            <a:r>
              <a:rPr kumimoji="0" lang="de-DE" altLang="de-DE" sz="1800" b="0" i="0" u="none" strike="noStrike" cap="none" normalizeH="0" baseline="0" dirty="0" err="1">
                <a:ln>
                  <a:noFill/>
                </a:ln>
                <a:effectLst/>
              </a:rPr>
              <a:t>Machine</a:t>
            </a:r>
            <a:r>
              <a:rPr kumimoji="0" lang="de-DE" altLang="de-DE" sz="1800" b="0" i="0" u="none" strike="noStrike" cap="none" normalizeH="0" baseline="0" dirty="0">
                <a:ln>
                  <a:noFill/>
                </a:ln>
                <a:effectLst/>
              </a:rPr>
              <a:t> Studies 38(3), 475–487.</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err="1">
                <a:ln>
                  <a:noFill/>
                </a:ln>
                <a:effectLst/>
              </a:rPr>
              <a:t>Gadenne</a:t>
            </a:r>
            <a:r>
              <a:rPr kumimoji="0" lang="de-DE" altLang="de-DE" sz="1800" b="0" i="0" u="none" strike="noStrike" cap="none" normalizeH="0" baseline="0" dirty="0">
                <a:ln>
                  <a:noFill/>
                </a:ln>
                <a:effectLst/>
              </a:rPr>
              <a:t>, V. (1997). Wissenschaftstheoretische Grundlagen der Wirtschaftsinformatik. In: O. Grün &amp; L. J. Heinrich (Hrsg.), Wirtschaftsinformatik – Ergebnisse empirischer Forschung (S. 7-20). Wien/New York: Springer.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a:ln>
                  <a:noFill/>
                </a:ln>
                <a:effectLst/>
              </a:rPr>
              <a:t>Hassan, R.P. &amp; </a:t>
            </a:r>
            <a:r>
              <a:rPr kumimoji="0" lang="de-DE" altLang="de-DE" sz="1800" b="0" i="0" u="none" strike="noStrike" cap="none" normalizeH="0" baseline="0" dirty="0" err="1">
                <a:ln>
                  <a:noFill/>
                </a:ln>
                <a:effectLst/>
              </a:rPr>
              <a:t>Willcocks</a:t>
            </a:r>
            <a:r>
              <a:rPr kumimoji="0" lang="de-DE" altLang="de-DE" sz="1800" b="0" i="0" u="none" strike="noStrike" cap="none" normalizeH="0" baseline="0" dirty="0">
                <a:ln>
                  <a:noFill/>
                </a:ln>
                <a:effectLst/>
              </a:rPr>
              <a:t>, L.P. (Hrsg.) (2021). </a:t>
            </a:r>
            <a:r>
              <a:rPr kumimoji="0" lang="de-DE" altLang="de-DE" sz="1800" b="0" i="0" u="none" strike="noStrike" cap="none" normalizeH="0" baseline="0" dirty="0" err="1">
                <a:ln>
                  <a:noFill/>
                </a:ln>
                <a:effectLst/>
              </a:rPr>
              <a:t>Advancing</a:t>
            </a:r>
            <a:r>
              <a:rPr kumimoji="0" lang="de-DE" altLang="de-DE" sz="1800" b="0" i="0" u="none" strike="noStrike" cap="none" normalizeH="0" baseline="0" dirty="0">
                <a:ln>
                  <a:noFill/>
                </a:ln>
                <a:effectLst/>
              </a:rPr>
              <a:t> Information Systems </a:t>
            </a:r>
            <a:r>
              <a:rPr kumimoji="0" lang="de-DE" altLang="de-DE" sz="1800" b="0" i="0" u="none" strike="noStrike" cap="none" normalizeH="0" baseline="0" dirty="0" err="1">
                <a:ln>
                  <a:noFill/>
                </a:ln>
                <a:effectLst/>
              </a:rPr>
              <a:t>Theories</a:t>
            </a:r>
            <a:r>
              <a:rPr kumimoji="0" lang="de-DE" altLang="de-DE" sz="1800" b="0" i="0" u="none" strike="noStrike" cap="none" normalizeH="0" baseline="0" dirty="0">
                <a:ln>
                  <a:noFill/>
                </a:ln>
                <a:effectLst/>
              </a:rPr>
              <a:t> – Rationale and </a:t>
            </a:r>
            <a:r>
              <a:rPr kumimoji="0" lang="de-DE" altLang="de-DE" sz="1800" b="0" i="0" u="none" strike="noStrike" cap="none" normalizeH="0" baseline="0" dirty="0" err="1">
                <a:ln>
                  <a:noFill/>
                </a:ln>
                <a:effectLst/>
              </a:rPr>
              <a:t>Processes</a:t>
            </a:r>
            <a:r>
              <a:rPr kumimoji="0" lang="de-DE" altLang="de-DE" sz="1800" b="0" i="0" u="none" strike="noStrike" cap="none" normalizeH="0" baseline="0" dirty="0">
                <a:ln>
                  <a:noFill/>
                </a:ln>
                <a:effectLst/>
              </a:rPr>
              <a:t>. Cham: Palgrave Macmillan.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a:ln>
                  <a:noFill/>
                </a:ln>
                <a:effectLst/>
              </a:rPr>
              <a:t>Heinrich, L. J. (1993/2001). Wirtschaftsinformatik – Einführung und Grundlegung. 1. Aufl. 1993 (S. 11-20), 2. Aufl. 2001 (S. 13-26). München/</a:t>
            </a:r>
            <a:r>
              <a:rPr kumimoji="0" lang="de-DE" altLang="de-DE" sz="1800" b="0" i="0" u="none" strike="noStrike" cap="none" normalizeH="0" baseline="0" dirty="0" err="1">
                <a:ln>
                  <a:noFill/>
                </a:ln>
                <a:effectLst/>
              </a:rPr>
              <a:t>Wien:Oldenbourg</a:t>
            </a:r>
            <a:r>
              <a:rPr kumimoji="0" lang="de-DE" altLang="de-DE" sz="1800" b="0" i="0" u="none" strike="noStrike" cap="none" normalizeH="0" baseline="0" dirty="0">
                <a:ln>
                  <a:noFill/>
                </a:ln>
                <a:effectLst/>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dirty="0">
              <a:ln>
                <a:noFill/>
              </a:ln>
              <a:effectLst/>
            </a:endParaRPr>
          </a:p>
          <a:p>
            <a:pPr marL="0" indent="0" defTabSz="914400" eaLnBrk="0" fontAlgn="base" hangingPunct="0">
              <a:spcBef>
                <a:spcPct val="0"/>
              </a:spcBef>
              <a:spcAft>
                <a:spcPct val="0"/>
              </a:spcAft>
              <a:buNone/>
            </a:pPr>
            <a:r>
              <a:rPr kumimoji="0" lang="de-DE" altLang="de-DE" sz="1800" b="0" i="0" u="none" strike="noStrike" cap="none" normalizeH="0" baseline="0" dirty="0">
                <a:ln>
                  <a:noFill/>
                </a:ln>
                <a:effectLst/>
              </a:rPr>
              <a:t>Heinrich, L. J. (2005). Forschungsmethodik einer Integrationsdisziplin: Ein Beitrag zur Geschichte der Wirtschaftsinformatik. N.T.M. Internationale Zeitschrift für Geschichte und Ethik der Naturwissenschaften, Technik und Medizin, 104-117.</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2000" b="0" i="0" u="none" strike="noStrike" cap="none" normalizeH="0" baseline="0" dirty="0">
              <a:ln>
                <a:noFill/>
              </a:ln>
              <a:effectLst/>
            </a:endParaRPr>
          </a:p>
        </p:txBody>
      </p:sp>
    </p:spTree>
    <p:extLst>
      <p:ext uri="{BB962C8B-B14F-4D97-AF65-F5344CB8AC3E}">
        <p14:creationId xmlns:p14="http://schemas.microsoft.com/office/powerpoint/2010/main" val="3546448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5BE9FD-7040-F947-A6C5-CDBD25346B65}"/>
              </a:ext>
            </a:extLst>
          </p:cNvPr>
          <p:cNvSpPr>
            <a:spLocks noGrp="1"/>
          </p:cNvSpPr>
          <p:nvPr>
            <p:ph type="title"/>
          </p:nvPr>
        </p:nvSpPr>
        <p:spPr/>
        <p:txBody>
          <a:bodyPr/>
          <a:lstStyle/>
          <a:p>
            <a:r>
              <a:rPr lang="de-DE" dirty="0"/>
              <a:t>Literaturverzeichnis – Kapitel 3</a:t>
            </a:r>
          </a:p>
        </p:txBody>
      </p:sp>
      <p:sp>
        <p:nvSpPr>
          <p:cNvPr id="4" name="Foliennummernplatzhalter 3">
            <a:extLst>
              <a:ext uri="{FF2B5EF4-FFF2-40B4-BE49-F238E27FC236}">
                <a16:creationId xmlns:a16="http://schemas.microsoft.com/office/drawing/2014/main" id="{54107A1C-01DB-B242-9031-9104A72EB15D}"/>
              </a:ext>
            </a:extLst>
          </p:cNvPr>
          <p:cNvSpPr>
            <a:spLocks noGrp="1"/>
          </p:cNvSpPr>
          <p:nvPr>
            <p:ph type="sldNum" sz="quarter" idx="12"/>
          </p:nvPr>
        </p:nvSpPr>
        <p:spPr/>
        <p:txBody>
          <a:bodyPr/>
          <a:lstStyle/>
          <a:p>
            <a:fld id="{FC0CC166-4E39-43B8-AB91-BDD1C4C9E224}" type="slidenum">
              <a:rPr lang="de-DE" smtClean="0"/>
              <a:t>48</a:t>
            </a:fld>
            <a:endParaRPr lang="de-DE" dirty="0"/>
          </a:p>
        </p:txBody>
      </p:sp>
      <p:sp>
        <p:nvSpPr>
          <p:cNvPr id="5" name="Rectangle 1">
            <a:extLst>
              <a:ext uri="{FF2B5EF4-FFF2-40B4-BE49-F238E27FC236}">
                <a16:creationId xmlns:a16="http://schemas.microsoft.com/office/drawing/2014/main" id="{BDA48C8E-E88A-F548-9082-FF2AED43F228}"/>
              </a:ext>
            </a:extLst>
          </p:cNvPr>
          <p:cNvSpPr>
            <a:spLocks noGrp="1" noChangeArrowheads="1"/>
          </p:cNvSpPr>
          <p:nvPr>
            <p:ph idx="1"/>
          </p:nvPr>
        </p:nvSpPr>
        <p:spPr bwMode="auto">
          <a:xfrm>
            <a:off x="1371261" y="1165309"/>
            <a:ext cx="9445114" cy="535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a:ln>
                  <a:noFill/>
                </a:ln>
                <a:effectLst/>
              </a:rPr>
              <a:t>Heinzl, A. (2001). Zum Aktivitätsniveau empirischer Forschung in der Wirtschaftsinformatik – </a:t>
            </a:r>
            <a:r>
              <a:rPr kumimoji="0" lang="de-DE" altLang="de-DE" sz="1800" b="0" i="0" u="none" strike="noStrike" cap="none" normalizeH="0" baseline="0" dirty="0" err="1">
                <a:ln>
                  <a:noFill/>
                </a:ln>
                <a:effectLst/>
              </a:rPr>
              <a:t>Erklä-rungsansatz</a:t>
            </a:r>
            <a:r>
              <a:rPr kumimoji="0" lang="de-DE" altLang="de-DE" sz="1800" b="0" i="0" u="none" strike="noStrike" cap="none" normalizeH="0" baseline="0" dirty="0">
                <a:ln>
                  <a:noFill/>
                </a:ln>
                <a:effectLst/>
              </a:rPr>
              <a:t> und Handlungsoptionen. In: H. Böhler &amp; J. </a:t>
            </a:r>
            <a:r>
              <a:rPr kumimoji="0" lang="de-DE" altLang="de-DE" sz="1800" b="0" i="0" u="none" strike="noStrike" cap="none" normalizeH="0" baseline="0" dirty="0" err="1">
                <a:ln>
                  <a:noFill/>
                </a:ln>
                <a:effectLst/>
              </a:rPr>
              <a:t>Sigloch</a:t>
            </a:r>
            <a:r>
              <a:rPr kumimoji="0" lang="de-DE" altLang="de-DE" sz="1800" b="0" i="0" u="none" strike="noStrike" cap="none" normalizeH="0" baseline="0" dirty="0">
                <a:ln>
                  <a:noFill/>
                </a:ln>
                <a:effectLst/>
              </a:rPr>
              <a:t>, (Hrsg.), Unternehmensführung und empirische Forschung, Festschrift zum 65. Geburtstag von Peter </a:t>
            </a:r>
            <a:r>
              <a:rPr kumimoji="0" lang="de-DE" altLang="de-DE" sz="1800" b="0" i="0" u="none" strike="noStrike" cap="none" normalizeH="0" baseline="0" dirty="0" err="1">
                <a:ln>
                  <a:noFill/>
                </a:ln>
                <a:effectLst/>
              </a:rPr>
              <a:t>Rütger</a:t>
            </a:r>
            <a:r>
              <a:rPr kumimoji="0" lang="de-DE" altLang="de-DE" sz="1800" b="0" i="0" u="none" strike="noStrike" cap="none" normalizeH="0" baseline="0" dirty="0">
                <a:ln>
                  <a:noFill/>
                </a:ln>
                <a:effectLst/>
              </a:rPr>
              <a:t> </a:t>
            </a:r>
            <a:r>
              <a:rPr kumimoji="0" lang="de-DE" altLang="de-DE" sz="1800" b="0" i="0" u="none" strike="noStrike" cap="none" normalizeH="0" baseline="0" dirty="0" err="1">
                <a:ln>
                  <a:noFill/>
                </a:ln>
                <a:effectLst/>
              </a:rPr>
              <a:t>Wossidlo</a:t>
            </a:r>
            <a:r>
              <a:rPr kumimoji="0" lang="de-DE" altLang="de-DE" sz="1800" b="0" i="0" u="none" strike="noStrike" cap="none" normalizeH="0" baseline="0" dirty="0">
                <a:ln>
                  <a:noFill/>
                </a:ln>
                <a:effectLst/>
              </a:rPr>
              <a:t> (S. 127-160). Bayreuth.</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a:ln>
                  <a:noFill/>
                </a:ln>
                <a:effectLst/>
              </a:rPr>
              <a:t>König, W., Heinzl, A. &amp; </a:t>
            </a:r>
            <a:r>
              <a:rPr kumimoji="0" lang="de-DE" altLang="de-DE" sz="1800" b="0" i="0" u="none" strike="noStrike" cap="none" normalizeH="0" baseline="0" dirty="0" err="1">
                <a:ln>
                  <a:noFill/>
                </a:ln>
                <a:effectLst/>
              </a:rPr>
              <a:t>Poblotzki</a:t>
            </a:r>
            <a:r>
              <a:rPr kumimoji="0" lang="de-DE" altLang="de-DE" sz="1800" b="0" i="0" u="none" strike="noStrike" cap="none" normalizeH="0" baseline="0" dirty="0">
                <a:ln>
                  <a:noFill/>
                </a:ln>
                <a:effectLst/>
              </a:rPr>
              <a:t>, A. von (1995). Die zentralen Forschungsgegenstände der Wirtschaftsinformatik in den nächsten zehn Jahren. WIRTSCHAFTSINFORMATIK, 558-569.</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a:ln>
                  <a:noFill/>
                </a:ln>
                <a:effectLst/>
              </a:rPr>
              <a:t>Kuhn, T.S. (2012). The </a:t>
            </a:r>
            <a:r>
              <a:rPr kumimoji="0" lang="de-DE" altLang="de-DE" sz="1800" b="0" i="0" u="none" strike="noStrike" cap="none" normalizeH="0" baseline="0" dirty="0" err="1">
                <a:ln>
                  <a:noFill/>
                </a:ln>
                <a:effectLst/>
              </a:rPr>
              <a:t>Structure</a:t>
            </a:r>
            <a:r>
              <a:rPr kumimoji="0" lang="de-DE" altLang="de-DE" sz="1800" b="0" i="0" u="none" strike="noStrike" cap="none" normalizeH="0" baseline="0" dirty="0">
                <a:ln>
                  <a:noFill/>
                </a:ln>
                <a:effectLst/>
              </a:rPr>
              <a:t> </a:t>
            </a:r>
            <a:r>
              <a:rPr kumimoji="0" lang="de-DE" altLang="de-DE" sz="1800" b="0" i="0" u="none" strike="noStrike" cap="none" normalizeH="0" baseline="0" dirty="0" err="1">
                <a:ln>
                  <a:noFill/>
                </a:ln>
                <a:effectLst/>
              </a:rPr>
              <a:t>of</a:t>
            </a:r>
            <a:r>
              <a:rPr kumimoji="0" lang="de-DE" altLang="de-DE" sz="1800" b="0" i="0" u="none" strike="noStrike" cap="none" normalizeH="0" baseline="0" dirty="0">
                <a:ln>
                  <a:noFill/>
                </a:ln>
                <a:effectLst/>
              </a:rPr>
              <a:t> Scientific </a:t>
            </a:r>
            <a:r>
              <a:rPr kumimoji="0" lang="de-DE" altLang="de-DE" sz="1800" b="0" i="0" u="none" strike="noStrike" cap="none" normalizeH="0" baseline="0" dirty="0" err="1">
                <a:ln>
                  <a:noFill/>
                </a:ln>
                <a:effectLst/>
              </a:rPr>
              <a:t>Revolutions</a:t>
            </a:r>
            <a:r>
              <a:rPr kumimoji="0" lang="de-DE" altLang="de-DE" sz="1800" b="0" i="0" u="none" strike="noStrike" cap="none" normalizeH="0" baseline="0" dirty="0">
                <a:ln>
                  <a:noFill/>
                </a:ln>
                <a:effectLst/>
              </a:rPr>
              <a:t>: 50th </a:t>
            </a:r>
            <a:r>
              <a:rPr kumimoji="0" lang="de-DE" altLang="de-DE" sz="1800" b="0" i="0" u="none" strike="noStrike" cap="none" normalizeH="0" baseline="0" dirty="0" err="1">
                <a:ln>
                  <a:noFill/>
                </a:ln>
                <a:effectLst/>
              </a:rPr>
              <a:t>Anniversary</a:t>
            </a:r>
            <a:r>
              <a:rPr kumimoji="0" lang="de-DE" altLang="de-DE" sz="1800" b="0" i="0" u="none" strike="noStrike" cap="none" normalizeH="0" baseline="0" dirty="0">
                <a:ln>
                  <a:noFill/>
                </a:ln>
                <a:effectLst/>
              </a:rPr>
              <a:t> Edition. Chicago: University </a:t>
            </a:r>
            <a:r>
              <a:rPr kumimoji="0" lang="de-DE" altLang="de-DE" sz="1800" b="0" i="0" u="none" strike="noStrike" cap="none" normalizeH="0" baseline="0" dirty="0" err="1">
                <a:ln>
                  <a:noFill/>
                </a:ln>
                <a:effectLst/>
              </a:rPr>
              <a:t>of</a:t>
            </a:r>
            <a:r>
              <a:rPr kumimoji="0" lang="de-DE" altLang="de-DE" sz="1800" b="0" i="0" u="none" strike="noStrike" cap="none" normalizeH="0" baseline="0" dirty="0">
                <a:ln>
                  <a:noFill/>
                </a:ln>
                <a:effectLst/>
              </a:rPr>
              <a:t> Chicago Press.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err="1">
                <a:ln>
                  <a:noFill/>
                </a:ln>
                <a:effectLst/>
              </a:rPr>
              <a:t>Österle</a:t>
            </a:r>
            <a:r>
              <a:rPr kumimoji="0" lang="de-DE" altLang="de-DE" sz="1800" b="0" i="0" u="none" strike="noStrike" cap="none" normalizeH="0" baseline="0" dirty="0">
                <a:ln>
                  <a:noFill/>
                </a:ln>
                <a:effectLst/>
              </a:rPr>
              <a:t>, H., Becker, J., Frank, U., Hess, T., Karagiannis, D., Krcmar, H., Loos, P, Mertens, P., </a:t>
            </a:r>
            <a:r>
              <a:rPr kumimoji="0" lang="de-DE" altLang="de-DE" sz="1800" b="0" i="0" u="none" strike="noStrike" cap="none" normalizeH="0" baseline="0" dirty="0" err="1">
                <a:ln>
                  <a:noFill/>
                </a:ln>
                <a:effectLst/>
              </a:rPr>
              <a:t>Oberweis</a:t>
            </a:r>
            <a:r>
              <a:rPr kumimoji="0" lang="de-DE" altLang="de-DE" sz="1800" b="0" i="0" u="none" strike="noStrike" cap="none" normalizeH="0" baseline="0" dirty="0">
                <a:ln>
                  <a:noFill/>
                </a:ln>
                <a:effectLst/>
              </a:rPr>
              <a:t>, A. &amp; </a:t>
            </a:r>
            <a:r>
              <a:rPr kumimoji="0" lang="de-DE" altLang="de-DE" sz="1800" b="0" i="0" u="none" strike="noStrike" cap="none" normalizeH="0" baseline="0" dirty="0" err="1">
                <a:ln>
                  <a:noFill/>
                </a:ln>
                <a:effectLst/>
              </a:rPr>
              <a:t>Sinz</a:t>
            </a:r>
            <a:r>
              <a:rPr kumimoji="0" lang="de-DE" altLang="de-DE" sz="1800" b="0" i="0" u="none" strike="noStrike" cap="none" normalizeH="0" baseline="0" dirty="0">
                <a:ln>
                  <a:noFill/>
                </a:ln>
                <a:effectLst/>
              </a:rPr>
              <a:t>, E.J. (2010). Memorandum zur gestaltungsorientierten Wirtschaftsinformatik. Zeitschrift für betriebswirtschaftliche Forschung (</a:t>
            </a:r>
            <a:r>
              <a:rPr kumimoji="0" lang="de-DE" altLang="de-DE" sz="1800" b="0" i="0" u="none" strike="noStrike" cap="none" normalizeH="0" baseline="0" dirty="0" err="1">
                <a:ln>
                  <a:noFill/>
                </a:ln>
                <a:effectLst/>
              </a:rPr>
              <a:t>zfbf</a:t>
            </a:r>
            <a:r>
              <a:rPr kumimoji="0" lang="de-DE" altLang="de-DE" sz="1800" b="0" i="0" u="none" strike="noStrike" cap="none" normalizeH="0" baseline="0" dirty="0">
                <a:ln>
                  <a:noFill/>
                </a:ln>
                <a:effectLst/>
              </a:rPr>
              <a:t>), Kontaktstudium 62, September, 662-679.</a:t>
            </a:r>
          </a:p>
          <a:p>
            <a:pPr marL="0" marR="0" lvl="0" indent="0" algn="l" defTabSz="914400" rtl="0" eaLnBrk="0" fontAlgn="base" latinLnBrk="0" hangingPunct="0">
              <a:lnSpc>
                <a:spcPct val="100000"/>
              </a:lnSpc>
              <a:spcBef>
                <a:spcPct val="0"/>
              </a:spcBef>
              <a:spcAft>
                <a:spcPct val="0"/>
              </a:spcAft>
              <a:buClrTx/>
              <a:buSzTx/>
              <a:buFontTx/>
              <a:buNone/>
              <a:tabLst/>
            </a:pPr>
            <a:endParaRPr lang="de-DE" altLang="de-DE" sz="1800" dirty="0"/>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err="1">
                <a:ln>
                  <a:noFill/>
                </a:ln>
                <a:effectLst/>
              </a:rPr>
              <a:t>Patig</a:t>
            </a:r>
            <a:r>
              <a:rPr kumimoji="0" lang="de-DE" altLang="de-DE" sz="1800" b="0" i="0" u="none" strike="noStrike" cap="none" normalizeH="0" baseline="0" dirty="0">
                <a:ln>
                  <a:noFill/>
                </a:ln>
                <a:effectLst/>
              </a:rPr>
              <a:t>, S. (2001). Überlegungen zur theoretischen Fundierung der Disziplin Wirtschaftsinformatik, ausgehend von der allgemeinen Systemtheorie. Journal for General </a:t>
            </a:r>
            <a:r>
              <a:rPr kumimoji="0" lang="de-DE" altLang="de-DE" sz="1800" b="0" i="0" u="none" strike="noStrike" cap="none" normalizeH="0" baseline="0" dirty="0" err="1">
                <a:ln>
                  <a:noFill/>
                </a:ln>
                <a:effectLst/>
              </a:rPr>
              <a:t>Philosophy</a:t>
            </a:r>
            <a:r>
              <a:rPr kumimoji="0" lang="de-DE" altLang="de-DE" sz="1800" b="0" i="0" u="none" strike="noStrike" cap="none" normalizeH="0" baseline="0" dirty="0">
                <a:ln>
                  <a:noFill/>
                </a:ln>
                <a:effectLst/>
              </a:rPr>
              <a:t> </a:t>
            </a:r>
            <a:r>
              <a:rPr kumimoji="0" lang="de-DE" altLang="de-DE" sz="1800" b="0" i="0" u="none" strike="noStrike" cap="none" normalizeH="0" baseline="0" dirty="0" err="1">
                <a:ln>
                  <a:noFill/>
                </a:ln>
                <a:effectLst/>
              </a:rPr>
              <a:t>of</a:t>
            </a:r>
            <a:r>
              <a:rPr kumimoji="0" lang="de-DE" altLang="de-DE" sz="1800" b="0" i="0" u="none" strike="noStrike" cap="none" normalizeH="0" baseline="0" dirty="0">
                <a:ln>
                  <a:noFill/>
                </a:ln>
                <a:effectLst/>
              </a:rPr>
              <a:t> Science, 39-64.</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a:ln>
                  <a:noFill/>
                </a:ln>
                <a:effectLst/>
              </a:rPr>
              <a:t>Popper, K. R. (1969). Das Elend des Historizismus. 2. Aufl. Tübingen: Mohr Siebeck.</a:t>
            </a:r>
          </a:p>
        </p:txBody>
      </p:sp>
    </p:spTree>
    <p:extLst>
      <p:ext uri="{BB962C8B-B14F-4D97-AF65-F5344CB8AC3E}">
        <p14:creationId xmlns:p14="http://schemas.microsoft.com/office/powerpoint/2010/main" val="33011743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5BE9FD-7040-F947-A6C5-CDBD25346B65}"/>
              </a:ext>
            </a:extLst>
          </p:cNvPr>
          <p:cNvSpPr>
            <a:spLocks noGrp="1"/>
          </p:cNvSpPr>
          <p:nvPr>
            <p:ph type="title"/>
          </p:nvPr>
        </p:nvSpPr>
        <p:spPr/>
        <p:txBody>
          <a:bodyPr/>
          <a:lstStyle/>
          <a:p>
            <a:r>
              <a:rPr lang="de-DE" dirty="0"/>
              <a:t>Literaturverzeichnis – Kapitel 3</a:t>
            </a:r>
          </a:p>
        </p:txBody>
      </p:sp>
      <p:sp>
        <p:nvSpPr>
          <p:cNvPr id="4" name="Foliennummernplatzhalter 3">
            <a:extLst>
              <a:ext uri="{FF2B5EF4-FFF2-40B4-BE49-F238E27FC236}">
                <a16:creationId xmlns:a16="http://schemas.microsoft.com/office/drawing/2014/main" id="{54107A1C-01DB-B242-9031-9104A72EB15D}"/>
              </a:ext>
            </a:extLst>
          </p:cNvPr>
          <p:cNvSpPr>
            <a:spLocks noGrp="1"/>
          </p:cNvSpPr>
          <p:nvPr>
            <p:ph type="sldNum" sz="quarter" idx="12"/>
          </p:nvPr>
        </p:nvSpPr>
        <p:spPr/>
        <p:txBody>
          <a:bodyPr/>
          <a:lstStyle/>
          <a:p>
            <a:fld id="{FC0CC166-4E39-43B8-AB91-BDD1C4C9E224}" type="slidenum">
              <a:rPr lang="de-DE" smtClean="0"/>
              <a:t>49</a:t>
            </a:fld>
            <a:endParaRPr lang="de-DE" dirty="0"/>
          </a:p>
        </p:txBody>
      </p:sp>
      <p:sp>
        <p:nvSpPr>
          <p:cNvPr id="5" name="Rectangle 1">
            <a:extLst>
              <a:ext uri="{FF2B5EF4-FFF2-40B4-BE49-F238E27FC236}">
                <a16:creationId xmlns:a16="http://schemas.microsoft.com/office/drawing/2014/main" id="{BDA48C8E-E88A-F548-9082-FF2AED43F228}"/>
              </a:ext>
            </a:extLst>
          </p:cNvPr>
          <p:cNvSpPr>
            <a:spLocks noGrp="1" noChangeArrowheads="1"/>
          </p:cNvSpPr>
          <p:nvPr>
            <p:ph idx="1"/>
          </p:nvPr>
        </p:nvSpPr>
        <p:spPr bwMode="auto">
          <a:xfrm>
            <a:off x="1371261" y="1506478"/>
            <a:ext cx="9445114"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effectLst/>
                <a:cs typeface="Times New Roman" panose="02020603050405020304" pitchFamily="18" charset="0"/>
              </a:rPr>
              <a:t>Ramsey, F. P. (1965). </a:t>
            </a:r>
            <a:r>
              <a:rPr kumimoji="0" lang="de-DE" altLang="de-DE" sz="2000" b="0" i="0" u="none" strike="noStrike" cap="none" normalizeH="0" baseline="0" dirty="0" err="1">
                <a:ln>
                  <a:noFill/>
                </a:ln>
                <a:effectLst/>
                <a:cs typeface="Times New Roman" panose="02020603050405020304" pitchFamily="18" charset="0"/>
              </a:rPr>
              <a:t>Theories</a:t>
            </a:r>
            <a:r>
              <a:rPr kumimoji="0" lang="de-DE" altLang="de-DE" sz="2000" b="0" i="0" u="none" strike="noStrike" cap="none" normalizeH="0" baseline="0" dirty="0">
                <a:ln>
                  <a:noFill/>
                </a:ln>
                <a:effectLst/>
                <a:cs typeface="Times New Roman" panose="02020603050405020304" pitchFamily="18" charset="0"/>
              </a:rPr>
              <a:t>. In: R. B. </a:t>
            </a:r>
            <a:r>
              <a:rPr kumimoji="0" lang="de-DE" altLang="de-DE" sz="2000" b="0" i="0" u="none" strike="noStrike" cap="none" normalizeH="0" baseline="0" dirty="0" err="1">
                <a:ln>
                  <a:noFill/>
                </a:ln>
                <a:effectLst/>
                <a:cs typeface="Times New Roman" panose="02020603050405020304" pitchFamily="18" charset="0"/>
              </a:rPr>
              <a:t>Braithwaite</a:t>
            </a:r>
            <a:r>
              <a:rPr kumimoji="0" lang="de-DE" altLang="de-DE" sz="2000" b="0" i="0" u="none" strike="noStrike" cap="none" normalizeH="0" baseline="0" dirty="0">
                <a:ln>
                  <a:noFill/>
                </a:ln>
                <a:effectLst/>
                <a:cs typeface="Times New Roman" panose="02020603050405020304" pitchFamily="18" charset="0"/>
              </a:rPr>
              <a:t> (Hrsg.): The </a:t>
            </a:r>
            <a:r>
              <a:rPr kumimoji="0" lang="de-DE" altLang="de-DE" sz="2000" b="0" i="0" u="none" strike="noStrike" cap="none" normalizeH="0" baseline="0" dirty="0" err="1">
                <a:ln>
                  <a:noFill/>
                </a:ln>
                <a:effectLst/>
                <a:cs typeface="Times New Roman" panose="02020603050405020304" pitchFamily="18" charset="0"/>
              </a:rPr>
              <a:t>foundations</a:t>
            </a:r>
            <a:r>
              <a:rPr kumimoji="0" lang="de-DE" altLang="de-DE" sz="2000" b="0" i="0" u="none" strike="noStrike" cap="none" normalizeH="0" baseline="0" dirty="0">
                <a:ln>
                  <a:noFill/>
                </a:ln>
                <a:effectLst/>
                <a:cs typeface="Times New Roman" panose="02020603050405020304" pitchFamily="18" charset="0"/>
              </a:rPr>
              <a:t> </a:t>
            </a:r>
            <a:r>
              <a:rPr kumimoji="0" lang="de-DE" altLang="de-DE" sz="2000" b="0" i="0" u="none" strike="noStrike" cap="none" normalizeH="0" baseline="0" dirty="0" err="1">
                <a:ln>
                  <a:noFill/>
                </a:ln>
                <a:effectLst/>
                <a:cs typeface="Times New Roman" panose="02020603050405020304" pitchFamily="18" charset="0"/>
              </a:rPr>
              <a:t>of</a:t>
            </a:r>
            <a:r>
              <a:rPr kumimoji="0" lang="de-DE" altLang="de-DE" sz="2000" b="0" i="0" u="none" strike="noStrike" cap="none" normalizeH="0" baseline="0" dirty="0">
                <a:ln>
                  <a:noFill/>
                </a:ln>
                <a:effectLst/>
                <a:cs typeface="Times New Roman" panose="02020603050405020304" pitchFamily="18" charset="0"/>
              </a:rPr>
              <a:t> </a:t>
            </a:r>
            <a:r>
              <a:rPr kumimoji="0" lang="de-DE" altLang="de-DE" sz="2000" b="0" i="0" u="none" strike="noStrike" cap="none" normalizeH="0" baseline="0" dirty="0" err="1">
                <a:ln>
                  <a:noFill/>
                </a:ln>
                <a:effectLst/>
                <a:cs typeface="Times New Roman" panose="02020603050405020304" pitchFamily="18" charset="0"/>
              </a:rPr>
              <a:t>mathematics</a:t>
            </a:r>
            <a:r>
              <a:rPr kumimoji="0" lang="de-DE" altLang="de-DE" sz="2000" b="0" i="0" u="none" strike="noStrike" cap="none" normalizeH="0" baseline="0" dirty="0">
                <a:ln>
                  <a:noFill/>
                </a:ln>
                <a:effectLst/>
                <a:cs typeface="Times New Roman" panose="02020603050405020304" pitchFamily="18" charset="0"/>
              </a:rPr>
              <a:t> and </a:t>
            </a:r>
            <a:r>
              <a:rPr kumimoji="0" lang="de-DE" altLang="de-DE" sz="2000" b="0" i="0" u="none" strike="noStrike" cap="none" normalizeH="0" baseline="0" dirty="0" err="1">
                <a:ln>
                  <a:noFill/>
                </a:ln>
                <a:effectLst/>
                <a:cs typeface="Times New Roman" panose="02020603050405020304" pitchFamily="18" charset="0"/>
              </a:rPr>
              <a:t>other</a:t>
            </a:r>
            <a:r>
              <a:rPr kumimoji="0" lang="de-DE" altLang="de-DE" sz="2000" b="0" i="0" u="none" strike="noStrike" cap="none" normalizeH="0" baseline="0" dirty="0">
                <a:ln>
                  <a:noFill/>
                </a:ln>
                <a:effectLst/>
                <a:cs typeface="Times New Roman" panose="02020603050405020304" pitchFamily="18" charset="0"/>
              </a:rPr>
              <a:t> </a:t>
            </a:r>
            <a:r>
              <a:rPr kumimoji="0" lang="de-DE" altLang="de-DE" sz="2000" b="0" i="0" u="none" strike="noStrike" cap="none" normalizeH="0" baseline="0" dirty="0" err="1">
                <a:ln>
                  <a:noFill/>
                </a:ln>
                <a:effectLst/>
                <a:cs typeface="Times New Roman" panose="02020603050405020304" pitchFamily="18" charset="0"/>
              </a:rPr>
              <a:t>logical</a:t>
            </a:r>
            <a:r>
              <a:rPr kumimoji="0" lang="de-DE" altLang="de-DE" sz="2000" b="0" i="0" u="none" strike="noStrike" cap="none" normalizeH="0" baseline="0" dirty="0">
                <a:ln>
                  <a:noFill/>
                </a:ln>
                <a:effectLst/>
                <a:cs typeface="Times New Roman" panose="02020603050405020304" pitchFamily="18" charset="0"/>
              </a:rPr>
              <a:t> </a:t>
            </a:r>
            <a:r>
              <a:rPr kumimoji="0" lang="de-DE" altLang="de-DE" sz="2000" b="0" i="0" u="none" strike="noStrike" cap="none" normalizeH="0" baseline="0" dirty="0" err="1">
                <a:ln>
                  <a:noFill/>
                </a:ln>
                <a:effectLst/>
                <a:cs typeface="Times New Roman" panose="02020603050405020304" pitchFamily="18" charset="0"/>
              </a:rPr>
              <a:t>essays</a:t>
            </a:r>
            <a:r>
              <a:rPr kumimoji="0" lang="de-DE" altLang="de-DE" sz="2000" b="0" i="0" u="none" strike="noStrike" cap="none" normalizeH="0" baseline="0" dirty="0">
                <a:ln>
                  <a:noFill/>
                </a:ln>
                <a:effectLst/>
                <a:cs typeface="Times New Roman" panose="02020603050405020304" pitchFamily="18" charset="0"/>
              </a:rPr>
              <a:t> (S. 212–236). </a:t>
            </a:r>
            <a:r>
              <a:rPr kumimoji="0" lang="de-DE" altLang="de-DE" sz="2000" b="0" i="0" u="none" strike="noStrike" cap="none" normalizeH="0" baseline="0" dirty="0" err="1">
                <a:ln>
                  <a:noFill/>
                </a:ln>
                <a:effectLst/>
                <a:cs typeface="Times New Roman" panose="02020603050405020304" pitchFamily="18" charset="0"/>
              </a:rPr>
              <a:t>London:Routledge</a:t>
            </a:r>
            <a:r>
              <a:rPr kumimoji="0" lang="de-DE" altLang="de-DE" sz="2000" b="0" i="0" u="none" strike="noStrike" cap="none" normalizeH="0" baseline="0" dirty="0">
                <a:ln>
                  <a:noFill/>
                </a:ln>
                <a:effectLst/>
                <a:cs typeface="Times New Roman" panose="02020603050405020304" pitchFamily="18" charset="0"/>
              </a:rPr>
              <a:t> &amp; </a:t>
            </a:r>
            <a:r>
              <a:rPr kumimoji="0" lang="de-DE" altLang="de-DE" sz="2000" b="0" i="0" u="none" strike="noStrike" cap="none" normalizeH="0" baseline="0" dirty="0" err="1">
                <a:ln>
                  <a:noFill/>
                </a:ln>
                <a:effectLst/>
                <a:cs typeface="Times New Roman" panose="02020603050405020304" pitchFamily="18" charset="0"/>
              </a:rPr>
              <a:t>Kegan</a:t>
            </a:r>
            <a:r>
              <a:rPr kumimoji="0" lang="de-DE" altLang="de-DE" sz="2000" b="0" i="0" u="none" strike="noStrike" cap="none" normalizeH="0" baseline="0" dirty="0">
                <a:ln>
                  <a:noFill/>
                </a:ln>
                <a:effectLst/>
                <a:cs typeface="Times New Roman" panose="02020603050405020304" pitchFamily="18" charset="0"/>
              </a:rPr>
              <a:t> Paul.</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2000" b="0" i="0" u="none" strike="noStrike" cap="none" normalizeH="0" baseline="0" dirty="0">
              <a:ln>
                <a:noFill/>
              </a:ln>
              <a:effectLst/>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effectLst/>
                <a:cs typeface="Times New Roman" panose="02020603050405020304" pitchFamily="18" charset="0"/>
              </a:rPr>
              <a:t>Schreiner, M., Hess, T. &amp; </a:t>
            </a:r>
            <a:r>
              <a:rPr kumimoji="0" lang="de-DE" altLang="de-DE" sz="2000" b="0" i="0" u="none" strike="noStrike" cap="none" normalizeH="0" baseline="0" dirty="0" err="1">
                <a:ln>
                  <a:noFill/>
                </a:ln>
                <a:effectLst/>
                <a:cs typeface="Times New Roman" panose="02020603050405020304" pitchFamily="18" charset="0"/>
              </a:rPr>
              <a:t>Benlian</a:t>
            </a:r>
            <a:r>
              <a:rPr kumimoji="0" lang="de-DE" altLang="de-DE" sz="2000" b="0" i="0" u="none" strike="noStrike" cap="none" normalizeH="0" baseline="0" dirty="0">
                <a:ln>
                  <a:noFill/>
                </a:ln>
                <a:effectLst/>
                <a:cs typeface="Times New Roman" panose="02020603050405020304" pitchFamily="18" charset="0"/>
              </a:rPr>
              <a:t>, A. (2015). Gestaltungsorientierter Kern oder Tendenz zur Empirie? Zur neueren methodischen Entwicklung der Wirtschaftsinformatik, Arbeitsbericht 1/2015, Ludwig-Maximilians-Universität München, Fakultät für Betriebswirtschaft, Institut für Wirtschaftsinformatik und Neue Medien, München.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2000" b="0" i="0" u="none" strike="noStrike" cap="none" normalizeH="0" baseline="0" dirty="0">
              <a:ln>
                <a:noFill/>
              </a:ln>
              <a:effectLst/>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err="1">
                <a:ln>
                  <a:noFill/>
                </a:ln>
                <a:effectLst/>
                <a:cs typeface="Times New Roman" panose="02020603050405020304" pitchFamily="18" charset="0"/>
              </a:rPr>
              <a:t>Weick</a:t>
            </a:r>
            <a:r>
              <a:rPr kumimoji="0" lang="de-DE" altLang="de-DE" sz="2000" b="0" i="0" u="none" strike="noStrike" cap="none" normalizeH="0" baseline="0" dirty="0">
                <a:ln>
                  <a:noFill/>
                </a:ln>
                <a:effectLst/>
                <a:cs typeface="Times New Roman" panose="02020603050405020304" pitchFamily="18" charset="0"/>
              </a:rPr>
              <a:t>, K. E. (1995). </a:t>
            </a:r>
            <a:r>
              <a:rPr kumimoji="0" lang="de-DE" altLang="de-DE" sz="2000" b="0" i="0" u="none" strike="noStrike" cap="none" normalizeH="0" baseline="0" dirty="0" err="1">
                <a:ln>
                  <a:noFill/>
                </a:ln>
                <a:effectLst/>
                <a:cs typeface="Times New Roman" panose="02020603050405020304" pitchFamily="18" charset="0"/>
              </a:rPr>
              <a:t>What</a:t>
            </a:r>
            <a:r>
              <a:rPr kumimoji="0" lang="de-DE" altLang="de-DE" sz="2000" b="0" i="0" u="none" strike="noStrike" cap="none" normalizeH="0" baseline="0" dirty="0">
                <a:ln>
                  <a:noFill/>
                </a:ln>
                <a:effectLst/>
                <a:cs typeface="Times New Roman" panose="02020603050405020304" pitchFamily="18" charset="0"/>
              </a:rPr>
              <a:t> </a:t>
            </a:r>
            <a:r>
              <a:rPr kumimoji="0" lang="de-DE" altLang="de-DE" sz="2000" b="0" i="0" u="none" strike="noStrike" cap="none" normalizeH="0" baseline="0" dirty="0" err="1">
                <a:ln>
                  <a:noFill/>
                </a:ln>
                <a:effectLst/>
                <a:cs typeface="Times New Roman" panose="02020603050405020304" pitchFamily="18" charset="0"/>
              </a:rPr>
              <a:t>Theory</a:t>
            </a:r>
            <a:r>
              <a:rPr kumimoji="0" lang="de-DE" altLang="de-DE" sz="2000" b="0" i="0" u="none" strike="noStrike" cap="none" normalizeH="0" baseline="0" dirty="0">
                <a:ln>
                  <a:noFill/>
                </a:ln>
                <a:effectLst/>
                <a:cs typeface="Times New Roman" panose="02020603050405020304" pitchFamily="18" charset="0"/>
              </a:rPr>
              <a:t> Is Not – </a:t>
            </a:r>
            <a:r>
              <a:rPr kumimoji="0" lang="de-DE" altLang="de-DE" sz="2000" b="0" i="0" u="none" strike="noStrike" cap="none" normalizeH="0" baseline="0" dirty="0" err="1">
                <a:ln>
                  <a:noFill/>
                </a:ln>
                <a:effectLst/>
                <a:cs typeface="Times New Roman" panose="02020603050405020304" pitchFamily="18" charset="0"/>
              </a:rPr>
              <a:t>Theorizing</a:t>
            </a:r>
            <a:r>
              <a:rPr kumimoji="0" lang="de-DE" altLang="de-DE" sz="2000" b="0" i="0" u="none" strike="noStrike" cap="none" normalizeH="0" baseline="0" dirty="0">
                <a:ln>
                  <a:noFill/>
                </a:ln>
                <a:effectLst/>
                <a:cs typeface="Times New Roman" panose="02020603050405020304" pitchFamily="18" charset="0"/>
              </a:rPr>
              <a:t> Is. Administrative Science Quarterly, 385-390.</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2000" b="0" i="0" u="none" strike="noStrike" cap="none" normalizeH="0" baseline="0" dirty="0">
              <a:ln>
                <a:noFill/>
              </a:ln>
              <a:effectLst/>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effectLst/>
                <a:cs typeface="Times New Roman" panose="02020603050405020304" pitchFamily="18" charset="0"/>
              </a:rPr>
              <a:t>Williamson, O. E. (1973). </a:t>
            </a:r>
            <a:r>
              <a:rPr kumimoji="0" lang="de-DE" altLang="de-DE" sz="2000" b="0" i="0" u="none" strike="noStrike" cap="none" normalizeH="0" baseline="0" dirty="0" err="1">
                <a:ln>
                  <a:noFill/>
                </a:ln>
                <a:effectLst/>
                <a:cs typeface="Times New Roman" panose="02020603050405020304" pitchFamily="18" charset="0"/>
              </a:rPr>
              <a:t>Markets</a:t>
            </a:r>
            <a:r>
              <a:rPr kumimoji="0" lang="de-DE" altLang="de-DE" sz="2000" b="0" i="0" u="none" strike="noStrike" cap="none" normalizeH="0" baseline="0" dirty="0">
                <a:ln>
                  <a:noFill/>
                </a:ln>
                <a:effectLst/>
                <a:cs typeface="Times New Roman" panose="02020603050405020304" pitchFamily="18" charset="0"/>
              </a:rPr>
              <a:t> and </a:t>
            </a:r>
            <a:r>
              <a:rPr kumimoji="0" lang="de-DE" altLang="de-DE" sz="2000" b="0" i="0" u="none" strike="noStrike" cap="none" normalizeH="0" baseline="0" dirty="0" err="1">
                <a:ln>
                  <a:noFill/>
                </a:ln>
                <a:effectLst/>
                <a:cs typeface="Times New Roman" panose="02020603050405020304" pitchFamily="18" charset="0"/>
              </a:rPr>
              <a:t>Hierarchies</a:t>
            </a:r>
            <a:r>
              <a:rPr kumimoji="0" lang="de-DE" altLang="de-DE" sz="2000" b="0" i="0" u="none" strike="noStrike" cap="none" normalizeH="0" baseline="0" dirty="0">
                <a:ln>
                  <a:noFill/>
                </a:ln>
                <a:effectLst/>
                <a:cs typeface="Times New Roman" panose="02020603050405020304" pitchFamily="18" charset="0"/>
              </a:rPr>
              <a:t>: </a:t>
            </a:r>
            <a:r>
              <a:rPr kumimoji="0" lang="de-DE" altLang="de-DE" sz="2000" b="0" i="0" u="none" strike="noStrike" cap="none" normalizeH="0" baseline="0" dirty="0" err="1">
                <a:ln>
                  <a:noFill/>
                </a:ln>
                <a:effectLst/>
                <a:cs typeface="Times New Roman" panose="02020603050405020304" pitchFamily="18" charset="0"/>
              </a:rPr>
              <a:t>Some</a:t>
            </a:r>
            <a:r>
              <a:rPr kumimoji="0" lang="de-DE" altLang="de-DE" sz="2000" b="0" i="0" u="none" strike="noStrike" cap="none" normalizeH="0" baseline="0" dirty="0">
                <a:ln>
                  <a:noFill/>
                </a:ln>
                <a:effectLst/>
                <a:cs typeface="Times New Roman" panose="02020603050405020304" pitchFamily="18" charset="0"/>
              </a:rPr>
              <a:t> </a:t>
            </a:r>
            <a:r>
              <a:rPr kumimoji="0" lang="de-DE" altLang="de-DE" sz="2000" b="0" i="0" u="none" strike="noStrike" cap="none" normalizeH="0" baseline="0" dirty="0" err="1">
                <a:ln>
                  <a:noFill/>
                </a:ln>
                <a:effectLst/>
                <a:cs typeface="Times New Roman" panose="02020603050405020304" pitchFamily="18" charset="0"/>
              </a:rPr>
              <a:t>Elementary</a:t>
            </a:r>
            <a:r>
              <a:rPr kumimoji="0" lang="de-DE" altLang="de-DE" sz="2000" b="0" i="0" u="none" strike="noStrike" cap="none" normalizeH="0" baseline="0" dirty="0">
                <a:ln>
                  <a:noFill/>
                </a:ln>
                <a:effectLst/>
                <a:cs typeface="Times New Roman" panose="02020603050405020304" pitchFamily="18" charset="0"/>
              </a:rPr>
              <a:t> </a:t>
            </a:r>
            <a:r>
              <a:rPr kumimoji="0" lang="de-DE" altLang="de-DE" sz="2000" b="0" i="0" u="none" strike="noStrike" cap="none" normalizeH="0" baseline="0" dirty="0" err="1">
                <a:ln>
                  <a:noFill/>
                </a:ln>
                <a:effectLst/>
                <a:cs typeface="Times New Roman" panose="02020603050405020304" pitchFamily="18" charset="0"/>
              </a:rPr>
              <a:t>Considerations</a:t>
            </a:r>
            <a:r>
              <a:rPr kumimoji="0" lang="de-DE" altLang="de-DE" sz="2000" b="0" i="0" u="none" strike="noStrike" cap="none" normalizeH="0" baseline="0" dirty="0">
                <a:ln>
                  <a:noFill/>
                </a:ln>
                <a:effectLst/>
                <a:cs typeface="Times New Roman" panose="02020603050405020304" pitchFamily="18" charset="0"/>
              </a:rPr>
              <a:t>. The American </a:t>
            </a:r>
            <a:r>
              <a:rPr kumimoji="0" lang="de-DE" altLang="de-DE" sz="2000" b="0" i="0" u="none" strike="noStrike" cap="none" normalizeH="0" baseline="0" dirty="0" err="1">
                <a:ln>
                  <a:noFill/>
                </a:ln>
                <a:effectLst/>
                <a:cs typeface="Times New Roman" panose="02020603050405020304" pitchFamily="18" charset="0"/>
              </a:rPr>
              <a:t>Economic</a:t>
            </a:r>
            <a:r>
              <a:rPr kumimoji="0" lang="de-DE" altLang="de-DE" sz="2000" b="0" i="0" u="none" strike="noStrike" cap="none" normalizeH="0" baseline="0" dirty="0">
                <a:ln>
                  <a:noFill/>
                </a:ln>
                <a:effectLst/>
                <a:cs typeface="Times New Roman" panose="02020603050405020304" pitchFamily="18" charset="0"/>
              </a:rPr>
              <a:t> Review, 316-325.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2000" b="0" i="0" u="none" strike="noStrike" cap="none" normalizeH="0" baseline="0" dirty="0">
              <a:ln>
                <a:noFill/>
              </a:ln>
              <a:effectLst/>
              <a:cs typeface="Times New Roman" panose="02020603050405020304" pitchFamily="18" charset="0"/>
            </a:endParaRPr>
          </a:p>
        </p:txBody>
      </p:sp>
    </p:spTree>
    <p:extLst>
      <p:ext uri="{BB962C8B-B14F-4D97-AF65-F5344CB8AC3E}">
        <p14:creationId xmlns:p14="http://schemas.microsoft.com/office/powerpoint/2010/main" val="1374521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472A5D-0BFD-4947-ABF6-E386E48471B0}"/>
              </a:ext>
            </a:extLst>
          </p:cNvPr>
          <p:cNvSpPr>
            <a:spLocks noGrp="1"/>
          </p:cNvSpPr>
          <p:nvPr>
            <p:ph type="title"/>
          </p:nvPr>
        </p:nvSpPr>
        <p:spPr>
          <a:xfrm>
            <a:off x="1378800" y="612001"/>
            <a:ext cx="6457681" cy="1248289"/>
          </a:xfrm>
        </p:spPr>
        <p:txBody>
          <a:bodyPr anchor="t">
            <a:normAutofit/>
          </a:bodyPr>
          <a:lstStyle/>
          <a:p>
            <a:r>
              <a:rPr lang="de-DE" dirty="0"/>
              <a:t>Beispiel theoretischer Zusammenhänge</a:t>
            </a:r>
          </a:p>
        </p:txBody>
      </p:sp>
      <p:sp>
        <p:nvSpPr>
          <p:cNvPr id="9" name="Inhaltsplatzhalter 8">
            <a:extLst>
              <a:ext uri="{FF2B5EF4-FFF2-40B4-BE49-F238E27FC236}">
                <a16:creationId xmlns:a16="http://schemas.microsoft.com/office/drawing/2014/main" id="{C58C7F0F-E5DF-7B4C-A28E-030EA0E0CB29}"/>
              </a:ext>
            </a:extLst>
          </p:cNvPr>
          <p:cNvSpPr>
            <a:spLocks noGrp="1"/>
          </p:cNvSpPr>
          <p:nvPr>
            <p:ph sz="half" idx="1"/>
          </p:nvPr>
        </p:nvSpPr>
        <p:spPr>
          <a:xfrm>
            <a:off x="1378800" y="1860290"/>
            <a:ext cx="4482000" cy="4305808"/>
          </a:xfrm>
        </p:spPr>
        <p:txBody>
          <a:bodyPr anchor="t">
            <a:normAutofit lnSpcReduction="10000"/>
          </a:bodyPr>
          <a:lstStyle/>
          <a:p>
            <a:pPr>
              <a:lnSpc>
                <a:spcPct val="90000"/>
              </a:lnSpc>
            </a:pPr>
            <a:r>
              <a:rPr lang="de-DE" sz="2200" dirty="0"/>
              <a:t>Technologie-Akzeptanz-Modell (TAM)</a:t>
            </a:r>
          </a:p>
          <a:p>
            <a:pPr lvl="1">
              <a:lnSpc>
                <a:spcPct val="90000"/>
              </a:lnSpc>
            </a:pPr>
            <a:r>
              <a:rPr lang="de-DE" dirty="0"/>
              <a:t>Was?</a:t>
            </a:r>
          </a:p>
          <a:p>
            <a:pPr lvl="2">
              <a:lnSpc>
                <a:spcPct val="90000"/>
              </a:lnSpc>
            </a:pPr>
            <a:r>
              <a:rPr lang="de-DE" dirty="0"/>
              <a:t>Welche Faktoren bestimmen die Akzeptanz von </a:t>
            </a:r>
            <a:r>
              <a:rPr lang="de-DE" dirty="0" err="1"/>
              <a:t>IuK</a:t>
            </a:r>
            <a:r>
              <a:rPr lang="de-DE" dirty="0"/>
              <a:t>-Technologien?</a:t>
            </a:r>
          </a:p>
          <a:p>
            <a:pPr lvl="1">
              <a:lnSpc>
                <a:spcPct val="90000"/>
              </a:lnSpc>
            </a:pPr>
            <a:r>
              <a:rPr lang="de-DE" dirty="0"/>
              <a:t>Wie? </a:t>
            </a:r>
          </a:p>
          <a:p>
            <a:pPr lvl="2">
              <a:lnSpc>
                <a:spcPct val="90000"/>
              </a:lnSpc>
            </a:pPr>
            <a:r>
              <a:rPr lang="de-DE" dirty="0"/>
              <a:t>Wie wird ein positiver Zusammenhang zwischen Einfachheit und Nützlichkeit und der Akzeptanz angenommen? </a:t>
            </a:r>
          </a:p>
          <a:p>
            <a:pPr lvl="1">
              <a:lnSpc>
                <a:spcPct val="90000"/>
              </a:lnSpc>
            </a:pPr>
            <a:r>
              <a:rPr lang="de-DE" dirty="0"/>
              <a:t>Warum?</a:t>
            </a:r>
          </a:p>
          <a:p>
            <a:pPr lvl="2">
              <a:lnSpc>
                <a:spcPct val="90000"/>
              </a:lnSpc>
            </a:pPr>
            <a:r>
              <a:rPr lang="de-DE" dirty="0"/>
              <a:t>Einfachheit bzw. Nützlichkeit sind notwendige Bedingungen. Erst Verbindung der beiden Komponenten führt zu höherer Technologie Akzeptanz</a:t>
            </a:r>
          </a:p>
        </p:txBody>
      </p:sp>
      <p:sp>
        <p:nvSpPr>
          <p:cNvPr id="4" name="Foliennummernplatzhalter 3">
            <a:extLst>
              <a:ext uri="{FF2B5EF4-FFF2-40B4-BE49-F238E27FC236}">
                <a16:creationId xmlns:a16="http://schemas.microsoft.com/office/drawing/2014/main" id="{0AC9836B-3889-6C49-84ED-AA9AE8FB9A65}"/>
              </a:ext>
            </a:extLst>
          </p:cNvPr>
          <p:cNvSpPr>
            <a:spLocks noGrp="1"/>
          </p:cNvSpPr>
          <p:nvPr>
            <p:ph type="sldNum" sz="quarter" idx="12"/>
          </p:nvPr>
        </p:nvSpPr>
        <p:spPr>
          <a:xfrm>
            <a:off x="9417601" y="6314401"/>
            <a:ext cx="1406313" cy="180042"/>
          </a:xfrm>
        </p:spPr>
        <p:txBody>
          <a:bodyPr anchor="t">
            <a:normAutofit/>
          </a:bodyPr>
          <a:lstStyle/>
          <a:p>
            <a:pPr>
              <a:lnSpc>
                <a:spcPct val="90000"/>
              </a:lnSpc>
              <a:spcAft>
                <a:spcPts val="600"/>
              </a:spcAft>
            </a:pPr>
            <a:fld id="{FC0CC166-4E39-43B8-AB91-BDD1C4C9E224}" type="slidenum">
              <a:rPr lang="de-DE" smtClean="0"/>
              <a:pPr>
                <a:lnSpc>
                  <a:spcPct val="90000"/>
                </a:lnSpc>
                <a:spcAft>
                  <a:spcPts val="600"/>
                </a:spcAft>
              </a:pPr>
              <a:t>5</a:t>
            </a:fld>
            <a:endParaRPr lang="de-DE"/>
          </a:p>
        </p:txBody>
      </p:sp>
      <p:pic>
        <p:nvPicPr>
          <p:cNvPr id="11" name="Grafik 10" descr="Ein Bild, das Text, Diagramm, Reihe, Schrift enthält.&#10;&#10;Automatisch generierte Beschreibung">
            <a:extLst>
              <a:ext uri="{FF2B5EF4-FFF2-40B4-BE49-F238E27FC236}">
                <a16:creationId xmlns:a16="http://schemas.microsoft.com/office/drawing/2014/main" id="{4D7EE689-36EF-384B-B2D9-E6FA9CD8E6D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41914" y="2565698"/>
            <a:ext cx="4482000" cy="2521125"/>
          </a:xfrm>
          <a:prstGeom prst="rect">
            <a:avLst/>
          </a:prstGeom>
          <a:noFill/>
        </p:spPr>
      </p:pic>
    </p:spTree>
    <p:extLst>
      <p:ext uri="{BB962C8B-B14F-4D97-AF65-F5344CB8AC3E}">
        <p14:creationId xmlns:p14="http://schemas.microsoft.com/office/powerpoint/2010/main" val="3782158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4B7DAC-51E9-7A4D-816B-3731DDB545F5}"/>
              </a:ext>
            </a:extLst>
          </p:cNvPr>
          <p:cNvSpPr>
            <a:spLocks noGrp="1"/>
          </p:cNvSpPr>
          <p:nvPr>
            <p:ph type="title"/>
          </p:nvPr>
        </p:nvSpPr>
        <p:spPr/>
        <p:txBody>
          <a:bodyPr/>
          <a:lstStyle/>
          <a:p>
            <a:r>
              <a:rPr lang="de-DE" dirty="0"/>
              <a:t>Theorie</a:t>
            </a:r>
          </a:p>
        </p:txBody>
      </p:sp>
      <p:graphicFrame>
        <p:nvGraphicFramePr>
          <p:cNvPr id="5" name="Tabelle 5">
            <a:extLst>
              <a:ext uri="{FF2B5EF4-FFF2-40B4-BE49-F238E27FC236}">
                <a16:creationId xmlns:a16="http://schemas.microsoft.com/office/drawing/2014/main" id="{818781BC-C342-0F48-BC29-A48D16326F7A}"/>
              </a:ext>
            </a:extLst>
          </p:cNvPr>
          <p:cNvGraphicFramePr>
            <a:graphicFrameLocks noGrp="1"/>
          </p:cNvGraphicFramePr>
          <p:nvPr>
            <p:ph idx="1"/>
          </p:nvPr>
        </p:nvGraphicFramePr>
        <p:xfrm>
          <a:off x="1378800" y="1876382"/>
          <a:ext cx="9431336" cy="3876040"/>
        </p:xfrm>
        <a:graphic>
          <a:graphicData uri="http://schemas.openxmlformats.org/drawingml/2006/table">
            <a:tbl>
              <a:tblPr firstRow="1" bandRow="1">
                <a:tableStyleId>{21E4AEA4-8DFA-4A89-87EB-49C32662AFE0}</a:tableStyleId>
              </a:tblPr>
              <a:tblGrid>
                <a:gridCol w="4715668">
                  <a:extLst>
                    <a:ext uri="{9D8B030D-6E8A-4147-A177-3AD203B41FA5}">
                      <a16:colId xmlns:a16="http://schemas.microsoft.com/office/drawing/2014/main" val="1913394709"/>
                    </a:ext>
                  </a:extLst>
                </a:gridCol>
                <a:gridCol w="4715668">
                  <a:extLst>
                    <a:ext uri="{9D8B030D-6E8A-4147-A177-3AD203B41FA5}">
                      <a16:colId xmlns:a16="http://schemas.microsoft.com/office/drawing/2014/main" val="1238147115"/>
                    </a:ext>
                  </a:extLst>
                </a:gridCol>
              </a:tblGrid>
              <a:tr h="370840">
                <a:tc gridSpan="2">
                  <a:txBody>
                    <a:bodyPr/>
                    <a:lstStyle/>
                    <a:p>
                      <a:pPr algn="l"/>
                      <a:r>
                        <a:rPr lang="de-DE" sz="2000" dirty="0"/>
                        <a:t>Eine „gute“ Theorie sollte</a:t>
                      </a:r>
                    </a:p>
                  </a:txBody>
                  <a:tcPr/>
                </a:tc>
                <a:tc hMerge="1">
                  <a:txBody>
                    <a:bodyPr/>
                    <a:lstStyle/>
                    <a:p>
                      <a:endParaRPr lang="de-DE" dirty="0"/>
                    </a:p>
                  </a:txBody>
                  <a:tcPr/>
                </a:tc>
                <a:extLst>
                  <a:ext uri="{0D108BD9-81ED-4DB2-BD59-A6C34878D82A}">
                    <a16:rowId xmlns:a16="http://schemas.microsoft.com/office/drawing/2014/main" val="4132349344"/>
                  </a:ext>
                </a:extLst>
              </a:tr>
              <a:tr h="370840">
                <a:tc>
                  <a:txBody>
                    <a:bodyPr/>
                    <a:lstStyle/>
                    <a:p>
                      <a:r>
                        <a:rPr lang="de-DE" b="1" dirty="0"/>
                        <a:t>wahr</a:t>
                      </a:r>
                      <a:r>
                        <a:rPr lang="de-DE" dirty="0"/>
                        <a:t> sein.</a:t>
                      </a:r>
                    </a:p>
                  </a:txBody>
                  <a:tcPr/>
                </a:tc>
                <a:tc>
                  <a:txBody>
                    <a:bodyPr/>
                    <a:lstStyle/>
                    <a:p>
                      <a:r>
                        <a:rPr lang="de-DE" dirty="0"/>
                        <a:t>Wahrheit kann durch Vergleich mit der Wirklichkeit verglichen werden</a:t>
                      </a:r>
                    </a:p>
                  </a:txBody>
                  <a:tcPr/>
                </a:tc>
                <a:extLst>
                  <a:ext uri="{0D108BD9-81ED-4DB2-BD59-A6C34878D82A}">
                    <a16:rowId xmlns:a16="http://schemas.microsoft.com/office/drawing/2014/main" val="2064567615"/>
                  </a:ext>
                </a:extLst>
              </a:tr>
              <a:tr h="370840">
                <a:tc>
                  <a:txBody>
                    <a:bodyPr/>
                    <a:lstStyle/>
                    <a:p>
                      <a:r>
                        <a:rPr lang="de-DE" b="1" dirty="0"/>
                        <a:t>sinnstiftend</a:t>
                      </a:r>
                      <a:r>
                        <a:rPr lang="de-DE" dirty="0"/>
                        <a:t> sein.</a:t>
                      </a:r>
                    </a:p>
                  </a:txBody>
                  <a:tcPr/>
                </a:tc>
                <a:tc>
                  <a:txBody>
                    <a:bodyPr/>
                    <a:lstStyle/>
                    <a:p>
                      <a:r>
                        <a:rPr lang="de-DE" dirty="0"/>
                        <a:t>Sinnhaftigkeit drückt aus, dass die Aussagen der Theorie den Vorschriften der Logik und einer Grammatik entsprechen</a:t>
                      </a:r>
                    </a:p>
                  </a:txBody>
                  <a:tcPr/>
                </a:tc>
                <a:extLst>
                  <a:ext uri="{0D108BD9-81ED-4DB2-BD59-A6C34878D82A}">
                    <a16:rowId xmlns:a16="http://schemas.microsoft.com/office/drawing/2014/main" val="3111218938"/>
                  </a:ext>
                </a:extLst>
              </a:tr>
              <a:tr h="370840">
                <a:tc>
                  <a:txBody>
                    <a:bodyPr/>
                    <a:lstStyle/>
                    <a:p>
                      <a:r>
                        <a:rPr lang="de-DE" b="1" dirty="0"/>
                        <a:t>widerspruchsfrei</a:t>
                      </a:r>
                      <a:r>
                        <a:rPr lang="de-DE" dirty="0"/>
                        <a:t> sein.</a:t>
                      </a:r>
                    </a:p>
                  </a:txBody>
                  <a:tcPr/>
                </a:tc>
                <a:tc>
                  <a:txBody>
                    <a:bodyPr/>
                    <a:lstStyle/>
                    <a:p>
                      <a:endParaRPr lang="de-DE" dirty="0"/>
                    </a:p>
                  </a:txBody>
                  <a:tcPr/>
                </a:tc>
                <a:extLst>
                  <a:ext uri="{0D108BD9-81ED-4DB2-BD59-A6C34878D82A}">
                    <a16:rowId xmlns:a16="http://schemas.microsoft.com/office/drawing/2014/main" val="1908191839"/>
                  </a:ext>
                </a:extLst>
              </a:tr>
              <a:tr h="370840">
                <a:tc>
                  <a:txBody>
                    <a:bodyPr/>
                    <a:lstStyle/>
                    <a:p>
                      <a:r>
                        <a:rPr lang="de-DE" b="1" dirty="0"/>
                        <a:t>erschöpfend</a:t>
                      </a:r>
                      <a:r>
                        <a:rPr lang="de-DE" dirty="0"/>
                        <a:t> sein.</a:t>
                      </a:r>
                    </a:p>
                  </a:txBody>
                  <a:tcPr/>
                </a:tc>
                <a:tc>
                  <a:txBody>
                    <a:bodyPr/>
                    <a:lstStyle/>
                    <a:p>
                      <a:r>
                        <a:rPr lang="de-DE" dirty="0"/>
                        <a:t>Alle der zur Entwicklung und Erklärung erforderlichen Objekte und Beziehungen sind enthalten</a:t>
                      </a:r>
                    </a:p>
                  </a:txBody>
                  <a:tcPr/>
                </a:tc>
                <a:extLst>
                  <a:ext uri="{0D108BD9-81ED-4DB2-BD59-A6C34878D82A}">
                    <a16:rowId xmlns:a16="http://schemas.microsoft.com/office/drawing/2014/main" val="2044350220"/>
                  </a:ext>
                </a:extLst>
              </a:tr>
              <a:tr h="370840">
                <a:tc>
                  <a:txBody>
                    <a:bodyPr/>
                    <a:lstStyle/>
                    <a:p>
                      <a:r>
                        <a:rPr lang="de-DE" b="1" dirty="0"/>
                        <a:t>sparsam</a:t>
                      </a:r>
                      <a:r>
                        <a:rPr lang="de-DE" dirty="0"/>
                        <a:t> sein.</a:t>
                      </a:r>
                    </a:p>
                  </a:txBody>
                  <a:tcPr/>
                </a:tc>
                <a:tc>
                  <a:txBody>
                    <a:bodyPr/>
                    <a:lstStyle/>
                    <a:p>
                      <a:r>
                        <a:rPr lang="de-DE" dirty="0"/>
                        <a:t>Es sind keine Objekte enthalten, die den Wahrheits- oder Erklärungsgehalt steigern</a:t>
                      </a:r>
                    </a:p>
                  </a:txBody>
                  <a:tcPr/>
                </a:tc>
                <a:extLst>
                  <a:ext uri="{0D108BD9-81ED-4DB2-BD59-A6C34878D82A}">
                    <a16:rowId xmlns:a16="http://schemas.microsoft.com/office/drawing/2014/main" val="225268674"/>
                  </a:ext>
                </a:extLst>
              </a:tr>
            </a:tbl>
          </a:graphicData>
        </a:graphic>
      </p:graphicFrame>
      <p:sp>
        <p:nvSpPr>
          <p:cNvPr id="4" name="Foliennummernplatzhalter 3">
            <a:extLst>
              <a:ext uri="{FF2B5EF4-FFF2-40B4-BE49-F238E27FC236}">
                <a16:creationId xmlns:a16="http://schemas.microsoft.com/office/drawing/2014/main" id="{24DE0649-85C4-E842-BE72-0E9F832266D3}"/>
              </a:ext>
            </a:extLst>
          </p:cNvPr>
          <p:cNvSpPr>
            <a:spLocks noGrp="1"/>
          </p:cNvSpPr>
          <p:nvPr>
            <p:ph type="sldNum" sz="quarter" idx="12"/>
          </p:nvPr>
        </p:nvSpPr>
        <p:spPr/>
        <p:txBody>
          <a:bodyPr/>
          <a:lstStyle/>
          <a:p>
            <a:fld id="{FC0CC166-4E39-43B8-AB91-BDD1C4C9E224}" type="slidenum">
              <a:rPr lang="de-DE" smtClean="0"/>
              <a:t>6</a:t>
            </a:fld>
            <a:endParaRPr lang="de-DE" dirty="0"/>
          </a:p>
        </p:txBody>
      </p:sp>
    </p:spTree>
    <p:extLst>
      <p:ext uri="{BB962C8B-B14F-4D97-AF65-F5344CB8AC3E}">
        <p14:creationId xmlns:p14="http://schemas.microsoft.com/office/powerpoint/2010/main" val="3281968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70DCC8-ADEA-984D-B561-C875FBBE19C5}"/>
              </a:ext>
            </a:extLst>
          </p:cNvPr>
          <p:cNvSpPr>
            <a:spLocks noGrp="1"/>
          </p:cNvSpPr>
          <p:nvPr>
            <p:ph type="title"/>
          </p:nvPr>
        </p:nvSpPr>
        <p:spPr/>
        <p:txBody>
          <a:bodyPr/>
          <a:lstStyle/>
          <a:p>
            <a:r>
              <a:rPr lang="de-DE" dirty="0"/>
              <a:t>Beispiel Theorie</a:t>
            </a:r>
          </a:p>
        </p:txBody>
      </p:sp>
      <p:sp>
        <p:nvSpPr>
          <p:cNvPr id="3" name="Inhaltsplatzhalter 2">
            <a:extLst>
              <a:ext uri="{FF2B5EF4-FFF2-40B4-BE49-F238E27FC236}">
                <a16:creationId xmlns:a16="http://schemas.microsoft.com/office/drawing/2014/main" id="{79BC48CD-D440-7A46-99B7-F29070A1BFFB}"/>
              </a:ext>
            </a:extLst>
          </p:cNvPr>
          <p:cNvSpPr>
            <a:spLocks noGrp="1"/>
          </p:cNvSpPr>
          <p:nvPr>
            <p:ph idx="1"/>
          </p:nvPr>
        </p:nvSpPr>
        <p:spPr>
          <a:xfrm>
            <a:off x="1378800" y="1467986"/>
            <a:ext cx="9432000" cy="3690000"/>
          </a:xfrm>
        </p:spPr>
        <p:txBody>
          <a:bodyPr/>
          <a:lstStyle/>
          <a:p>
            <a:r>
              <a:rPr lang="de-DE" i="1" dirty="0" err="1"/>
              <a:t>Coase</a:t>
            </a:r>
            <a:r>
              <a:rPr lang="de-DE" dirty="0"/>
              <a:t> und </a:t>
            </a:r>
            <a:r>
              <a:rPr lang="de-DE" i="1" dirty="0"/>
              <a:t>Williamson</a:t>
            </a:r>
            <a:r>
              <a:rPr lang="de-DE" dirty="0"/>
              <a:t> haben die Grundlagen der </a:t>
            </a:r>
            <a:r>
              <a:rPr lang="de-DE" dirty="0">
                <a:solidFill>
                  <a:srgbClr val="C00000"/>
                </a:solidFill>
              </a:rPr>
              <a:t>Transaktionskostentheorie</a:t>
            </a:r>
            <a:r>
              <a:rPr lang="de-DE" dirty="0"/>
              <a:t> gelegt</a:t>
            </a:r>
          </a:p>
          <a:p>
            <a:pPr lvl="1"/>
            <a:r>
              <a:rPr lang="de-DE" dirty="0"/>
              <a:t>Unter welchen Bedingungen ist es zweckmäßig Transaktionen innerhalb und nicht zwischen Unternehmen auszuführen </a:t>
            </a:r>
          </a:p>
          <a:p>
            <a:pPr lvl="1"/>
            <a:r>
              <a:rPr lang="de-DE" dirty="0"/>
              <a:t>Sie zeigten, dass Eigenerstellung bzw. Fremdbezug von Leistungen von Gesamtkosten abhängt. Somit sind also nicht nur die Produktions- sondern auch die Transaktionskosten relevant </a:t>
            </a:r>
          </a:p>
          <a:p>
            <a:pPr lvl="1"/>
            <a:r>
              <a:rPr lang="de-DE" dirty="0"/>
              <a:t>Transaktionskosten werden von der Häufigkeit, Spezifität und Besonderheit beeinflusst </a:t>
            </a:r>
          </a:p>
          <a:p>
            <a:r>
              <a:rPr lang="de-DE" dirty="0"/>
              <a:t>Anfangs: Kritik an Theorie der Autoren, da Transaktionskosten nicht messbar seien</a:t>
            </a:r>
          </a:p>
          <a:p>
            <a:r>
              <a:rPr lang="de-DE" dirty="0"/>
              <a:t>Heute: eine der am Meisten verwendeten Theorien für die Untersuchung der Auslagerung von </a:t>
            </a:r>
            <a:r>
              <a:rPr lang="de-DE" dirty="0" err="1"/>
              <a:t>IuK</a:t>
            </a:r>
            <a:r>
              <a:rPr lang="de-DE" dirty="0"/>
              <a:t>-Aufgaben</a:t>
            </a:r>
          </a:p>
          <a:p>
            <a:pPr lvl="1"/>
            <a:endParaRPr lang="de-DE" dirty="0"/>
          </a:p>
        </p:txBody>
      </p:sp>
      <p:sp>
        <p:nvSpPr>
          <p:cNvPr id="4" name="Foliennummernplatzhalter 3">
            <a:extLst>
              <a:ext uri="{FF2B5EF4-FFF2-40B4-BE49-F238E27FC236}">
                <a16:creationId xmlns:a16="http://schemas.microsoft.com/office/drawing/2014/main" id="{A0581887-7EB2-FA44-BCEE-B4028FEA0F0C}"/>
              </a:ext>
            </a:extLst>
          </p:cNvPr>
          <p:cNvSpPr>
            <a:spLocks noGrp="1"/>
          </p:cNvSpPr>
          <p:nvPr>
            <p:ph type="sldNum" sz="quarter" idx="12"/>
          </p:nvPr>
        </p:nvSpPr>
        <p:spPr/>
        <p:txBody>
          <a:bodyPr/>
          <a:lstStyle/>
          <a:p>
            <a:fld id="{FC0CC166-4E39-43B8-AB91-BDD1C4C9E224}" type="slidenum">
              <a:rPr lang="de-DE" smtClean="0"/>
              <a:t>7</a:t>
            </a:fld>
            <a:endParaRPr lang="de-DE" dirty="0"/>
          </a:p>
        </p:txBody>
      </p:sp>
    </p:spTree>
    <p:extLst>
      <p:ext uri="{BB962C8B-B14F-4D97-AF65-F5344CB8AC3E}">
        <p14:creationId xmlns:p14="http://schemas.microsoft.com/office/powerpoint/2010/main" val="1908069348"/>
      </p:ext>
    </p:extLst>
  </p:cSld>
  <p:clrMapOvr>
    <a:masterClrMapping/>
  </p:clrMapOvr>
  <p:extLst>
    <p:ext uri="{6950BFC3-D8DA-4A85-94F7-54DA5524770B}">
      <p188:commentRel xmlns:p188="http://schemas.microsoft.com/office/powerpoint/2018/8/main" r:id="rId2"/>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F0F510-7EF9-5F4C-99F5-3B6891733CD0}"/>
              </a:ext>
            </a:extLst>
          </p:cNvPr>
          <p:cNvSpPr>
            <a:spLocks noGrp="1"/>
          </p:cNvSpPr>
          <p:nvPr>
            <p:ph type="title"/>
          </p:nvPr>
        </p:nvSpPr>
        <p:spPr/>
        <p:txBody>
          <a:bodyPr/>
          <a:lstStyle/>
          <a:p>
            <a:r>
              <a:rPr lang="de-DE" dirty="0"/>
              <a:t>Theorie</a:t>
            </a:r>
          </a:p>
        </p:txBody>
      </p:sp>
      <p:sp>
        <p:nvSpPr>
          <p:cNvPr id="3" name="Inhaltsplatzhalter 2">
            <a:extLst>
              <a:ext uri="{FF2B5EF4-FFF2-40B4-BE49-F238E27FC236}">
                <a16:creationId xmlns:a16="http://schemas.microsoft.com/office/drawing/2014/main" id="{38FC7E44-6C77-194E-BB45-6580430D48D7}"/>
              </a:ext>
            </a:extLst>
          </p:cNvPr>
          <p:cNvSpPr>
            <a:spLocks noGrp="1"/>
          </p:cNvSpPr>
          <p:nvPr>
            <p:ph idx="1"/>
          </p:nvPr>
        </p:nvSpPr>
        <p:spPr>
          <a:xfrm>
            <a:off x="1378800" y="3429794"/>
            <a:ext cx="9432000" cy="3690000"/>
          </a:xfrm>
        </p:spPr>
        <p:txBody>
          <a:bodyPr/>
          <a:lstStyle/>
          <a:p>
            <a:r>
              <a:rPr lang="de-DE" dirty="0"/>
              <a:t>Trennung von Ursachen und Wirkungen essenziell, um Phänomene zu erkennen </a:t>
            </a:r>
          </a:p>
          <a:p>
            <a:pPr lvl="1"/>
            <a:r>
              <a:rPr lang="de-DE" dirty="0"/>
              <a:t>Verwendung gesetzesförmiger, nomologischer Aussagen </a:t>
            </a:r>
          </a:p>
          <a:p>
            <a:pPr lvl="2"/>
            <a:r>
              <a:rPr lang="de-DE" dirty="0">
                <a:solidFill>
                  <a:srgbClr val="C00000"/>
                </a:solidFill>
              </a:rPr>
              <a:t>Ursachen</a:t>
            </a:r>
            <a:r>
              <a:rPr lang="de-DE" dirty="0"/>
              <a:t> im </a:t>
            </a:r>
            <a:r>
              <a:rPr lang="de-DE" dirty="0">
                <a:solidFill>
                  <a:srgbClr val="C00000"/>
                </a:solidFill>
              </a:rPr>
              <a:t>Bedingungsteil</a:t>
            </a:r>
            <a:r>
              <a:rPr lang="de-DE" dirty="0"/>
              <a:t> formuliert </a:t>
            </a:r>
          </a:p>
          <a:p>
            <a:pPr lvl="2"/>
            <a:r>
              <a:rPr lang="de-DE" dirty="0">
                <a:solidFill>
                  <a:srgbClr val="C00000"/>
                </a:solidFill>
              </a:rPr>
              <a:t>Wirkungen</a:t>
            </a:r>
            <a:r>
              <a:rPr lang="de-DE" dirty="0"/>
              <a:t> in der </a:t>
            </a:r>
            <a:r>
              <a:rPr lang="de-DE" dirty="0">
                <a:solidFill>
                  <a:srgbClr val="C00000"/>
                </a:solidFill>
              </a:rPr>
              <a:t>Konsequenz</a:t>
            </a:r>
            <a:r>
              <a:rPr lang="de-DE" dirty="0"/>
              <a:t> formuliert</a:t>
            </a:r>
          </a:p>
          <a:p>
            <a:r>
              <a:rPr lang="de-DE" dirty="0"/>
              <a:t>Ist die Bedingung gegeben, tritt die Konsequenz ein, so ist die Aussage wahr </a:t>
            </a:r>
          </a:p>
        </p:txBody>
      </p:sp>
      <p:sp>
        <p:nvSpPr>
          <p:cNvPr id="4" name="Foliennummernplatzhalter 3">
            <a:extLst>
              <a:ext uri="{FF2B5EF4-FFF2-40B4-BE49-F238E27FC236}">
                <a16:creationId xmlns:a16="http://schemas.microsoft.com/office/drawing/2014/main" id="{4AB75475-17E7-054C-86CB-E714E551F748}"/>
              </a:ext>
            </a:extLst>
          </p:cNvPr>
          <p:cNvSpPr>
            <a:spLocks noGrp="1"/>
          </p:cNvSpPr>
          <p:nvPr>
            <p:ph type="sldNum" sz="quarter" idx="12"/>
          </p:nvPr>
        </p:nvSpPr>
        <p:spPr/>
        <p:txBody>
          <a:bodyPr/>
          <a:lstStyle/>
          <a:p>
            <a:fld id="{FC0CC166-4E39-43B8-AB91-BDD1C4C9E224}" type="slidenum">
              <a:rPr lang="de-DE" smtClean="0"/>
              <a:t>8</a:t>
            </a:fld>
            <a:endParaRPr lang="de-DE" dirty="0"/>
          </a:p>
        </p:txBody>
      </p:sp>
      <p:sp>
        <p:nvSpPr>
          <p:cNvPr id="5" name="Rechteck: abgerundete Ecken 4">
            <a:extLst>
              <a:ext uri="{FF2B5EF4-FFF2-40B4-BE49-F238E27FC236}">
                <a16:creationId xmlns:a16="http://schemas.microsoft.com/office/drawing/2014/main" id="{60160859-F0AB-314A-8E0C-D701B5A60FD1}"/>
              </a:ext>
            </a:extLst>
          </p:cNvPr>
          <p:cNvSpPr/>
          <p:nvPr/>
        </p:nvSpPr>
        <p:spPr>
          <a:xfrm>
            <a:off x="1378800" y="1608644"/>
            <a:ext cx="9615332" cy="144016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400" dirty="0"/>
              <a:t>Theoretische Aussagen behandeln </a:t>
            </a:r>
            <a:r>
              <a:rPr lang="de-DE" sz="2400" b="1" dirty="0"/>
              <a:t>Ursachen und Wirkungen </a:t>
            </a:r>
            <a:r>
              <a:rPr lang="de-DE" sz="2400" dirty="0"/>
              <a:t>realer oder künstlicher Phänomene </a:t>
            </a:r>
          </a:p>
          <a:p>
            <a:r>
              <a:rPr lang="de-DE" sz="2400" dirty="0"/>
              <a:t>	- diese können wahr oder falsch sein</a:t>
            </a:r>
          </a:p>
        </p:txBody>
      </p:sp>
    </p:spTree>
    <p:extLst>
      <p:ext uri="{BB962C8B-B14F-4D97-AF65-F5344CB8AC3E}">
        <p14:creationId xmlns:p14="http://schemas.microsoft.com/office/powerpoint/2010/main" val="1749011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383160-C993-AE43-9D37-55ABFA354F90}"/>
              </a:ext>
            </a:extLst>
          </p:cNvPr>
          <p:cNvSpPr>
            <a:spLocks noGrp="1"/>
          </p:cNvSpPr>
          <p:nvPr>
            <p:ph type="title"/>
          </p:nvPr>
        </p:nvSpPr>
        <p:spPr/>
        <p:txBody>
          <a:bodyPr/>
          <a:lstStyle/>
          <a:p>
            <a:r>
              <a:rPr lang="de-DE" dirty="0"/>
              <a:t>Beispiel Ursache-Wirkungs-Beziehung </a:t>
            </a:r>
          </a:p>
        </p:txBody>
      </p:sp>
      <p:sp>
        <p:nvSpPr>
          <p:cNvPr id="3" name="Inhaltsplatzhalter 2">
            <a:extLst>
              <a:ext uri="{FF2B5EF4-FFF2-40B4-BE49-F238E27FC236}">
                <a16:creationId xmlns:a16="http://schemas.microsoft.com/office/drawing/2014/main" id="{A352E8F0-11AE-A348-B6B3-155771BF2686}"/>
              </a:ext>
            </a:extLst>
          </p:cNvPr>
          <p:cNvSpPr>
            <a:spLocks noGrp="1"/>
          </p:cNvSpPr>
          <p:nvPr>
            <p:ph idx="1"/>
          </p:nvPr>
        </p:nvSpPr>
        <p:spPr>
          <a:xfrm>
            <a:off x="1378800" y="2349674"/>
            <a:ext cx="9432000" cy="3690000"/>
          </a:xfrm>
        </p:spPr>
        <p:txBody>
          <a:bodyPr/>
          <a:lstStyle/>
          <a:p>
            <a:r>
              <a:rPr lang="de-DE" dirty="0"/>
              <a:t>Je einfacher die Nutzbarkeit einer Technologie ist, </a:t>
            </a:r>
            <a:br>
              <a:rPr lang="de-DE" dirty="0"/>
            </a:br>
            <a:r>
              <a:rPr lang="de-DE" dirty="0"/>
              <a:t>desto höher ist ihre Akzeptanz. </a:t>
            </a:r>
          </a:p>
          <a:p>
            <a:pPr marL="0" indent="0" algn="ctr">
              <a:buNone/>
            </a:pPr>
            <a:endParaRPr lang="de-DE" dirty="0"/>
          </a:p>
          <a:p>
            <a:r>
              <a:rPr lang="de-DE" dirty="0"/>
              <a:t>Die Einfachheit der Nutzung wird über diese gesetzesförmige Aussage als Ursache für die höhere Akzeptanz dargestellt, welche die Wirkung repräsentiert.</a:t>
            </a:r>
          </a:p>
          <a:p>
            <a:endParaRPr lang="de-DE" dirty="0"/>
          </a:p>
        </p:txBody>
      </p:sp>
      <p:sp>
        <p:nvSpPr>
          <p:cNvPr id="4" name="Foliennummernplatzhalter 3">
            <a:extLst>
              <a:ext uri="{FF2B5EF4-FFF2-40B4-BE49-F238E27FC236}">
                <a16:creationId xmlns:a16="http://schemas.microsoft.com/office/drawing/2014/main" id="{74BF6F69-29AE-3244-83E0-04EF72EE1D48}"/>
              </a:ext>
            </a:extLst>
          </p:cNvPr>
          <p:cNvSpPr>
            <a:spLocks noGrp="1"/>
          </p:cNvSpPr>
          <p:nvPr>
            <p:ph type="sldNum" sz="quarter" idx="12"/>
          </p:nvPr>
        </p:nvSpPr>
        <p:spPr/>
        <p:txBody>
          <a:bodyPr/>
          <a:lstStyle/>
          <a:p>
            <a:fld id="{FC0CC166-4E39-43B8-AB91-BDD1C4C9E224}" type="slidenum">
              <a:rPr lang="de-DE" smtClean="0"/>
              <a:t>9</a:t>
            </a:fld>
            <a:endParaRPr lang="de-DE" dirty="0"/>
          </a:p>
        </p:txBody>
      </p:sp>
    </p:spTree>
    <p:extLst>
      <p:ext uri="{BB962C8B-B14F-4D97-AF65-F5344CB8AC3E}">
        <p14:creationId xmlns:p14="http://schemas.microsoft.com/office/powerpoint/2010/main" val="2232941773"/>
      </p:ext>
    </p:extLst>
  </p:cSld>
  <p:clrMapOvr>
    <a:masterClrMapping/>
  </p:clrMapOvr>
</p:sld>
</file>

<file path=ppt/theme/theme1.xml><?xml version="1.0" encoding="utf-8"?>
<a:theme xmlns:a="http://schemas.openxmlformats.org/drawingml/2006/main" name="Präsentationsvorlage Uni MA final gesendet-neu">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Präsentationsvorlage Uni MA final gesendet-neu</Template>
  <TotalTime>0</TotalTime>
  <Words>4152</Words>
  <Application>Microsoft Macintosh PowerPoint</Application>
  <PresentationFormat>Benutzerdefiniert</PresentationFormat>
  <Paragraphs>381</Paragraphs>
  <Slides>49</Slides>
  <Notes>0</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49</vt:i4>
      </vt:variant>
    </vt:vector>
  </HeadingPairs>
  <TitlesOfParts>
    <vt:vector size="52" baseType="lpstr">
      <vt:lpstr>Arial</vt:lpstr>
      <vt:lpstr>Calibri</vt:lpstr>
      <vt:lpstr>Präsentationsvorlage Uni MA final gesendet-neu</vt:lpstr>
      <vt:lpstr>Kapitel 3 Theorie und Technologie der Wirtschaftsinformatik</vt:lpstr>
      <vt:lpstr>Lernziele dieser Lerneinheit</vt:lpstr>
      <vt:lpstr>Theorie</vt:lpstr>
      <vt:lpstr>Theorie</vt:lpstr>
      <vt:lpstr>Beispiel theoretischer Zusammenhänge</vt:lpstr>
      <vt:lpstr>Theorie</vt:lpstr>
      <vt:lpstr>Beispiel Theorie</vt:lpstr>
      <vt:lpstr>Theorie</vt:lpstr>
      <vt:lpstr>Beispiel Ursache-Wirkungs-Beziehung </vt:lpstr>
      <vt:lpstr>Theorie</vt:lpstr>
      <vt:lpstr>Theorie</vt:lpstr>
      <vt:lpstr>Beispiel Hypothese</vt:lpstr>
      <vt:lpstr>Theorie</vt:lpstr>
      <vt:lpstr>Technologie</vt:lpstr>
      <vt:lpstr>Beispiel Technologie</vt:lpstr>
      <vt:lpstr>Technologie</vt:lpstr>
      <vt:lpstr>Beispiel Zweckmäßigkeit</vt:lpstr>
      <vt:lpstr>Technologie</vt:lpstr>
      <vt:lpstr>Beispiel wünschenswerte Ziele</vt:lpstr>
      <vt:lpstr>Technologie</vt:lpstr>
      <vt:lpstr>Theorie oder Technologie?</vt:lpstr>
      <vt:lpstr>Argumente für und gegen eine technologische Forschungskonzeption</vt:lpstr>
      <vt:lpstr>Argumente für und gegen eine technologische Forschungskonzeption</vt:lpstr>
      <vt:lpstr>Zusammenhang zwischen Theorie und Technologie</vt:lpstr>
      <vt:lpstr>Zusammenhang zwischen Theorie und Technologie</vt:lpstr>
      <vt:lpstr>Zusammenhang zwischen Theorie und Technologie</vt:lpstr>
      <vt:lpstr>Die Dichotomie von Theorie und Technologie in der Wirtschaftsinformatik</vt:lpstr>
      <vt:lpstr>Die Dichotomie von Theorie und Technologie in der Wirtschaftsinformatik</vt:lpstr>
      <vt:lpstr>Der Informationssystemansatz</vt:lpstr>
      <vt:lpstr>Der Informationssystemansatz</vt:lpstr>
      <vt:lpstr>Der theoriekonsultierende Ansatz</vt:lpstr>
      <vt:lpstr>Der theoriekonsultierende Ansatz</vt:lpstr>
      <vt:lpstr>Der theoriekonsultierende Ansatz</vt:lpstr>
      <vt:lpstr>Der theoriekonsultierende Ansatz</vt:lpstr>
      <vt:lpstr>Das Memorandum zur gestaltungsorientierten Wirtschaftsinformatik</vt:lpstr>
      <vt:lpstr>Das Memorandum zur gestaltungsorientierten Wirtschaftsinformatik</vt:lpstr>
      <vt:lpstr>Das Memorandum zur gestaltungsorientierten Wirtschaftsinformatik</vt:lpstr>
      <vt:lpstr>Das Memorandum zur gestaltungsorientierten Wirtschaftsinformatik</vt:lpstr>
      <vt:lpstr>Zum Stand von Theorie und Technologie der Wirtschaftsinformatik</vt:lpstr>
      <vt:lpstr>Zum Stand von Theorie und Technologie der Wirtschaftsinformatik</vt:lpstr>
      <vt:lpstr>Zum Stand von Theorie und Technologie der Wirtschaftsinformatik</vt:lpstr>
      <vt:lpstr>Zum Stand von Theorie und Technologie der Wirtschaftsinformatik</vt:lpstr>
      <vt:lpstr>Zum Stand von Theorie und Technologie der Wirtschaftsinformatik</vt:lpstr>
      <vt:lpstr>Zum Stand von Theorie und Technologie der Wirtschaftsinformatik</vt:lpstr>
      <vt:lpstr>Zum Stand von Theorie und Technologie der Wirtschaftsinformatik</vt:lpstr>
      <vt:lpstr>Literaturverzeichnis – Kapitel 3</vt:lpstr>
      <vt:lpstr>Literaturverzeichnis – Kapitel 3</vt:lpstr>
      <vt:lpstr>Literaturverzeichnis – Kapitel 3</vt:lpstr>
      <vt:lpstr>Literaturverzeichnis – Kapitel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User</dc:creator>
  <cp:lastModifiedBy>Tilman Haferbeck</cp:lastModifiedBy>
  <cp:revision>56</cp:revision>
  <dcterms:created xsi:type="dcterms:W3CDTF">2018-06-20T22:10:41Z</dcterms:created>
  <dcterms:modified xsi:type="dcterms:W3CDTF">2024-07-10T09:12:31Z</dcterms:modified>
</cp:coreProperties>
</file>