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03" r:id="rId2"/>
    <p:sldId id="304" r:id="rId3"/>
    <p:sldId id="305" r:id="rId4"/>
    <p:sldId id="306" r:id="rId5"/>
    <p:sldId id="307" r:id="rId6"/>
    <p:sldId id="308" r:id="rId7"/>
    <p:sldId id="309" r:id="rId8"/>
    <p:sldId id="264" r:id="rId9"/>
    <p:sldId id="265" r:id="rId10"/>
    <p:sldId id="266" r:id="rId11"/>
    <p:sldId id="267" r:id="rId12"/>
    <p:sldId id="268" r:id="rId13"/>
    <p:sldId id="269" r:id="rId14"/>
    <p:sldId id="270" r:id="rId15"/>
    <p:sldId id="310" r:id="rId16"/>
    <p:sldId id="272" r:id="rId17"/>
    <p:sldId id="273" r:id="rId18"/>
    <p:sldId id="274" r:id="rId19"/>
    <p:sldId id="275" r:id="rId20"/>
    <p:sldId id="311" r:id="rId21"/>
    <p:sldId id="277"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7" r:id="rId47"/>
  </p:sldIdLst>
  <p:sldSz cx="12195175" cy="6859588"/>
  <p:notesSz cx="6858000" cy="9144000"/>
  <p:defaultText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C3138C-E647-621B-BEB0-92DBA3725E34}" name="Armin Heinzl" initials="AH" userId="S::aheinzl@ad.uni-mannheim.de::79e329d9-e78e-439f-b2c7-e2f3e151b2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6"/>
    <a:srgbClr val="A7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00" autoAdjust="0"/>
    <p:restoredTop sz="94692" autoAdjust="0"/>
  </p:normalViewPr>
  <p:slideViewPr>
    <p:cSldViewPr showGuides="1">
      <p:cViewPr varScale="1">
        <p:scale>
          <a:sx n="84" d="100"/>
          <a:sy n="84" d="100"/>
        </p:scale>
        <p:origin x="114" y="768"/>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5E5F9-7C68-440D-8F93-DD9A6ECD879E}" type="datetimeFigureOut">
              <a:rPr lang="de-DE" smtClean="0"/>
              <a:t>16.07.2024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23BDED-7A90-4264-A83B-2E080B95BFE9}" type="slidenum">
              <a:rPr lang="de-DE" smtClean="0"/>
              <a:t>‹Nr.›</a:t>
            </a:fld>
            <a:endParaRPr lang="de-DE"/>
          </a:p>
        </p:txBody>
      </p:sp>
    </p:spTree>
    <p:extLst>
      <p:ext uri="{BB962C8B-B14F-4D97-AF65-F5344CB8AC3E}">
        <p14:creationId xmlns:p14="http://schemas.microsoft.com/office/powerpoint/2010/main" val="3313416903"/>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2"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7"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1" algn="l" defTabSz="914305" rtl="0" eaLnBrk="1" latinLnBrk="0" hangingPunct="1">
      <a:defRPr sz="1200" kern="1200">
        <a:solidFill>
          <a:schemeClr val="tx1"/>
        </a:solidFill>
        <a:latin typeface="+mn-lt"/>
        <a:ea typeface="+mn-ea"/>
        <a:cs typeface="+mn-cs"/>
      </a:defRPr>
    </a:lvl6pPr>
    <a:lvl7pPr marL="2742914" algn="l" defTabSz="914305" rtl="0" eaLnBrk="1" latinLnBrk="0" hangingPunct="1">
      <a:defRPr sz="1200" kern="1200">
        <a:solidFill>
          <a:schemeClr val="tx1"/>
        </a:solidFill>
        <a:latin typeface="+mn-lt"/>
        <a:ea typeface="+mn-ea"/>
        <a:cs typeface="+mn-cs"/>
      </a:defRPr>
    </a:lvl7pPr>
    <a:lvl8pPr marL="3200066" algn="l" defTabSz="914305" rtl="0" eaLnBrk="1" latinLnBrk="0" hangingPunct="1">
      <a:defRPr sz="1200" kern="1200">
        <a:solidFill>
          <a:schemeClr val="tx1"/>
        </a:solidFill>
        <a:latin typeface="+mn-lt"/>
        <a:ea typeface="+mn-ea"/>
        <a:cs typeface="+mn-cs"/>
      </a:defRPr>
    </a:lvl8pPr>
    <a:lvl9pPr marL="3657219" algn="l" defTabSz="914305"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
        <p:nvSpPr>
          <p:cNvPr id="9" name="Bildplatzhalter 8">
            <a:extLst>
              <a:ext uri="{FF2B5EF4-FFF2-40B4-BE49-F238E27FC236}">
                <a16:creationId xmlns:a16="http://schemas.microsoft.com/office/drawing/2014/main" id="{DFE737B8-A299-4B4B-9E40-3B1979F57BC1}"/>
              </a:ext>
            </a:extLst>
          </p:cNvPr>
          <p:cNvSpPr>
            <a:spLocks noGrp="1"/>
          </p:cNvSpPr>
          <p:nvPr>
            <p:ph type="pic" sz="quarter" idx="13"/>
          </p:nvPr>
        </p:nvSpPr>
        <p:spPr>
          <a:xfrm>
            <a:off x="0" y="2090238"/>
            <a:ext cx="12195175" cy="3689350"/>
          </a:xfrm>
        </p:spPr>
        <p:txBody>
          <a:bodyPr/>
          <a:lstStyle/>
          <a:p>
            <a:endParaRPr lang="de-DE"/>
          </a:p>
        </p:txBody>
      </p:sp>
    </p:spTree>
    <p:extLst>
      <p:ext uri="{BB962C8B-B14F-4D97-AF65-F5344CB8AC3E}">
        <p14:creationId xmlns:p14="http://schemas.microsoft.com/office/powerpoint/2010/main" val="176007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 beliebig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Tree>
    <p:extLst>
      <p:ext uri="{BB962C8B-B14F-4D97-AF65-F5344CB8AC3E}">
        <p14:creationId xmlns:p14="http://schemas.microsoft.com/office/powerpoint/2010/main" val="227443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mit Titel">
    <p:spTree>
      <p:nvGrpSpPr>
        <p:cNvPr id="1" name=""/>
        <p:cNvGrpSpPr/>
        <p:nvPr/>
      </p:nvGrpSpPr>
      <p:grpSpPr>
        <a:xfrm>
          <a:off x="0" y="0"/>
          <a:ext cx="0" cy="0"/>
          <a:chOff x="0" y="0"/>
          <a:chExt cx="0" cy="0"/>
        </a:xfrm>
      </p:grpSpPr>
      <p:sp>
        <p:nvSpPr>
          <p:cNvPr id="2" name="Titel 1"/>
          <p:cNvSpPr>
            <a:spLocks noGrp="1"/>
          </p:cNvSpPr>
          <p:nvPr>
            <p:ph type="ctrTitle"/>
          </p:nvPr>
        </p:nvSpPr>
        <p:spPr>
          <a:xfrm>
            <a:off x="1378800" y="612000"/>
            <a:ext cx="7307503" cy="468108"/>
          </a:xfrm>
        </p:spPr>
        <p:txBody>
          <a:bodyPr/>
          <a:lstStyle/>
          <a:p>
            <a:r>
              <a:rPr lang="de-DE" dirty="0"/>
              <a:t>Titelmasterformat durch Klicken bearbeiten</a:t>
            </a:r>
          </a:p>
        </p:txBody>
      </p:sp>
      <p:sp>
        <p:nvSpPr>
          <p:cNvPr id="3" name="Untertitel 2"/>
          <p:cNvSpPr>
            <a:spLocks noGrp="1"/>
          </p:cNvSpPr>
          <p:nvPr>
            <p:ph type="subTitle" idx="1"/>
          </p:nvPr>
        </p:nvSpPr>
        <p:spPr>
          <a:xfrm>
            <a:off x="1378800" y="1080000"/>
            <a:ext cx="7307503" cy="396092"/>
          </a:xfrm>
        </p:spPr>
        <p:txBody>
          <a:bodyPr/>
          <a:lstStyle>
            <a:lvl1pPr marL="0" indent="0" algn="l">
              <a:buNone/>
              <a:defRPr sz="2400">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dirty="0"/>
          </a:p>
        </p:txBody>
      </p:sp>
      <p:sp>
        <p:nvSpPr>
          <p:cNvPr id="10" name="Bildplatzhalter 2"/>
          <p:cNvSpPr>
            <a:spLocks noGrp="1"/>
          </p:cNvSpPr>
          <p:nvPr>
            <p:ph type="pic" idx="13"/>
          </p:nvPr>
        </p:nvSpPr>
        <p:spPr>
          <a:xfrm>
            <a:off x="1378800" y="2178000"/>
            <a:ext cx="943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886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ohne Bild/Abschnitts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13588" y="2713213"/>
            <a:ext cx="10368000" cy="468108"/>
          </a:xfrm>
        </p:spPr>
        <p:txBody>
          <a:bodyPr/>
          <a:lstStyle>
            <a:lvl1pPr algn="ctr">
              <a:defRPr/>
            </a:lvl1pPr>
          </a:lstStyle>
          <a:p>
            <a:r>
              <a:rPr lang="de-DE" dirty="0"/>
              <a:t>Titelmasterformat durch Klicken bearbeiten</a:t>
            </a:r>
            <a:br>
              <a:rPr lang="de-DE" dirty="0"/>
            </a:br>
            <a:endParaRPr lang="de-DE" dirty="0"/>
          </a:p>
        </p:txBody>
      </p:sp>
      <p:sp>
        <p:nvSpPr>
          <p:cNvPr id="3" name="Untertitel 2"/>
          <p:cNvSpPr>
            <a:spLocks noGrp="1"/>
          </p:cNvSpPr>
          <p:nvPr>
            <p:ph type="subTitle" idx="1"/>
          </p:nvPr>
        </p:nvSpPr>
        <p:spPr>
          <a:xfrm>
            <a:off x="1831588" y="3569886"/>
            <a:ext cx="8532000" cy="396092"/>
          </a:xfrm>
        </p:spPr>
        <p:txBody>
          <a:bodyPr/>
          <a:lstStyle>
            <a:lvl1pPr marL="0" indent="0" algn="ctr">
              <a:buNone/>
              <a:defRPr>
                <a:solidFill>
                  <a:srgbClr val="003056"/>
                </a:solidFill>
              </a:defRPr>
            </a:lvl1pPr>
            <a:lvl2pPr marL="457152" indent="0" algn="ctr">
              <a:buNone/>
              <a:defRPr>
                <a:solidFill>
                  <a:schemeClr val="tx1">
                    <a:tint val="75000"/>
                  </a:schemeClr>
                </a:solidFill>
              </a:defRPr>
            </a:lvl2pPr>
            <a:lvl3pPr marL="914305" indent="0" algn="ctr">
              <a:buNone/>
              <a:defRPr>
                <a:solidFill>
                  <a:schemeClr val="tx1">
                    <a:tint val="75000"/>
                  </a:schemeClr>
                </a:solidFill>
              </a:defRPr>
            </a:lvl3pPr>
            <a:lvl4pPr marL="1371457" indent="0" algn="ctr">
              <a:buNone/>
              <a:defRPr>
                <a:solidFill>
                  <a:schemeClr val="tx1">
                    <a:tint val="75000"/>
                  </a:schemeClr>
                </a:solidFill>
              </a:defRPr>
            </a:lvl4pPr>
            <a:lvl5pPr marL="1828610" indent="0" algn="ctr">
              <a:buNone/>
              <a:defRPr>
                <a:solidFill>
                  <a:schemeClr val="tx1">
                    <a:tint val="75000"/>
                  </a:schemeClr>
                </a:solidFill>
              </a:defRPr>
            </a:lvl5pPr>
            <a:lvl6pPr marL="2285761" indent="0" algn="ctr">
              <a:buNone/>
              <a:defRPr>
                <a:solidFill>
                  <a:schemeClr val="tx1">
                    <a:tint val="75000"/>
                  </a:schemeClr>
                </a:solidFill>
              </a:defRPr>
            </a:lvl6pPr>
            <a:lvl7pPr marL="2742914" indent="0" algn="ctr">
              <a:buNone/>
              <a:defRPr>
                <a:solidFill>
                  <a:schemeClr val="tx1">
                    <a:tint val="75000"/>
                  </a:schemeClr>
                </a:solidFill>
              </a:defRPr>
            </a:lvl7pPr>
            <a:lvl8pPr marL="3200066" indent="0" algn="ctr">
              <a:buNone/>
              <a:defRPr>
                <a:solidFill>
                  <a:schemeClr val="tx1">
                    <a:tint val="75000"/>
                  </a:schemeClr>
                </a:solidFill>
              </a:defRPr>
            </a:lvl8pPr>
            <a:lvl9pPr marL="3657219"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11951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Zwei Beliebige Inhalte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13788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4" name="Inhaltsplatzhalter 3"/>
          <p:cNvSpPr>
            <a:spLocks noGrp="1"/>
          </p:cNvSpPr>
          <p:nvPr>
            <p:ph sz="half" idx="2"/>
          </p:nvPr>
        </p:nvSpPr>
        <p:spPr>
          <a:xfrm>
            <a:off x="1378800" y="2548067"/>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332400" y="2178001"/>
            <a:ext cx="4482000" cy="359799"/>
          </a:xfrm>
        </p:spPr>
        <p:txBody>
          <a:bodyPr anchor="b"/>
          <a:lstStyle>
            <a:lvl1pPr marL="0" indent="0">
              <a:buNone/>
              <a:defRPr sz="2400" b="1"/>
            </a:lvl1pPr>
            <a:lvl2pPr marL="457152" indent="0">
              <a:buNone/>
              <a:defRPr sz="2000" b="1"/>
            </a:lvl2pPr>
            <a:lvl3pPr marL="914305" indent="0">
              <a:buNone/>
              <a:defRPr sz="1800" b="1"/>
            </a:lvl3pPr>
            <a:lvl4pPr marL="1371457" indent="0">
              <a:buNone/>
              <a:defRPr sz="1600" b="1"/>
            </a:lvl4pPr>
            <a:lvl5pPr marL="1828610" indent="0">
              <a:buNone/>
              <a:defRPr sz="1600" b="1"/>
            </a:lvl5pPr>
            <a:lvl6pPr marL="2285761" indent="0">
              <a:buNone/>
              <a:defRPr sz="1600" b="1"/>
            </a:lvl6pPr>
            <a:lvl7pPr marL="2742914" indent="0">
              <a:buNone/>
              <a:defRPr sz="1600" b="1"/>
            </a:lvl7pPr>
            <a:lvl8pPr marL="3200066" indent="0">
              <a:buNone/>
              <a:defRPr sz="1600" b="1"/>
            </a:lvl8pPr>
            <a:lvl9pPr marL="3657219"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6332400" y="2547278"/>
            <a:ext cx="4482000" cy="331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oliennummernplatzhalter 8"/>
          <p:cNvSpPr>
            <a:spLocks noGrp="1"/>
          </p:cNvSpPr>
          <p:nvPr>
            <p:ph type="sldNum" sz="quarter" idx="12"/>
          </p:nvPr>
        </p:nvSpPr>
        <p:spPr/>
        <p:txBody>
          <a:bodyPr/>
          <a:lstStyle/>
          <a:p>
            <a:fld id="{FC0CC166-4E39-43B8-AB91-BDD1C4C9E224}" type="slidenum">
              <a:rPr lang="de-DE" smtClean="0"/>
              <a:t>‹Nr.›</a:t>
            </a:fld>
            <a:endParaRPr lang="de-DE"/>
          </a:p>
        </p:txBody>
      </p:sp>
    </p:spTree>
    <p:extLst>
      <p:ext uri="{BB962C8B-B14F-4D97-AF65-F5344CB8AC3E}">
        <p14:creationId xmlns:p14="http://schemas.microsoft.com/office/powerpoint/2010/main" val="401443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1: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4482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6332400" y="2178000"/>
            <a:ext cx="4482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426859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it Bild 2: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378800" y="2178000"/>
            <a:ext cx="6228000" cy="36900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8" name="Bildplatzhalter 2"/>
          <p:cNvSpPr>
            <a:spLocks noGrp="1"/>
          </p:cNvSpPr>
          <p:nvPr>
            <p:ph type="pic" idx="13"/>
          </p:nvPr>
        </p:nvSpPr>
        <p:spPr>
          <a:xfrm>
            <a:off x="8082225" y="2178000"/>
            <a:ext cx="2736000" cy="3690000"/>
          </a:xfrm>
        </p:spPr>
        <p:txBody>
          <a:bodyPr/>
          <a:lstStyle>
            <a:lvl1pPr marL="0" indent="0">
              <a:buNone/>
              <a:defRPr sz="3200"/>
            </a:lvl1pPr>
            <a:lvl2pPr marL="457152" indent="0">
              <a:buNone/>
              <a:defRPr sz="2800"/>
            </a:lvl2pPr>
            <a:lvl3pPr marL="914305" indent="0">
              <a:buNone/>
              <a:defRPr sz="2400"/>
            </a:lvl3pPr>
            <a:lvl4pPr marL="1371457" indent="0">
              <a:buNone/>
              <a:defRPr sz="2000"/>
            </a:lvl4pPr>
            <a:lvl5pPr marL="1828610" indent="0">
              <a:buNone/>
              <a:defRPr sz="2000"/>
            </a:lvl5pPr>
            <a:lvl6pPr marL="2285761" indent="0">
              <a:buNone/>
              <a:defRPr sz="2000"/>
            </a:lvl6pPr>
            <a:lvl7pPr marL="2742914" indent="0">
              <a:buNone/>
              <a:defRPr sz="2000"/>
            </a:lvl7pPr>
            <a:lvl8pPr marL="3200066" indent="0">
              <a:buNone/>
              <a:defRPr sz="2000"/>
            </a:lvl8pPr>
            <a:lvl9pPr marL="3657219" indent="0">
              <a:buNone/>
              <a:defRPr sz="2000"/>
            </a:lvl9pPr>
          </a:lstStyle>
          <a:p>
            <a:r>
              <a:rPr lang="de-DE" dirty="0"/>
              <a:t>Bild durch Klicken auf Symbol hinzufügen</a:t>
            </a:r>
          </a:p>
        </p:txBody>
      </p:sp>
    </p:spTree>
    <p:extLst>
      <p:ext uri="{BB962C8B-B14F-4D97-AF65-F5344CB8AC3E}">
        <p14:creationId xmlns:p14="http://schemas.microsoft.com/office/powerpoint/2010/main" val="35493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mit Bild 1: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7" name="Foliennummernplatzhalter 6"/>
          <p:cNvSpPr>
            <a:spLocks noGrp="1"/>
          </p:cNvSpPr>
          <p:nvPr>
            <p:ph type="sldNum" sz="quarter" idx="12"/>
          </p:nvPr>
        </p:nvSpPr>
        <p:spPr/>
        <p:txBody>
          <a:bodyPr/>
          <a:lstStyle/>
          <a:p>
            <a:fld id="{FC0CC166-4E39-43B8-AB91-BDD1C4C9E224}" type="slidenum">
              <a:rPr lang="de-DE" smtClean="0"/>
              <a:t>‹Nr.›</a:t>
            </a:fld>
            <a:endParaRPr lang="de-DE"/>
          </a:p>
        </p:txBody>
      </p:sp>
      <p:sp>
        <p:nvSpPr>
          <p:cNvPr id="9" name="Textplatzhalter 8">
            <a:extLst>
              <a:ext uri="{FF2B5EF4-FFF2-40B4-BE49-F238E27FC236}">
                <a16:creationId xmlns:a16="http://schemas.microsoft.com/office/drawing/2014/main" id="{D8E9CA1B-9CFF-8044-9D8E-BD13AEAA129F}"/>
              </a:ext>
            </a:extLst>
          </p:cNvPr>
          <p:cNvSpPr>
            <a:spLocks noGrp="1"/>
          </p:cNvSpPr>
          <p:nvPr>
            <p:ph type="body" sz="quarter" idx="13"/>
          </p:nvPr>
        </p:nvSpPr>
        <p:spPr>
          <a:xfrm>
            <a:off x="8113811" y="2205658"/>
            <a:ext cx="3528392" cy="367285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10">
            <a:extLst>
              <a:ext uri="{FF2B5EF4-FFF2-40B4-BE49-F238E27FC236}">
                <a16:creationId xmlns:a16="http://schemas.microsoft.com/office/drawing/2014/main" id="{B5E0CCFB-7037-994F-A1D5-0AE0B441240D}"/>
              </a:ext>
            </a:extLst>
          </p:cNvPr>
          <p:cNvSpPr>
            <a:spLocks noGrp="1"/>
          </p:cNvSpPr>
          <p:nvPr>
            <p:ph type="pic" sz="quarter" idx="14"/>
          </p:nvPr>
        </p:nvSpPr>
        <p:spPr>
          <a:xfrm>
            <a:off x="1379538" y="2205658"/>
            <a:ext cx="6230217" cy="3672855"/>
          </a:xfrm>
        </p:spPr>
        <p:txBody>
          <a:bodyPr/>
          <a:lstStyle/>
          <a:p>
            <a:endParaRPr lang="de-DE"/>
          </a:p>
        </p:txBody>
      </p:sp>
    </p:spTree>
    <p:extLst>
      <p:ext uri="{BB962C8B-B14F-4D97-AF65-F5344CB8AC3E}">
        <p14:creationId xmlns:p14="http://schemas.microsoft.com/office/powerpoint/2010/main" val="208522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378800" y="612001"/>
            <a:ext cx="6457681" cy="1248289"/>
          </a:xfrm>
          <a:prstGeom prst="rect">
            <a:avLst/>
          </a:prstGeom>
        </p:spPr>
        <p:txBody>
          <a:bodyPr vert="horz" lIns="0" tIns="0" rIns="0" bIns="0" rtlCol="0" anchor="t">
            <a:noAutofit/>
          </a:bodyPr>
          <a:lstStyle/>
          <a:p>
            <a:r>
              <a:rPr lang="de-DE" dirty="0"/>
              <a:t>Titelmasterformat durch Klicken bearbeiten</a:t>
            </a:r>
          </a:p>
        </p:txBody>
      </p:sp>
      <p:sp>
        <p:nvSpPr>
          <p:cNvPr id="3" name="Textplatzhalter 2"/>
          <p:cNvSpPr>
            <a:spLocks noGrp="1"/>
          </p:cNvSpPr>
          <p:nvPr>
            <p:ph type="body" idx="1"/>
          </p:nvPr>
        </p:nvSpPr>
        <p:spPr>
          <a:xfrm>
            <a:off x="1378800" y="2178000"/>
            <a:ext cx="9432000" cy="3690000"/>
          </a:xfrm>
          <a:prstGeom prst="rect">
            <a:avLst/>
          </a:prstGeom>
        </p:spPr>
        <p:txBody>
          <a:bodyPr vert="horz" lIns="0" tIns="0" rIns="0" bIns="0" rtlCol="0" anchor="t">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9417601" y="6314401"/>
            <a:ext cx="1406313" cy="180042"/>
          </a:xfrm>
          <a:prstGeom prst="rect">
            <a:avLst/>
          </a:prstGeom>
        </p:spPr>
        <p:txBody>
          <a:bodyPr vert="horz" lIns="0" tIns="0" rIns="0" bIns="0" rtlCol="0" anchor="t">
            <a:noAutofit/>
          </a:bodyPr>
          <a:lstStyle>
            <a:lvl1pPr algn="r">
              <a:defRPr sz="1200">
                <a:solidFill>
                  <a:srgbClr val="003056"/>
                </a:solidFill>
              </a:defRPr>
            </a:lvl1pPr>
          </a:lstStyle>
          <a:p>
            <a:fld id="{FC0CC166-4E39-43B8-AB91-BDD1C4C9E224}" type="slidenum">
              <a:rPr lang="de-DE" smtClean="0"/>
              <a:pPr/>
              <a:t>‹Nr.›</a:t>
            </a:fld>
            <a:endParaRPr lang="de-DE" dirty="0"/>
          </a:p>
        </p:txBody>
      </p:sp>
    </p:spTree>
    <p:extLst>
      <p:ext uri="{BB962C8B-B14F-4D97-AF65-F5344CB8AC3E}">
        <p14:creationId xmlns:p14="http://schemas.microsoft.com/office/powerpoint/2010/main" val="197652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3" r:id="rId5"/>
    <p:sldLayoutId id="2147483652" r:id="rId6"/>
    <p:sldLayoutId id="2147483662" r:id="rId7"/>
    <p:sldLayoutId id="2147483663" r:id="rId8"/>
  </p:sldLayoutIdLst>
  <p:hf hdr="0"/>
  <p:txStyles>
    <p:titleStyle>
      <a:lvl1pPr algn="l" defTabSz="914305" rtl="0" eaLnBrk="1" latinLnBrk="0" hangingPunct="1">
        <a:spcBef>
          <a:spcPct val="0"/>
        </a:spcBef>
        <a:buNone/>
        <a:defRPr sz="3000" b="1" kern="1200" baseline="0">
          <a:solidFill>
            <a:srgbClr val="003056"/>
          </a:solidFill>
          <a:latin typeface="+mj-lt"/>
          <a:ea typeface="+mj-ea"/>
          <a:cs typeface="+mj-cs"/>
        </a:defRPr>
      </a:lvl1pPr>
    </p:titleStyle>
    <p:body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305" rtl="0" eaLnBrk="1" latinLnBrk="0" hangingPunct="1">
        <a:defRPr sz="1800" kern="1200">
          <a:solidFill>
            <a:schemeClr val="tx1"/>
          </a:solidFill>
          <a:latin typeface="+mn-lt"/>
          <a:ea typeface="+mn-ea"/>
          <a:cs typeface="+mn-cs"/>
        </a:defRPr>
      </a:lvl1pPr>
      <a:lvl2pPr marL="457152"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7"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1" algn="l" defTabSz="914305" rtl="0" eaLnBrk="1" latinLnBrk="0" hangingPunct="1">
        <a:defRPr sz="1800" kern="1200">
          <a:solidFill>
            <a:schemeClr val="tx1"/>
          </a:solidFill>
          <a:latin typeface="+mn-lt"/>
          <a:ea typeface="+mn-ea"/>
          <a:cs typeface="+mn-cs"/>
        </a:defRPr>
      </a:lvl6pPr>
      <a:lvl7pPr marL="2742914" algn="l" defTabSz="914305" rtl="0" eaLnBrk="1" latinLnBrk="0" hangingPunct="1">
        <a:defRPr sz="1800" kern="1200">
          <a:solidFill>
            <a:schemeClr val="tx1"/>
          </a:solidFill>
          <a:latin typeface="+mn-lt"/>
          <a:ea typeface="+mn-ea"/>
          <a:cs typeface="+mn-cs"/>
        </a:defRPr>
      </a:lvl7pPr>
      <a:lvl8pPr marL="3200066" algn="l" defTabSz="914305" rtl="0" eaLnBrk="1" latinLnBrk="0" hangingPunct="1">
        <a:defRPr sz="1800" kern="1200">
          <a:solidFill>
            <a:schemeClr val="tx1"/>
          </a:solidFill>
          <a:latin typeface="+mn-lt"/>
          <a:ea typeface="+mn-ea"/>
          <a:cs typeface="+mn-cs"/>
        </a:defRPr>
      </a:lvl8pPr>
      <a:lvl9pPr marL="3657219"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3B18B18-6FB7-F148-A5B9-859D38735943}"/>
              </a:ext>
            </a:extLst>
          </p:cNvPr>
          <p:cNvSpPr>
            <a:spLocks noGrp="1"/>
          </p:cNvSpPr>
          <p:nvPr>
            <p:ph type="ctrTitle"/>
          </p:nvPr>
        </p:nvSpPr>
        <p:spPr>
          <a:xfrm>
            <a:off x="5665539" y="2709714"/>
            <a:ext cx="4895969" cy="1004613"/>
          </a:xfrm>
        </p:spPr>
        <p:txBody>
          <a:bodyPr/>
          <a:lstStyle/>
          <a:p>
            <a:r>
              <a:rPr lang="de-DE" dirty="0"/>
              <a:t>Kapitel 2</a:t>
            </a:r>
            <a:br>
              <a:rPr lang="de-DE" dirty="0"/>
            </a:br>
            <a:r>
              <a:rPr lang="de-DE" dirty="0"/>
              <a:t>Wirtschaftsinformatik als Wissenschaft</a:t>
            </a:r>
          </a:p>
        </p:txBody>
      </p:sp>
      <p:sp>
        <p:nvSpPr>
          <p:cNvPr id="6" name="Foliennummernplatzhalter 5"/>
          <p:cNvSpPr>
            <a:spLocks noGrp="1"/>
          </p:cNvSpPr>
          <p:nvPr>
            <p:ph type="sldNum" sz="quarter" idx="12"/>
          </p:nvPr>
        </p:nvSpPr>
        <p:spPr/>
        <p:txBody>
          <a:bodyPr/>
          <a:lstStyle/>
          <a:p>
            <a:fld id="{FC0CC166-4E39-43B8-AB91-BDD1C4C9E224}" type="slidenum">
              <a:rPr lang="de-DE" smtClean="0"/>
              <a:t>1</a:t>
            </a:fld>
            <a:endParaRPr lang="de-DE"/>
          </a:p>
        </p:txBody>
      </p:sp>
      <p:pic>
        <p:nvPicPr>
          <p:cNvPr id="4" name="Picture 2">
            <a:extLst>
              <a:ext uri="{FF2B5EF4-FFF2-40B4-BE49-F238E27FC236}">
                <a16:creationId xmlns:a16="http://schemas.microsoft.com/office/drawing/2014/main" id="{99073A73-195A-59B9-5B06-6CA9D4D97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80" y="1462868"/>
            <a:ext cx="2766713" cy="39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97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253B5-4AF3-3143-8884-556203DF27AD}"/>
              </a:ext>
            </a:extLst>
          </p:cNvPr>
          <p:cNvSpPr>
            <a:spLocks noGrp="1"/>
          </p:cNvSpPr>
          <p:nvPr>
            <p:ph type="title"/>
          </p:nvPr>
        </p:nvSpPr>
        <p:spPr>
          <a:xfrm>
            <a:off x="1378800" y="612001"/>
            <a:ext cx="7239067" cy="1248289"/>
          </a:xfrm>
        </p:spPr>
        <p:txBody>
          <a:bodyPr/>
          <a:lstStyle/>
          <a:p>
            <a:r>
              <a:rPr lang="de-DE" dirty="0"/>
              <a:t>Wissenschaftskriterien - Ableitungsrichtigkeit</a:t>
            </a:r>
          </a:p>
        </p:txBody>
      </p:sp>
      <p:sp>
        <p:nvSpPr>
          <p:cNvPr id="3" name="Inhaltsplatzhalter 2">
            <a:extLst>
              <a:ext uri="{FF2B5EF4-FFF2-40B4-BE49-F238E27FC236}">
                <a16:creationId xmlns:a16="http://schemas.microsoft.com/office/drawing/2014/main" id="{5FEE585A-3909-2A45-B263-5A7273E70A2C}"/>
              </a:ext>
            </a:extLst>
          </p:cNvPr>
          <p:cNvSpPr>
            <a:spLocks noGrp="1"/>
          </p:cNvSpPr>
          <p:nvPr>
            <p:ph idx="1"/>
          </p:nvPr>
        </p:nvSpPr>
        <p:spPr>
          <a:xfrm>
            <a:off x="1378800" y="3765681"/>
            <a:ext cx="9432000" cy="1248289"/>
          </a:xfrm>
        </p:spPr>
        <p:txBody>
          <a:bodyPr/>
          <a:lstStyle/>
          <a:p>
            <a:r>
              <a:rPr lang="de-DE" dirty="0"/>
              <a:t>Eine </a:t>
            </a:r>
            <a:r>
              <a:rPr lang="de-DE" dirty="0">
                <a:solidFill>
                  <a:srgbClr val="C00000"/>
                </a:solidFill>
              </a:rPr>
              <a:t>Richtigkeit</a:t>
            </a:r>
            <a:r>
              <a:rPr lang="de-DE" dirty="0"/>
              <a:t> der Ableitung liegt dann vor, wenn in den Aussagen an keiner Stelle etwas vorausgesetzt wird, was nicht in vorhergehenden Aussagen bereits enthalten ist oder ausdrücklich vorausgesetzt wurde</a:t>
            </a:r>
          </a:p>
        </p:txBody>
      </p:sp>
      <p:sp>
        <p:nvSpPr>
          <p:cNvPr id="4" name="Foliennummernplatzhalter 3">
            <a:extLst>
              <a:ext uri="{FF2B5EF4-FFF2-40B4-BE49-F238E27FC236}">
                <a16:creationId xmlns:a16="http://schemas.microsoft.com/office/drawing/2014/main" id="{161C03B7-A8E9-B947-88C9-D725BC0E1D65}"/>
              </a:ext>
            </a:extLst>
          </p:cNvPr>
          <p:cNvSpPr>
            <a:spLocks noGrp="1"/>
          </p:cNvSpPr>
          <p:nvPr>
            <p:ph type="sldNum" sz="quarter" idx="12"/>
          </p:nvPr>
        </p:nvSpPr>
        <p:spPr/>
        <p:txBody>
          <a:bodyPr/>
          <a:lstStyle/>
          <a:p>
            <a:fld id="{FC0CC166-4E39-43B8-AB91-BDD1C4C9E224}" type="slidenum">
              <a:rPr lang="de-DE" smtClean="0"/>
              <a:t>10</a:t>
            </a:fld>
            <a:endParaRPr lang="de-DE" dirty="0"/>
          </a:p>
        </p:txBody>
      </p:sp>
      <p:sp>
        <p:nvSpPr>
          <p:cNvPr id="5" name="Inhaltsplatzhalter 2">
            <a:extLst>
              <a:ext uri="{FF2B5EF4-FFF2-40B4-BE49-F238E27FC236}">
                <a16:creationId xmlns:a16="http://schemas.microsoft.com/office/drawing/2014/main" id="{2866E7CC-B793-C145-833B-C6E2E1694521}"/>
              </a:ext>
            </a:extLst>
          </p:cNvPr>
          <p:cNvSpPr txBox="1">
            <a:spLocks/>
          </p:cNvSpPr>
          <p:nvPr/>
        </p:nvSpPr>
        <p:spPr>
          <a:xfrm>
            <a:off x="1378799" y="2181505"/>
            <a:ext cx="9831356" cy="138136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Ableitung ist eine Folge von Aussagen oder Sätzen, die mit Prämissen oder Axiomen beginnt und dann schrittweise Aussagen anfügt, die aus vorangegangenen Aussagen logisch abgeleitet werden können</a:t>
            </a:r>
          </a:p>
        </p:txBody>
      </p:sp>
    </p:spTree>
    <p:extLst>
      <p:ext uri="{BB962C8B-B14F-4D97-AF65-F5344CB8AC3E}">
        <p14:creationId xmlns:p14="http://schemas.microsoft.com/office/powerpoint/2010/main" val="331367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9E13A-2BC7-1243-B15C-EA927BCE1382}"/>
              </a:ext>
            </a:extLst>
          </p:cNvPr>
          <p:cNvSpPr>
            <a:spLocks noGrp="1"/>
          </p:cNvSpPr>
          <p:nvPr>
            <p:ph type="title"/>
          </p:nvPr>
        </p:nvSpPr>
        <p:spPr/>
        <p:txBody>
          <a:bodyPr/>
          <a:lstStyle/>
          <a:p>
            <a:r>
              <a:rPr lang="de-DE" dirty="0"/>
              <a:t>Beispiel – Ableitungsrichtigkeit </a:t>
            </a:r>
          </a:p>
        </p:txBody>
      </p:sp>
      <p:sp>
        <p:nvSpPr>
          <p:cNvPr id="3" name="Inhaltsplatzhalter 2">
            <a:extLst>
              <a:ext uri="{FF2B5EF4-FFF2-40B4-BE49-F238E27FC236}">
                <a16:creationId xmlns:a16="http://schemas.microsoft.com/office/drawing/2014/main" id="{758F493B-1F04-CB4E-86BB-3615B842553E}"/>
              </a:ext>
            </a:extLst>
          </p:cNvPr>
          <p:cNvSpPr>
            <a:spLocks noGrp="1"/>
          </p:cNvSpPr>
          <p:nvPr>
            <p:ph idx="1"/>
          </p:nvPr>
        </p:nvSpPr>
        <p:spPr>
          <a:xfrm>
            <a:off x="1378800" y="1845618"/>
            <a:ext cx="9432000" cy="3690000"/>
          </a:xfrm>
        </p:spPr>
        <p:txBody>
          <a:bodyPr/>
          <a:lstStyle/>
          <a:p>
            <a:r>
              <a:rPr lang="de-DE" dirty="0"/>
              <a:t>Erste Prämisse: </a:t>
            </a:r>
            <a:br>
              <a:rPr lang="de-DE" dirty="0"/>
            </a:br>
            <a:r>
              <a:rPr lang="de-DE" dirty="0"/>
              <a:t>Das Arbeiten mit unzuverlässigen Informationssystemen (z. B. Computerabstürze, lange Antwortzeiten) geht beim Benutzenden mit erhöhten Werten bei Stresshormonen einher</a:t>
            </a:r>
          </a:p>
          <a:p>
            <a:r>
              <a:rPr lang="de-DE" dirty="0"/>
              <a:t>Zweite Prämisse: </a:t>
            </a:r>
            <a:br>
              <a:rPr lang="de-DE" dirty="0"/>
            </a:br>
            <a:r>
              <a:rPr lang="de-DE" dirty="0"/>
              <a:t>Ein bestimmtes Informationssystem XY ist unzuverlässig</a:t>
            </a:r>
          </a:p>
          <a:p>
            <a:r>
              <a:rPr lang="de-DE" dirty="0"/>
              <a:t>Schlussfolgerung (Konklusion): </a:t>
            </a:r>
            <a:br>
              <a:rPr lang="de-DE" dirty="0"/>
            </a:br>
            <a:r>
              <a:rPr lang="de-DE" dirty="0"/>
              <a:t>Benutzende des Informationssystems XY weisen erhöhte Stresshormonwerte auf   </a:t>
            </a:r>
          </a:p>
        </p:txBody>
      </p:sp>
      <p:sp>
        <p:nvSpPr>
          <p:cNvPr id="4" name="Foliennummernplatzhalter 3">
            <a:extLst>
              <a:ext uri="{FF2B5EF4-FFF2-40B4-BE49-F238E27FC236}">
                <a16:creationId xmlns:a16="http://schemas.microsoft.com/office/drawing/2014/main" id="{C10B799D-3654-3C4C-AC1A-CD16F390DFA7}"/>
              </a:ext>
            </a:extLst>
          </p:cNvPr>
          <p:cNvSpPr>
            <a:spLocks noGrp="1"/>
          </p:cNvSpPr>
          <p:nvPr>
            <p:ph type="sldNum" sz="quarter" idx="12"/>
          </p:nvPr>
        </p:nvSpPr>
        <p:spPr/>
        <p:txBody>
          <a:bodyPr/>
          <a:lstStyle/>
          <a:p>
            <a:fld id="{FC0CC166-4E39-43B8-AB91-BDD1C4C9E224}" type="slidenum">
              <a:rPr lang="de-DE" smtClean="0"/>
              <a:t>11</a:t>
            </a:fld>
            <a:endParaRPr lang="de-DE" dirty="0"/>
          </a:p>
        </p:txBody>
      </p:sp>
    </p:spTree>
    <p:extLst>
      <p:ext uri="{BB962C8B-B14F-4D97-AF65-F5344CB8AC3E}">
        <p14:creationId xmlns:p14="http://schemas.microsoft.com/office/powerpoint/2010/main" val="178737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D5E037-FC40-704F-9811-0B16AFCFFFB5}"/>
              </a:ext>
            </a:extLst>
          </p:cNvPr>
          <p:cNvSpPr>
            <a:spLocks noGrp="1"/>
          </p:cNvSpPr>
          <p:nvPr>
            <p:ph type="title"/>
          </p:nvPr>
        </p:nvSpPr>
        <p:spPr>
          <a:xfrm>
            <a:off x="1378800" y="612001"/>
            <a:ext cx="7671115" cy="1248289"/>
          </a:xfrm>
        </p:spPr>
        <p:txBody>
          <a:bodyPr/>
          <a:lstStyle/>
          <a:p>
            <a:r>
              <a:rPr lang="de-DE" dirty="0"/>
              <a:t>Wissenschaftskriterien - Widerspruchsfreiheit</a:t>
            </a:r>
          </a:p>
        </p:txBody>
      </p:sp>
      <p:sp>
        <p:nvSpPr>
          <p:cNvPr id="3" name="Inhaltsplatzhalter 2">
            <a:extLst>
              <a:ext uri="{FF2B5EF4-FFF2-40B4-BE49-F238E27FC236}">
                <a16:creationId xmlns:a16="http://schemas.microsoft.com/office/drawing/2014/main" id="{68454DA4-9DBF-1F42-9F6E-CD0F33B04C40}"/>
              </a:ext>
            </a:extLst>
          </p:cNvPr>
          <p:cNvSpPr>
            <a:spLocks noGrp="1"/>
          </p:cNvSpPr>
          <p:nvPr>
            <p:ph idx="1"/>
          </p:nvPr>
        </p:nvSpPr>
        <p:spPr>
          <a:xfrm>
            <a:off x="1378800" y="3474143"/>
            <a:ext cx="9432000" cy="1755851"/>
          </a:xfrm>
        </p:spPr>
        <p:txBody>
          <a:bodyPr/>
          <a:lstStyle/>
          <a:p>
            <a:r>
              <a:rPr lang="de-DE" dirty="0"/>
              <a:t>Diese Forderung folgt aus dem Ziel der Erkenntnisgewinnung </a:t>
            </a:r>
          </a:p>
          <a:p>
            <a:r>
              <a:rPr lang="de-DE" dirty="0"/>
              <a:t>Dieses theoretische Wissenschaftsziel ist unmöglich zu erreichen, wenn sich zwei Aussagen widersprechen</a:t>
            </a:r>
          </a:p>
          <a:p>
            <a:pPr lvl="1"/>
            <a:r>
              <a:rPr lang="de-DE" dirty="0"/>
              <a:t>dem Widerspruchsprinzip zufolge ist zumindest eine dieser beiden Aussagen falsch</a:t>
            </a:r>
          </a:p>
        </p:txBody>
      </p:sp>
      <p:sp>
        <p:nvSpPr>
          <p:cNvPr id="4" name="Foliennummernplatzhalter 3">
            <a:extLst>
              <a:ext uri="{FF2B5EF4-FFF2-40B4-BE49-F238E27FC236}">
                <a16:creationId xmlns:a16="http://schemas.microsoft.com/office/drawing/2014/main" id="{3E5953C0-B9AE-3240-AE15-A3576028DF26}"/>
              </a:ext>
            </a:extLst>
          </p:cNvPr>
          <p:cNvSpPr>
            <a:spLocks noGrp="1"/>
          </p:cNvSpPr>
          <p:nvPr>
            <p:ph type="sldNum" sz="quarter" idx="12"/>
          </p:nvPr>
        </p:nvSpPr>
        <p:spPr/>
        <p:txBody>
          <a:bodyPr/>
          <a:lstStyle/>
          <a:p>
            <a:fld id="{FC0CC166-4E39-43B8-AB91-BDD1C4C9E224}" type="slidenum">
              <a:rPr lang="de-DE" smtClean="0"/>
              <a:t>12</a:t>
            </a:fld>
            <a:endParaRPr lang="de-DE" dirty="0"/>
          </a:p>
        </p:txBody>
      </p:sp>
      <p:sp>
        <p:nvSpPr>
          <p:cNvPr id="5" name="Inhaltsplatzhalter 2">
            <a:extLst>
              <a:ext uri="{FF2B5EF4-FFF2-40B4-BE49-F238E27FC236}">
                <a16:creationId xmlns:a16="http://schemas.microsoft.com/office/drawing/2014/main" id="{3E4A93DF-9474-2847-8A72-49600371AE8F}"/>
              </a:ext>
            </a:extLst>
          </p:cNvPr>
          <p:cNvSpPr txBox="1">
            <a:spLocks/>
          </p:cNvSpPr>
          <p:nvPr/>
        </p:nvSpPr>
        <p:spPr>
          <a:xfrm>
            <a:off x="1378799" y="1840772"/>
            <a:ext cx="9831356" cy="13729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Eine Gesamtheit von Aussagen darf nicht zwei (oder mehr) Aussagen enthalten, die im Widerspruch zueinanderstehen; sie darf auch keine sich selbst widersprechende Aussage enthalten</a:t>
            </a:r>
          </a:p>
        </p:txBody>
      </p:sp>
    </p:spTree>
    <p:extLst>
      <p:ext uri="{BB962C8B-B14F-4D97-AF65-F5344CB8AC3E}">
        <p14:creationId xmlns:p14="http://schemas.microsoft.com/office/powerpoint/2010/main" val="417930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90ADB-1F8C-6F44-912F-BED5BD99D4CD}"/>
              </a:ext>
            </a:extLst>
          </p:cNvPr>
          <p:cNvSpPr>
            <a:spLocks noGrp="1"/>
          </p:cNvSpPr>
          <p:nvPr>
            <p:ph type="title"/>
          </p:nvPr>
        </p:nvSpPr>
        <p:spPr/>
        <p:txBody>
          <a:bodyPr/>
          <a:lstStyle/>
          <a:p>
            <a:r>
              <a:rPr lang="de-DE" dirty="0"/>
              <a:t>Beispiel - Widerspruchsfreiheit</a:t>
            </a:r>
          </a:p>
        </p:txBody>
      </p:sp>
      <p:sp>
        <p:nvSpPr>
          <p:cNvPr id="3" name="Inhaltsplatzhalter 2">
            <a:extLst>
              <a:ext uri="{FF2B5EF4-FFF2-40B4-BE49-F238E27FC236}">
                <a16:creationId xmlns:a16="http://schemas.microsoft.com/office/drawing/2014/main" id="{A62E65DD-9B6A-4E4A-B8A5-C56B628E6569}"/>
              </a:ext>
            </a:extLst>
          </p:cNvPr>
          <p:cNvSpPr>
            <a:spLocks noGrp="1"/>
          </p:cNvSpPr>
          <p:nvPr>
            <p:ph idx="1"/>
          </p:nvPr>
        </p:nvSpPr>
        <p:spPr>
          <a:xfrm>
            <a:off x="1378800" y="1701602"/>
            <a:ext cx="9432000" cy="4248472"/>
          </a:xfrm>
        </p:spPr>
        <p:txBody>
          <a:bodyPr/>
          <a:lstStyle/>
          <a:p>
            <a:r>
              <a:rPr lang="de-DE" dirty="0"/>
              <a:t>Aussage 1: </a:t>
            </a:r>
            <a:br>
              <a:rPr lang="de-DE" dirty="0"/>
            </a:br>
            <a:r>
              <a:rPr lang="de-DE" dirty="0"/>
              <a:t>Unternehmen, die für Marketingzwecke soziale Medien einsetzen, sind erfolgreicher als Unternehmen, die dies nicht tun </a:t>
            </a:r>
          </a:p>
          <a:p>
            <a:r>
              <a:rPr lang="de-DE" dirty="0"/>
              <a:t>Aussage 2: </a:t>
            </a:r>
            <a:br>
              <a:rPr lang="de-DE" dirty="0"/>
            </a:br>
            <a:r>
              <a:rPr lang="de-DE" dirty="0"/>
              <a:t>Es besteht zwischen Unternehmen, die für Marketingzwecke Facebook einsetzen bzw. nicht einsetzen, kein Erfolgsunterschied </a:t>
            </a:r>
          </a:p>
          <a:p>
            <a:r>
              <a:rPr lang="de-DE" dirty="0"/>
              <a:t>Aussage 1 und 2 sind </a:t>
            </a:r>
            <a:r>
              <a:rPr lang="de-DE" dirty="0">
                <a:solidFill>
                  <a:srgbClr val="C00000"/>
                </a:solidFill>
              </a:rPr>
              <a:t>nicht widerspruchsfrei</a:t>
            </a:r>
            <a:r>
              <a:rPr lang="de-DE" dirty="0"/>
              <a:t>, da Facebook ein Element der Menge „sozialer Medien“ ist </a:t>
            </a:r>
          </a:p>
          <a:p>
            <a:r>
              <a:rPr lang="de-DE" dirty="0"/>
              <a:t>Eine </a:t>
            </a:r>
            <a:r>
              <a:rPr lang="de-DE" dirty="0">
                <a:solidFill>
                  <a:srgbClr val="C00000"/>
                </a:solidFill>
              </a:rPr>
              <a:t>sich selbst widersprechende Aussage </a:t>
            </a:r>
            <a:r>
              <a:rPr lang="de-DE" dirty="0"/>
              <a:t>wäre: </a:t>
            </a:r>
            <a:br>
              <a:rPr lang="de-DE" dirty="0"/>
            </a:br>
            <a:r>
              <a:rPr lang="de-DE" dirty="0"/>
              <a:t>Unternehmen setzen für Marketingzwecke Facebook ein, soziale Medien jedoch nicht </a:t>
            </a:r>
          </a:p>
        </p:txBody>
      </p:sp>
      <p:sp>
        <p:nvSpPr>
          <p:cNvPr id="4" name="Foliennummernplatzhalter 3">
            <a:extLst>
              <a:ext uri="{FF2B5EF4-FFF2-40B4-BE49-F238E27FC236}">
                <a16:creationId xmlns:a16="http://schemas.microsoft.com/office/drawing/2014/main" id="{899CCEFC-751B-684F-8E10-14A4F216D3A0}"/>
              </a:ext>
            </a:extLst>
          </p:cNvPr>
          <p:cNvSpPr>
            <a:spLocks noGrp="1"/>
          </p:cNvSpPr>
          <p:nvPr>
            <p:ph type="sldNum" sz="quarter" idx="12"/>
          </p:nvPr>
        </p:nvSpPr>
        <p:spPr/>
        <p:txBody>
          <a:bodyPr/>
          <a:lstStyle/>
          <a:p>
            <a:fld id="{FC0CC166-4E39-43B8-AB91-BDD1C4C9E224}" type="slidenum">
              <a:rPr lang="de-DE" smtClean="0"/>
              <a:t>13</a:t>
            </a:fld>
            <a:endParaRPr lang="de-DE" dirty="0"/>
          </a:p>
        </p:txBody>
      </p:sp>
    </p:spTree>
    <p:extLst>
      <p:ext uri="{BB962C8B-B14F-4D97-AF65-F5344CB8AC3E}">
        <p14:creationId xmlns:p14="http://schemas.microsoft.com/office/powerpoint/2010/main" val="4185435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864F9-74B6-3F4F-B9A5-3A16753AE2AC}"/>
              </a:ext>
            </a:extLst>
          </p:cNvPr>
          <p:cNvSpPr>
            <a:spLocks noGrp="1"/>
          </p:cNvSpPr>
          <p:nvPr>
            <p:ph type="title"/>
          </p:nvPr>
        </p:nvSpPr>
        <p:spPr/>
        <p:txBody>
          <a:bodyPr/>
          <a:lstStyle/>
          <a:p>
            <a:r>
              <a:rPr lang="de-DE" dirty="0"/>
              <a:t>Wichtig - Widerspruchsfreiheit</a:t>
            </a:r>
          </a:p>
        </p:txBody>
      </p:sp>
      <p:sp>
        <p:nvSpPr>
          <p:cNvPr id="3" name="Inhaltsplatzhalter 2">
            <a:extLst>
              <a:ext uri="{FF2B5EF4-FFF2-40B4-BE49-F238E27FC236}">
                <a16:creationId xmlns:a16="http://schemas.microsoft.com/office/drawing/2014/main" id="{DF33FF86-B28C-744A-A300-B83158D025C5}"/>
              </a:ext>
            </a:extLst>
          </p:cNvPr>
          <p:cNvSpPr>
            <a:spLocks noGrp="1"/>
          </p:cNvSpPr>
          <p:nvPr>
            <p:ph idx="1"/>
          </p:nvPr>
        </p:nvSpPr>
        <p:spPr>
          <a:xfrm>
            <a:off x="1378800" y="1917626"/>
            <a:ext cx="9432000" cy="3690000"/>
          </a:xfrm>
        </p:spPr>
        <p:txBody>
          <a:bodyPr/>
          <a:lstStyle/>
          <a:p>
            <a:r>
              <a:rPr lang="de-DE" dirty="0"/>
              <a:t>Gelegentlich werden sich selbst </a:t>
            </a:r>
            <a:r>
              <a:rPr lang="de-DE" dirty="0">
                <a:solidFill>
                  <a:srgbClr val="C00000"/>
                </a:solidFill>
              </a:rPr>
              <a:t>widersprechende Aussagen</a:t>
            </a:r>
            <a:r>
              <a:rPr lang="de-DE" dirty="0"/>
              <a:t> oder Begriffe als Stilmittel bzw. rhetorische Figuren eingesetzt: </a:t>
            </a:r>
            <a:r>
              <a:rPr lang="de-DE" dirty="0">
                <a:solidFill>
                  <a:srgbClr val="C00000"/>
                </a:solidFill>
              </a:rPr>
              <a:t>Oxymoron</a:t>
            </a:r>
            <a:br>
              <a:rPr lang="de-DE" dirty="0">
                <a:solidFill>
                  <a:srgbClr val="C00000"/>
                </a:solidFill>
              </a:rPr>
            </a:br>
            <a:br>
              <a:rPr lang="de-DE" dirty="0">
                <a:solidFill>
                  <a:srgbClr val="C00000"/>
                </a:solidFill>
              </a:rPr>
            </a:br>
            <a:r>
              <a:rPr lang="de-DE" dirty="0"/>
              <a:t>„Weniger ist mehr“ </a:t>
            </a:r>
            <a:br>
              <a:rPr lang="de-DE" dirty="0"/>
            </a:br>
            <a:br>
              <a:rPr lang="de-DE" dirty="0"/>
            </a:br>
            <a:r>
              <a:rPr lang="de-DE" dirty="0"/>
              <a:t>„bittersüß“</a:t>
            </a:r>
            <a:br>
              <a:rPr lang="de-DE" dirty="0">
                <a:solidFill>
                  <a:srgbClr val="C00000"/>
                </a:solidFill>
              </a:rPr>
            </a:br>
            <a:endParaRPr lang="de-DE" dirty="0">
              <a:solidFill>
                <a:srgbClr val="C00000"/>
              </a:solidFill>
            </a:endParaRPr>
          </a:p>
          <a:p>
            <a:r>
              <a:rPr lang="de-DE" dirty="0"/>
              <a:t>Diese Stilmittel sollten in wissenschaftlichen Texten sparsam eingesetzt werden </a:t>
            </a:r>
          </a:p>
        </p:txBody>
      </p:sp>
      <p:sp>
        <p:nvSpPr>
          <p:cNvPr id="4" name="Foliennummernplatzhalter 3">
            <a:extLst>
              <a:ext uri="{FF2B5EF4-FFF2-40B4-BE49-F238E27FC236}">
                <a16:creationId xmlns:a16="http://schemas.microsoft.com/office/drawing/2014/main" id="{53E74281-061C-2143-A74C-6D9FFF2A515A}"/>
              </a:ext>
            </a:extLst>
          </p:cNvPr>
          <p:cNvSpPr>
            <a:spLocks noGrp="1"/>
          </p:cNvSpPr>
          <p:nvPr>
            <p:ph type="sldNum" sz="quarter" idx="12"/>
          </p:nvPr>
        </p:nvSpPr>
        <p:spPr/>
        <p:txBody>
          <a:bodyPr/>
          <a:lstStyle/>
          <a:p>
            <a:fld id="{FC0CC166-4E39-43B8-AB91-BDD1C4C9E224}" type="slidenum">
              <a:rPr lang="de-DE" smtClean="0"/>
              <a:t>14</a:t>
            </a:fld>
            <a:endParaRPr lang="de-DE" dirty="0"/>
          </a:p>
        </p:txBody>
      </p:sp>
    </p:spTree>
    <p:extLst>
      <p:ext uri="{BB962C8B-B14F-4D97-AF65-F5344CB8AC3E}">
        <p14:creationId xmlns:p14="http://schemas.microsoft.com/office/powerpoint/2010/main" val="357858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8F879-DB03-274E-BDE2-A5B2772CE32A}"/>
              </a:ext>
            </a:extLst>
          </p:cNvPr>
          <p:cNvSpPr>
            <a:spLocks noGrp="1"/>
          </p:cNvSpPr>
          <p:nvPr>
            <p:ph type="title"/>
          </p:nvPr>
        </p:nvSpPr>
        <p:spPr>
          <a:xfrm>
            <a:off x="1378800" y="612001"/>
            <a:ext cx="7743123" cy="1248289"/>
          </a:xfrm>
        </p:spPr>
        <p:txBody>
          <a:bodyPr/>
          <a:lstStyle/>
          <a:p>
            <a:r>
              <a:rPr lang="de-DE" dirty="0"/>
              <a:t>Wissenschaftskriterien - Systematisierbarkeit</a:t>
            </a:r>
          </a:p>
        </p:txBody>
      </p:sp>
      <p:sp>
        <p:nvSpPr>
          <p:cNvPr id="4" name="Foliennummernplatzhalter 3">
            <a:extLst>
              <a:ext uri="{FF2B5EF4-FFF2-40B4-BE49-F238E27FC236}">
                <a16:creationId xmlns:a16="http://schemas.microsoft.com/office/drawing/2014/main" id="{E66F29A6-F64A-454D-8439-7672B4D930EC}"/>
              </a:ext>
            </a:extLst>
          </p:cNvPr>
          <p:cNvSpPr>
            <a:spLocks noGrp="1"/>
          </p:cNvSpPr>
          <p:nvPr>
            <p:ph type="sldNum" sz="quarter" idx="12"/>
          </p:nvPr>
        </p:nvSpPr>
        <p:spPr/>
        <p:txBody>
          <a:bodyPr/>
          <a:lstStyle/>
          <a:p>
            <a:fld id="{FC0CC166-4E39-43B8-AB91-BDD1C4C9E224}" type="slidenum">
              <a:rPr lang="de-DE" smtClean="0"/>
              <a:t>15</a:t>
            </a:fld>
            <a:endParaRPr lang="de-DE" dirty="0"/>
          </a:p>
        </p:txBody>
      </p:sp>
      <p:sp>
        <p:nvSpPr>
          <p:cNvPr id="5" name="Inhaltsplatzhalter 2">
            <a:extLst>
              <a:ext uri="{FF2B5EF4-FFF2-40B4-BE49-F238E27FC236}">
                <a16:creationId xmlns:a16="http://schemas.microsoft.com/office/drawing/2014/main" id="{71F4A0A3-1C82-8444-ACB8-D6443BCBB82B}"/>
              </a:ext>
            </a:extLst>
          </p:cNvPr>
          <p:cNvSpPr>
            <a:spLocks noGrp="1"/>
          </p:cNvSpPr>
          <p:nvPr>
            <p:ph idx="1"/>
          </p:nvPr>
        </p:nvSpPr>
        <p:spPr>
          <a:xfrm>
            <a:off x="1378800" y="2167231"/>
            <a:ext cx="9831356" cy="252512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0" indent="0" algn="just">
              <a:buNone/>
            </a:pPr>
            <a:r>
              <a:rPr lang="de-DE" dirty="0">
                <a:solidFill>
                  <a:schemeClr val="bg1"/>
                </a:solidFill>
                <a:latin typeface="+mj-lt"/>
              </a:rPr>
              <a:t>Eine Menge von Aussagen ist noch keine </a:t>
            </a:r>
            <a:r>
              <a:rPr lang="de-DE" i="1" dirty="0">
                <a:solidFill>
                  <a:schemeClr val="bg1"/>
                </a:solidFill>
                <a:latin typeface="+mj-lt"/>
              </a:rPr>
              <a:t>Theorie</a:t>
            </a:r>
            <a:r>
              <a:rPr lang="de-DE" dirty="0">
                <a:solidFill>
                  <a:schemeClr val="bg1"/>
                </a:solidFill>
                <a:latin typeface="+mj-lt"/>
              </a:rPr>
              <a:t>; die Aussagen erfordern einen Klassifikations- oder Begründungszusammenhang. Daher dürfen die Aussagen nicht nur singuläre Aussagen sein, sondern es muss sich um eine Menge oder ein System von Aussagen handeln. Es gehört zum Wesen der Wissenschaft, dass sich Aussagen in einem Aussagensystem auch auf unterschiedliche Abstraktionsebenen beziehen.</a:t>
            </a:r>
          </a:p>
        </p:txBody>
      </p:sp>
    </p:spTree>
    <p:extLst>
      <p:ext uri="{BB962C8B-B14F-4D97-AF65-F5344CB8AC3E}">
        <p14:creationId xmlns:p14="http://schemas.microsoft.com/office/powerpoint/2010/main" val="117959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A252D-44F7-9148-9D01-B05393D6C514}"/>
              </a:ext>
            </a:extLst>
          </p:cNvPr>
          <p:cNvSpPr>
            <a:spLocks noGrp="1"/>
          </p:cNvSpPr>
          <p:nvPr>
            <p:ph type="title"/>
          </p:nvPr>
        </p:nvSpPr>
        <p:spPr/>
        <p:txBody>
          <a:bodyPr/>
          <a:lstStyle/>
          <a:p>
            <a:r>
              <a:rPr lang="de-DE" dirty="0"/>
              <a:t>Beispiel - Systematisierbarkeit</a:t>
            </a:r>
          </a:p>
        </p:txBody>
      </p:sp>
      <p:sp>
        <p:nvSpPr>
          <p:cNvPr id="3" name="Inhaltsplatzhalter 2">
            <a:extLst>
              <a:ext uri="{FF2B5EF4-FFF2-40B4-BE49-F238E27FC236}">
                <a16:creationId xmlns:a16="http://schemas.microsoft.com/office/drawing/2014/main" id="{DCDB52F2-F874-3546-B74B-4ACCEFF9B0B9}"/>
              </a:ext>
            </a:extLst>
          </p:cNvPr>
          <p:cNvSpPr>
            <a:spLocks noGrp="1"/>
          </p:cNvSpPr>
          <p:nvPr>
            <p:ph idx="1"/>
          </p:nvPr>
        </p:nvSpPr>
        <p:spPr>
          <a:xfrm>
            <a:off x="1378800" y="1341562"/>
            <a:ext cx="9432000" cy="5328592"/>
          </a:xfrm>
        </p:spPr>
        <p:txBody>
          <a:bodyPr/>
          <a:lstStyle/>
          <a:p>
            <a:r>
              <a:rPr lang="de-DE" sz="2200" dirty="0"/>
              <a:t>Nutzungsverhalten als zu erklärende Variable im Technologieakzeptanzmodell (TAM) enthält zahlreiche </a:t>
            </a:r>
            <a:r>
              <a:rPr lang="de-DE" sz="2200" dirty="0">
                <a:solidFill>
                  <a:srgbClr val="C00000"/>
                </a:solidFill>
              </a:rPr>
              <a:t>singuläre Aussagen </a:t>
            </a:r>
            <a:r>
              <a:rPr lang="de-DE" sz="2200" dirty="0"/>
              <a:t>der Art: </a:t>
            </a:r>
            <a:br>
              <a:rPr lang="de-DE" sz="2200" dirty="0"/>
            </a:br>
            <a:br>
              <a:rPr lang="de-DE" sz="2200" dirty="0"/>
            </a:br>
            <a:r>
              <a:rPr lang="de-DE" sz="2200" dirty="0">
                <a:effectLst/>
                <a:latin typeface="Arial Unicode MS" panose="020B0604020202020204" pitchFamily="34" charset="-128"/>
                <a:ea typeface="Times New Roman" panose="02020603050405020304" pitchFamily="18" charset="0"/>
                <a:cs typeface="Times New Roman" panose="02020603050405020304" pitchFamily="18" charset="0"/>
              </a:rPr>
              <a:t>„</a:t>
            </a:r>
            <a:r>
              <a:rPr lang="de-DE" sz="2200" dirty="0"/>
              <a:t>das Benutzergeschlecht verändert den Einfluss der wahrgenommenen Nützlichkeit eines Informationssystems auf die beabsichtigte Systemnutzung“ </a:t>
            </a:r>
            <a:br>
              <a:rPr lang="de-DE" sz="2200" dirty="0"/>
            </a:br>
            <a:br>
              <a:rPr lang="de-DE" sz="2200" dirty="0"/>
            </a:br>
            <a:r>
              <a:rPr lang="de-DE" sz="2200" dirty="0"/>
              <a:t>„das Alter eines Benutzers verändert den Einfluss der wahrgenommenen Nützlichkeit eines Systems auf die beabsichtigte Systemnutzung“</a:t>
            </a:r>
            <a:br>
              <a:rPr lang="de-DE" sz="2200" dirty="0"/>
            </a:br>
            <a:endParaRPr lang="de-DE" sz="2200" dirty="0"/>
          </a:p>
          <a:p>
            <a:r>
              <a:rPr lang="de-DE" sz="2200" dirty="0"/>
              <a:t>Eine davon </a:t>
            </a:r>
            <a:r>
              <a:rPr lang="de-DE" sz="2200" dirty="0">
                <a:solidFill>
                  <a:srgbClr val="C00000"/>
                </a:solidFill>
              </a:rPr>
              <a:t>abgeleitete Aussage </a:t>
            </a:r>
            <a:r>
              <a:rPr lang="de-DE" sz="2200" dirty="0"/>
              <a:t>auf einer höheren Abstraktionsstufe könnte das Benutzergeschlecht und Alter in die Kategorie „demografische Faktoren“ zusammenfassen </a:t>
            </a:r>
          </a:p>
          <a:p>
            <a:r>
              <a:rPr lang="de-DE" sz="2200" dirty="0"/>
              <a:t>Die daraus </a:t>
            </a:r>
            <a:r>
              <a:rPr lang="de-DE" sz="2200" dirty="0">
                <a:solidFill>
                  <a:srgbClr val="C00000"/>
                </a:solidFill>
              </a:rPr>
              <a:t>resultierende Aussage</a:t>
            </a:r>
            <a:r>
              <a:rPr lang="de-DE" sz="2200" dirty="0"/>
              <a:t> ist: „Demografische Faktoren verändern den Einfluss der wahrgenommenen Nützlichkeit eines Systems auf die beabsichtigte Systemnutzung.“ </a:t>
            </a:r>
          </a:p>
          <a:p>
            <a:endParaRPr lang="de-DE" sz="2200" dirty="0"/>
          </a:p>
        </p:txBody>
      </p:sp>
      <p:sp>
        <p:nvSpPr>
          <p:cNvPr id="4" name="Foliennummernplatzhalter 3">
            <a:extLst>
              <a:ext uri="{FF2B5EF4-FFF2-40B4-BE49-F238E27FC236}">
                <a16:creationId xmlns:a16="http://schemas.microsoft.com/office/drawing/2014/main" id="{D87368EF-A9FF-584F-A2CD-5857218B4716}"/>
              </a:ext>
            </a:extLst>
          </p:cNvPr>
          <p:cNvSpPr>
            <a:spLocks noGrp="1"/>
          </p:cNvSpPr>
          <p:nvPr>
            <p:ph type="sldNum" sz="quarter" idx="12"/>
          </p:nvPr>
        </p:nvSpPr>
        <p:spPr/>
        <p:txBody>
          <a:bodyPr/>
          <a:lstStyle/>
          <a:p>
            <a:fld id="{FC0CC166-4E39-43B8-AB91-BDD1C4C9E224}" type="slidenum">
              <a:rPr lang="de-DE" smtClean="0"/>
              <a:t>16</a:t>
            </a:fld>
            <a:endParaRPr lang="de-DE" dirty="0"/>
          </a:p>
        </p:txBody>
      </p:sp>
    </p:spTree>
    <p:extLst>
      <p:ext uri="{BB962C8B-B14F-4D97-AF65-F5344CB8AC3E}">
        <p14:creationId xmlns:p14="http://schemas.microsoft.com/office/powerpoint/2010/main" val="2058499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FAD49-440F-304B-8680-1DE3A9744508}"/>
              </a:ext>
            </a:extLst>
          </p:cNvPr>
          <p:cNvSpPr>
            <a:spLocks noGrp="1"/>
          </p:cNvSpPr>
          <p:nvPr>
            <p:ph type="title"/>
          </p:nvPr>
        </p:nvSpPr>
        <p:spPr>
          <a:xfrm>
            <a:off x="1378800" y="612001"/>
            <a:ext cx="6663003" cy="1248289"/>
          </a:xfrm>
        </p:spPr>
        <p:txBody>
          <a:bodyPr/>
          <a:lstStyle/>
          <a:p>
            <a:r>
              <a:rPr lang="de-DE" dirty="0"/>
              <a:t>Wissenschaftskriterien - Verständlichkeit</a:t>
            </a:r>
          </a:p>
        </p:txBody>
      </p:sp>
      <p:sp>
        <p:nvSpPr>
          <p:cNvPr id="3" name="Inhaltsplatzhalter 2">
            <a:extLst>
              <a:ext uri="{FF2B5EF4-FFF2-40B4-BE49-F238E27FC236}">
                <a16:creationId xmlns:a16="http://schemas.microsoft.com/office/drawing/2014/main" id="{5A95FBA3-A723-5544-A511-36CE56749094}"/>
              </a:ext>
            </a:extLst>
          </p:cNvPr>
          <p:cNvSpPr>
            <a:spLocks noGrp="1"/>
          </p:cNvSpPr>
          <p:nvPr>
            <p:ph idx="1"/>
          </p:nvPr>
        </p:nvSpPr>
        <p:spPr>
          <a:xfrm>
            <a:off x="1378800" y="1773610"/>
            <a:ext cx="9432000" cy="963762"/>
          </a:xfrm>
        </p:spPr>
        <p:txBody>
          <a:bodyPr/>
          <a:lstStyle/>
          <a:p>
            <a:r>
              <a:rPr lang="de-DE" dirty="0"/>
              <a:t>Damit die vorgenannten Kriterien erfüllt werden können, ist es bedeutsam, dass wissenschaftliche Aussagen verständlich sind</a:t>
            </a:r>
          </a:p>
          <a:p>
            <a:endParaRPr lang="de-DE" dirty="0"/>
          </a:p>
        </p:txBody>
      </p:sp>
      <p:sp>
        <p:nvSpPr>
          <p:cNvPr id="4" name="Foliennummernplatzhalter 3">
            <a:extLst>
              <a:ext uri="{FF2B5EF4-FFF2-40B4-BE49-F238E27FC236}">
                <a16:creationId xmlns:a16="http://schemas.microsoft.com/office/drawing/2014/main" id="{E9B99117-36E2-C44D-85E7-EC3E70AE3E9D}"/>
              </a:ext>
            </a:extLst>
          </p:cNvPr>
          <p:cNvSpPr>
            <a:spLocks noGrp="1"/>
          </p:cNvSpPr>
          <p:nvPr>
            <p:ph type="sldNum" sz="quarter" idx="12"/>
          </p:nvPr>
        </p:nvSpPr>
        <p:spPr/>
        <p:txBody>
          <a:bodyPr/>
          <a:lstStyle/>
          <a:p>
            <a:fld id="{FC0CC166-4E39-43B8-AB91-BDD1C4C9E224}" type="slidenum">
              <a:rPr lang="de-DE" smtClean="0"/>
              <a:t>17</a:t>
            </a:fld>
            <a:endParaRPr lang="de-DE" dirty="0"/>
          </a:p>
        </p:txBody>
      </p:sp>
      <p:sp>
        <p:nvSpPr>
          <p:cNvPr id="5" name="Inhaltsplatzhalter 2">
            <a:extLst>
              <a:ext uri="{FF2B5EF4-FFF2-40B4-BE49-F238E27FC236}">
                <a16:creationId xmlns:a16="http://schemas.microsoft.com/office/drawing/2014/main" id="{743875E2-11DE-0F44-AB10-90006600D4AA}"/>
              </a:ext>
            </a:extLst>
          </p:cNvPr>
          <p:cNvSpPr txBox="1">
            <a:spLocks/>
          </p:cNvSpPr>
          <p:nvPr/>
        </p:nvSpPr>
        <p:spPr>
          <a:xfrm>
            <a:off x="1378799" y="2737372"/>
            <a:ext cx="9831356"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Je verständlicher die Aussagen sind, umso größer ist die Wahrscheinlichkeit, dass der erhobene Erkenntnisanspruch als berechtigt oder nicht berechtigt festgestellt werden kann. </a:t>
            </a:r>
          </a:p>
        </p:txBody>
      </p:sp>
      <p:sp>
        <p:nvSpPr>
          <p:cNvPr id="6" name="Inhaltsplatzhalter 2">
            <a:extLst>
              <a:ext uri="{FF2B5EF4-FFF2-40B4-BE49-F238E27FC236}">
                <a16:creationId xmlns:a16="http://schemas.microsoft.com/office/drawing/2014/main" id="{95F5FB77-8793-7B43-8698-F8C705BFA05E}"/>
              </a:ext>
            </a:extLst>
          </p:cNvPr>
          <p:cNvSpPr txBox="1">
            <a:spLocks/>
          </p:cNvSpPr>
          <p:nvPr/>
        </p:nvSpPr>
        <p:spPr>
          <a:xfrm>
            <a:off x="1378799" y="4186353"/>
            <a:ext cx="9432000" cy="1814833"/>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Größtmögliche Präzision der sprachlichen Ausdrücke liegt im Interesse einer unkomplizierten und schnellen Feststellung des Wahrheitswerts </a:t>
            </a:r>
          </a:p>
          <a:p>
            <a:r>
              <a:rPr lang="de-DE" dirty="0"/>
              <a:t>Dies zeigt die Bedeutung der Fachsprache, denn nur sie kann größtmögliche Präzision der sprachen Ausdrücke sichern</a:t>
            </a:r>
          </a:p>
          <a:p>
            <a:endParaRPr lang="de-DE" dirty="0"/>
          </a:p>
        </p:txBody>
      </p:sp>
    </p:spTree>
    <p:extLst>
      <p:ext uri="{BB962C8B-B14F-4D97-AF65-F5344CB8AC3E}">
        <p14:creationId xmlns:p14="http://schemas.microsoft.com/office/powerpoint/2010/main" val="60500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E666D-D31D-7F4D-B523-094D5CCE1278}"/>
              </a:ext>
            </a:extLst>
          </p:cNvPr>
          <p:cNvSpPr>
            <a:spLocks noGrp="1"/>
          </p:cNvSpPr>
          <p:nvPr>
            <p:ph type="title"/>
          </p:nvPr>
        </p:nvSpPr>
        <p:spPr/>
        <p:txBody>
          <a:bodyPr/>
          <a:lstStyle/>
          <a:p>
            <a:r>
              <a:rPr lang="de-DE" dirty="0"/>
              <a:t>Objekte der Wissenschaftlichkeit</a:t>
            </a:r>
          </a:p>
        </p:txBody>
      </p:sp>
      <p:sp>
        <p:nvSpPr>
          <p:cNvPr id="3" name="Inhaltsplatzhalter 2">
            <a:extLst>
              <a:ext uri="{FF2B5EF4-FFF2-40B4-BE49-F238E27FC236}">
                <a16:creationId xmlns:a16="http://schemas.microsoft.com/office/drawing/2014/main" id="{BEE427F8-C079-DA40-95DC-832628E6D116}"/>
              </a:ext>
            </a:extLst>
          </p:cNvPr>
          <p:cNvSpPr>
            <a:spLocks noGrp="1"/>
          </p:cNvSpPr>
          <p:nvPr>
            <p:ph idx="1"/>
          </p:nvPr>
        </p:nvSpPr>
        <p:spPr>
          <a:xfrm>
            <a:off x="1378800" y="1989634"/>
            <a:ext cx="9432000" cy="3690000"/>
          </a:xfrm>
        </p:spPr>
        <p:txBody>
          <a:bodyPr/>
          <a:lstStyle/>
          <a:p>
            <a:r>
              <a:rPr lang="de-DE" dirty="0"/>
              <a:t>Arbeitsergebnis, Arbeitsprozess und Arbeitshaltung</a:t>
            </a:r>
          </a:p>
          <a:p>
            <a:pPr lvl="1"/>
            <a:r>
              <a:rPr lang="de-DE" sz="2200" dirty="0"/>
              <a:t>Arbeitshaltung und Arbeitsprozess sind Voraussetzung für wissenschaftliche Arbeitsergebnisse</a:t>
            </a:r>
          </a:p>
          <a:p>
            <a:pPr lvl="1"/>
            <a:r>
              <a:rPr lang="de-DE" sz="2200" dirty="0"/>
              <a:t>Wissenschaftliche Arbeitshaltung: „Prüfe alles, und verwende was gut ist.“</a:t>
            </a:r>
          </a:p>
          <a:p>
            <a:pPr>
              <a:spcBef>
                <a:spcPts val="1200"/>
              </a:spcBef>
            </a:pPr>
            <a:r>
              <a:rPr lang="de-DE" dirty="0"/>
              <a:t>Die </a:t>
            </a:r>
            <a:r>
              <a:rPr lang="de-DE" dirty="0">
                <a:solidFill>
                  <a:srgbClr val="C00000"/>
                </a:solidFill>
              </a:rPr>
              <a:t>Fälschung von Forschungsergebnissen </a:t>
            </a:r>
            <a:r>
              <a:rPr lang="de-DE" dirty="0"/>
              <a:t>verdient nicht einmal das Prädikat unwissenschaftlich, sondern ist Betrug. </a:t>
            </a:r>
          </a:p>
          <a:p>
            <a:pPr lvl="1"/>
            <a:r>
              <a:rPr lang="de-DE" sz="2200" dirty="0" err="1">
                <a:solidFill>
                  <a:srgbClr val="C00000"/>
                </a:solidFill>
              </a:rPr>
              <a:t>Missachtungssyndrom</a:t>
            </a:r>
            <a:r>
              <a:rPr lang="de-DE" sz="2200" dirty="0"/>
              <a:t>: das bewusste Ignorieren oder unbeabsichtigte Nichtberücksichtigen vorhandener wissenschaftlicher Fachliteratur</a:t>
            </a:r>
          </a:p>
          <a:p>
            <a:endParaRPr lang="de-DE" dirty="0"/>
          </a:p>
        </p:txBody>
      </p:sp>
      <p:sp>
        <p:nvSpPr>
          <p:cNvPr id="4" name="Foliennummernplatzhalter 3">
            <a:extLst>
              <a:ext uri="{FF2B5EF4-FFF2-40B4-BE49-F238E27FC236}">
                <a16:creationId xmlns:a16="http://schemas.microsoft.com/office/drawing/2014/main" id="{93BF2495-06B9-7B41-881D-3B153A2A64A2}"/>
              </a:ext>
            </a:extLst>
          </p:cNvPr>
          <p:cNvSpPr>
            <a:spLocks noGrp="1"/>
          </p:cNvSpPr>
          <p:nvPr>
            <p:ph type="sldNum" sz="quarter" idx="12"/>
          </p:nvPr>
        </p:nvSpPr>
        <p:spPr/>
        <p:txBody>
          <a:bodyPr/>
          <a:lstStyle/>
          <a:p>
            <a:fld id="{FC0CC166-4E39-43B8-AB91-BDD1C4C9E224}" type="slidenum">
              <a:rPr lang="de-DE" smtClean="0"/>
              <a:t>18</a:t>
            </a:fld>
            <a:endParaRPr lang="de-DE" dirty="0"/>
          </a:p>
        </p:txBody>
      </p:sp>
    </p:spTree>
    <p:extLst>
      <p:ext uri="{BB962C8B-B14F-4D97-AF65-F5344CB8AC3E}">
        <p14:creationId xmlns:p14="http://schemas.microsoft.com/office/powerpoint/2010/main" val="4034264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A8C5E-C761-1644-B740-2E8D1BE98237}"/>
              </a:ext>
            </a:extLst>
          </p:cNvPr>
          <p:cNvSpPr>
            <a:spLocks noGrp="1"/>
          </p:cNvSpPr>
          <p:nvPr>
            <p:ph type="title"/>
          </p:nvPr>
        </p:nvSpPr>
        <p:spPr>
          <a:xfrm>
            <a:off x="1378800" y="612001"/>
            <a:ext cx="7023043" cy="1248289"/>
          </a:xfrm>
        </p:spPr>
        <p:txBody>
          <a:bodyPr/>
          <a:lstStyle/>
          <a:p>
            <a:r>
              <a:rPr lang="de-DE" dirty="0"/>
              <a:t>Forderungen an wissenschaftliches Arbeiten</a:t>
            </a:r>
          </a:p>
        </p:txBody>
      </p:sp>
      <p:sp>
        <p:nvSpPr>
          <p:cNvPr id="3" name="Inhaltsplatzhalter 2">
            <a:extLst>
              <a:ext uri="{FF2B5EF4-FFF2-40B4-BE49-F238E27FC236}">
                <a16:creationId xmlns:a16="http://schemas.microsoft.com/office/drawing/2014/main" id="{60AFBEEC-E947-9940-AFEB-A656D412B2CD}"/>
              </a:ext>
            </a:extLst>
          </p:cNvPr>
          <p:cNvSpPr>
            <a:spLocks noGrp="1"/>
          </p:cNvSpPr>
          <p:nvPr>
            <p:ph idx="1"/>
          </p:nvPr>
        </p:nvSpPr>
        <p:spPr>
          <a:xfrm>
            <a:off x="1378800" y="2250008"/>
            <a:ext cx="9432000" cy="2619946"/>
          </a:xfrm>
        </p:spPr>
        <p:txBody>
          <a:bodyPr/>
          <a:lstStyle/>
          <a:p>
            <a:r>
              <a:rPr lang="de-DE" dirty="0"/>
              <a:t>Folgende Forderungen an </a:t>
            </a:r>
            <a:r>
              <a:rPr lang="de-DE" dirty="0">
                <a:solidFill>
                  <a:srgbClr val="C00000"/>
                </a:solidFill>
              </a:rPr>
              <a:t>wissenschaftliches Arbeiten </a:t>
            </a:r>
            <a:r>
              <a:rPr lang="de-DE" dirty="0"/>
              <a:t>werden im Allgemeinen als verbindlich angesehen:</a:t>
            </a:r>
          </a:p>
          <a:p>
            <a:pPr lvl="1"/>
            <a:r>
              <a:rPr lang="de-DE" sz="2200" dirty="0"/>
              <a:t>Vorurteilsfreiheit </a:t>
            </a:r>
          </a:p>
          <a:p>
            <a:pPr lvl="1"/>
            <a:r>
              <a:rPr lang="de-DE" sz="2200" dirty="0"/>
              <a:t>Öffentlichkeit </a:t>
            </a:r>
          </a:p>
          <a:p>
            <a:pPr lvl="1"/>
            <a:r>
              <a:rPr lang="de-DE" sz="2200" dirty="0"/>
              <a:t>provisorische Gültigkeit </a:t>
            </a:r>
          </a:p>
          <a:p>
            <a:pPr lvl="1"/>
            <a:r>
              <a:rPr lang="de-DE" sz="2200" dirty="0"/>
              <a:t>Konditionalität </a:t>
            </a:r>
          </a:p>
        </p:txBody>
      </p:sp>
      <p:sp>
        <p:nvSpPr>
          <p:cNvPr id="4" name="Foliennummernplatzhalter 3">
            <a:extLst>
              <a:ext uri="{FF2B5EF4-FFF2-40B4-BE49-F238E27FC236}">
                <a16:creationId xmlns:a16="http://schemas.microsoft.com/office/drawing/2014/main" id="{68BD199C-052A-5C46-B578-51CF28446B03}"/>
              </a:ext>
            </a:extLst>
          </p:cNvPr>
          <p:cNvSpPr>
            <a:spLocks noGrp="1"/>
          </p:cNvSpPr>
          <p:nvPr>
            <p:ph type="sldNum" sz="quarter" idx="12"/>
          </p:nvPr>
        </p:nvSpPr>
        <p:spPr/>
        <p:txBody>
          <a:bodyPr/>
          <a:lstStyle/>
          <a:p>
            <a:fld id="{FC0CC166-4E39-43B8-AB91-BDD1C4C9E224}" type="slidenum">
              <a:rPr lang="de-DE" smtClean="0"/>
              <a:t>19</a:t>
            </a:fld>
            <a:endParaRPr lang="de-DE" dirty="0"/>
          </a:p>
        </p:txBody>
      </p:sp>
    </p:spTree>
    <p:extLst>
      <p:ext uri="{BB962C8B-B14F-4D97-AF65-F5344CB8AC3E}">
        <p14:creationId xmlns:p14="http://schemas.microsoft.com/office/powerpoint/2010/main" val="289247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9BE2054-4C08-D745-B543-CC2CC8536813}"/>
              </a:ext>
            </a:extLst>
          </p:cNvPr>
          <p:cNvSpPr>
            <a:spLocks noGrp="1"/>
          </p:cNvSpPr>
          <p:nvPr>
            <p:ph type="title"/>
          </p:nvPr>
        </p:nvSpPr>
        <p:spPr/>
        <p:txBody>
          <a:bodyPr/>
          <a:lstStyle/>
          <a:p>
            <a:r>
              <a:rPr lang="de-DE" dirty="0"/>
              <a:t>Lernziele</a:t>
            </a:r>
          </a:p>
        </p:txBody>
      </p:sp>
      <p:sp>
        <p:nvSpPr>
          <p:cNvPr id="6" name="Inhaltsplatzhalter 5">
            <a:extLst>
              <a:ext uri="{FF2B5EF4-FFF2-40B4-BE49-F238E27FC236}">
                <a16:creationId xmlns:a16="http://schemas.microsoft.com/office/drawing/2014/main" id="{FA26C76C-5E58-8C43-B72C-041CCF2E3671}"/>
              </a:ext>
            </a:extLst>
          </p:cNvPr>
          <p:cNvSpPr>
            <a:spLocks noGrp="1"/>
          </p:cNvSpPr>
          <p:nvPr>
            <p:ph idx="1"/>
          </p:nvPr>
        </p:nvSpPr>
        <p:spPr>
          <a:xfrm>
            <a:off x="1378799" y="1269554"/>
            <a:ext cx="9975371" cy="5152881"/>
          </a:xfrm>
        </p:spPr>
        <p:txBody>
          <a:bodyPr/>
          <a:lstStyle/>
          <a:p>
            <a:r>
              <a:rPr lang="de-DE" sz="2200" dirty="0"/>
              <a:t>Sie können die Unterschiede zwischen empirischer Wissenschaft, Formalwissenschaft und Ingenieurwissenschaft in der Wirtschaftsinformatik erläutern.</a:t>
            </a:r>
          </a:p>
          <a:p>
            <a:r>
              <a:rPr lang="de-DE" sz="2200" dirty="0"/>
              <a:t>Sie kennen die Kriterien, die eine wissenschaftliche Disziplin erfüllen muss, und können diese als wesentliche Kriterien für wissenschaftliche Aussagen verstehen. </a:t>
            </a:r>
          </a:p>
          <a:p>
            <a:r>
              <a:rPr lang="de-DE" sz="2200" dirty="0"/>
              <a:t>Sie kennen die Objekte der Wissenschaftlichkeit und die Forderungen an wissenschaftliches Arbeiten. </a:t>
            </a:r>
          </a:p>
          <a:p>
            <a:r>
              <a:rPr lang="de-DE" sz="2200" dirty="0"/>
              <a:t>Sie können zwischen wissenschaftlichen, nicht-wissenschaftlichen und unwissenschaftlichen Ansätzen unterscheiden. </a:t>
            </a:r>
          </a:p>
          <a:p>
            <a:r>
              <a:rPr lang="de-DE" sz="2200" dirty="0"/>
              <a:t>Sie verstehen den Unterschied zwischen Seins-Wissenschaft und Sollens-Wissenschaft.</a:t>
            </a:r>
          </a:p>
          <a:p>
            <a:r>
              <a:rPr lang="en-US" sz="2200" dirty="0"/>
              <a:t>Sie </a:t>
            </a:r>
            <a:r>
              <a:rPr lang="de-DE" sz="2200" dirty="0"/>
              <a:t>kennen</a:t>
            </a:r>
            <a:r>
              <a:rPr lang="en-US" sz="2200" dirty="0"/>
              <a:t> </a:t>
            </a:r>
            <a:r>
              <a:rPr lang="de-AT" sz="2200" dirty="0"/>
              <a:t>verschiedene Wahrheitstheorien und können diese beschreiben. </a:t>
            </a:r>
          </a:p>
          <a:p>
            <a:r>
              <a:rPr lang="de-AT" sz="2200" dirty="0"/>
              <a:t>Sie kennen die Wissenschaftsziele, welche die Wirtschaftsinformatik verfolgt.</a:t>
            </a:r>
            <a:endParaRPr lang="en-US" sz="2200" dirty="0"/>
          </a:p>
          <a:p>
            <a:endParaRPr lang="de-DE" sz="2200" dirty="0"/>
          </a:p>
        </p:txBody>
      </p:sp>
      <p:sp>
        <p:nvSpPr>
          <p:cNvPr id="4" name="Foliennummernplatzhalter 3">
            <a:extLst>
              <a:ext uri="{FF2B5EF4-FFF2-40B4-BE49-F238E27FC236}">
                <a16:creationId xmlns:a16="http://schemas.microsoft.com/office/drawing/2014/main" id="{82778561-4CE6-F94A-9EE6-B804CCA7389C}"/>
              </a:ext>
            </a:extLst>
          </p:cNvPr>
          <p:cNvSpPr>
            <a:spLocks noGrp="1"/>
          </p:cNvSpPr>
          <p:nvPr>
            <p:ph type="sldNum" sz="quarter" idx="12"/>
          </p:nvPr>
        </p:nvSpPr>
        <p:spPr/>
        <p:txBody>
          <a:bodyPr/>
          <a:lstStyle/>
          <a:p>
            <a:fld id="{FC0CC166-4E39-43B8-AB91-BDD1C4C9E224}" type="slidenum">
              <a:rPr lang="de-DE" smtClean="0"/>
              <a:t>2</a:t>
            </a:fld>
            <a:endParaRPr lang="de-DE" dirty="0"/>
          </a:p>
        </p:txBody>
      </p:sp>
    </p:spTree>
    <p:extLst>
      <p:ext uri="{BB962C8B-B14F-4D97-AF65-F5344CB8AC3E}">
        <p14:creationId xmlns:p14="http://schemas.microsoft.com/office/powerpoint/2010/main" val="71769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06AA5-4442-2D4A-8C7A-40E2B0F0DF0A}"/>
              </a:ext>
            </a:extLst>
          </p:cNvPr>
          <p:cNvSpPr>
            <a:spLocks noGrp="1"/>
          </p:cNvSpPr>
          <p:nvPr>
            <p:ph type="title"/>
          </p:nvPr>
        </p:nvSpPr>
        <p:spPr>
          <a:xfrm>
            <a:off x="1378800" y="612001"/>
            <a:ext cx="7383083" cy="1248289"/>
          </a:xfrm>
        </p:spPr>
        <p:txBody>
          <a:bodyPr/>
          <a:lstStyle/>
          <a:p>
            <a:r>
              <a:rPr lang="de-DE" dirty="0"/>
              <a:t>Forderungen an wissenschaftliches Arbeiten</a:t>
            </a:r>
          </a:p>
        </p:txBody>
      </p:sp>
      <p:sp>
        <p:nvSpPr>
          <p:cNvPr id="3" name="Inhaltsplatzhalter 2">
            <a:extLst>
              <a:ext uri="{FF2B5EF4-FFF2-40B4-BE49-F238E27FC236}">
                <a16:creationId xmlns:a16="http://schemas.microsoft.com/office/drawing/2014/main" id="{011CC48F-3919-D840-A938-497B4728B640}"/>
              </a:ext>
            </a:extLst>
          </p:cNvPr>
          <p:cNvSpPr>
            <a:spLocks noGrp="1"/>
          </p:cNvSpPr>
          <p:nvPr>
            <p:ph idx="1"/>
          </p:nvPr>
        </p:nvSpPr>
        <p:spPr>
          <a:xfrm>
            <a:off x="1378800" y="1557586"/>
            <a:ext cx="9432000" cy="4617993"/>
          </a:xfrm>
        </p:spPr>
        <p:txBody>
          <a:bodyPr/>
          <a:lstStyle/>
          <a:p>
            <a:r>
              <a:rPr lang="de-DE" dirty="0">
                <a:solidFill>
                  <a:srgbClr val="C00000"/>
                </a:solidFill>
              </a:rPr>
              <a:t>Vorurteilsfreiheit</a:t>
            </a:r>
            <a:r>
              <a:rPr lang="de-DE" dirty="0"/>
              <a:t> </a:t>
            </a:r>
          </a:p>
          <a:p>
            <a:pPr lvl="1"/>
            <a:r>
              <a:rPr lang="de-DE" sz="2100" dirty="0"/>
              <a:t>Alles kann und muss zum Gegenstand wissenschaftlicher Untersuchung werden, was zum Gegenstandsbereich der betreffenden Wissenschaft gehört</a:t>
            </a:r>
          </a:p>
          <a:p>
            <a:pPr lvl="1"/>
            <a:r>
              <a:rPr lang="de-DE" sz="2100" dirty="0"/>
              <a:t>es darf grundsätzlich nichts ausgeschlossen werden</a:t>
            </a:r>
          </a:p>
          <a:p>
            <a:r>
              <a:rPr lang="de-DE" dirty="0">
                <a:solidFill>
                  <a:srgbClr val="C00000"/>
                </a:solidFill>
              </a:rPr>
              <a:t>Öffentlichkeit</a:t>
            </a:r>
            <a:r>
              <a:rPr lang="de-DE" dirty="0"/>
              <a:t> </a:t>
            </a:r>
          </a:p>
          <a:p>
            <a:pPr lvl="1"/>
            <a:r>
              <a:rPr lang="de-DE" sz="2100" dirty="0"/>
              <a:t>jeder ausreichend qualifizierten Person möglich muss es möglich sein, einen erhobenen Erkenntnisanspruch zu überprüfen</a:t>
            </a:r>
          </a:p>
          <a:p>
            <a:r>
              <a:rPr lang="de-DE" dirty="0">
                <a:solidFill>
                  <a:srgbClr val="C00000"/>
                </a:solidFill>
              </a:rPr>
              <a:t>Provisorische Gültigkeit </a:t>
            </a:r>
          </a:p>
          <a:p>
            <a:pPr lvl="1"/>
            <a:r>
              <a:rPr lang="de-DE" sz="2100" dirty="0"/>
              <a:t>keine wissenschaftliche Aussage ist endgültig</a:t>
            </a:r>
          </a:p>
          <a:p>
            <a:r>
              <a:rPr lang="de-DE" dirty="0">
                <a:solidFill>
                  <a:srgbClr val="C00000"/>
                </a:solidFill>
              </a:rPr>
              <a:t>Konditionalität</a:t>
            </a:r>
          </a:p>
          <a:p>
            <a:pPr lvl="1"/>
            <a:r>
              <a:rPr lang="de-DE" sz="2100" dirty="0"/>
              <a:t>eine wissenschaftliche Aussage ist unter bestimmten Voraussetzungen und Bedingungen gültig; diese müssen explizit angegeben werden</a:t>
            </a:r>
          </a:p>
        </p:txBody>
      </p:sp>
      <p:sp>
        <p:nvSpPr>
          <p:cNvPr id="4" name="Foliennummernplatzhalter 3">
            <a:extLst>
              <a:ext uri="{FF2B5EF4-FFF2-40B4-BE49-F238E27FC236}">
                <a16:creationId xmlns:a16="http://schemas.microsoft.com/office/drawing/2014/main" id="{71A8E8D1-C0B0-9149-9DAE-4AD0AFAAAD17}"/>
              </a:ext>
            </a:extLst>
          </p:cNvPr>
          <p:cNvSpPr>
            <a:spLocks noGrp="1"/>
          </p:cNvSpPr>
          <p:nvPr>
            <p:ph type="sldNum" sz="quarter" idx="12"/>
          </p:nvPr>
        </p:nvSpPr>
        <p:spPr/>
        <p:txBody>
          <a:bodyPr/>
          <a:lstStyle/>
          <a:p>
            <a:fld id="{FC0CC166-4E39-43B8-AB91-BDD1C4C9E224}" type="slidenum">
              <a:rPr lang="de-DE" smtClean="0"/>
              <a:t>20</a:t>
            </a:fld>
            <a:endParaRPr lang="de-DE" dirty="0"/>
          </a:p>
        </p:txBody>
      </p:sp>
    </p:spTree>
    <p:extLst>
      <p:ext uri="{BB962C8B-B14F-4D97-AF65-F5344CB8AC3E}">
        <p14:creationId xmlns:p14="http://schemas.microsoft.com/office/powerpoint/2010/main" val="234477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ED2C48-8F07-CD4D-8D32-EAAD71CC8F9F}"/>
              </a:ext>
            </a:extLst>
          </p:cNvPr>
          <p:cNvSpPr>
            <a:spLocks noGrp="1"/>
          </p:cNvSpPr>
          <p:nvPr>
            <p:ph type="title"/>
          </p:nvPr>
        </p:nvSpPr>
        <p:spPr/>
        <p:txBody>
          <a:bodyPr/>
          <a:lstStyle/>
          <a:p>
            <a:r>
              <a:rPr lang="de-DE" dirty="0"/>
              <a:t>Wissenschaftlich, nicht-wissenschaftlich und unwissenschaftlich</a:t>
            </a:r>
          </a:p>
        </p:txBody>
      </p:sp>
      <p:sp>
        <p:nvSpPr>
          <p:cNvPr id="3" name="Inhaltsplatzhalter 2">
            <a:extLst>
              <a:ext uri="{FF2B5EF4-FFF2-40B4-BE49-F238E27FC236}">
                <a16:creationId xmlns:a16="http://schemas.microsoft.com/office/drawing/2014/main" id="{BB9856CE-89DF-3D40-96A1-03E1741CF85C}"/>
              </a:ext>
            </a:extLst>
          </p:cNvPr>
          <p:cNvSpPr>
            <a:spLocks noGrp="1"/>
          </p:cNvSpPr>
          <p:nvPr>
            <p:ph idx="1"/>
          </p:nvPr>
        </p:nvSpPr>
        <p:spPr>
          <a:xfrm>
            <a:off x="1378800" y="3383177"/>
            <a:ext cx="9432000" cy="2187898"/>
          </a:xfrm>
        </p:spPr>
        <p:txBody>
          <a:bodyPr/>
          <a:lstStyle/>
          <a:p>
            <a:r>
              <a:rPr lang="de-DE" dirty="0"/>
              <a:t>In jeder Wissenschaft gibt es mehr oder weniger große nicht-wissenschaftliche Anteile</a:t>
            </a:r>
          </a:p>
          <a:p>
            <a:r>
              <a:rPr lang="de-DE" dirty="0"/>
              <a:t>Als unwissenschaftlich können diese nur bezeichnet werden, wenn Forschende einen Wissenschaftsanspruch erheben, ihn aber nicht erfüllen (können)</a:t>
            </a:r>
          </a:p>
        </p:txBody>
      </p:sp>
      <p:sp>
        <p:nvSpPr>
          <p:cNvPr id="4" name="Foliennummernplatzhalter 3">
            <a:extLst>
              <a:ext uri="{FF2B5EF4-FFF2-40B4-BE49-F238E27FC236}">
                <a16:creationId xmlns:a16="http://schemas.microsoft.com/office/drawing/2014/main" id="{3DB66E9B-6FD9-0044-868E-0B2CEED758B5}"/>
              </a:ext>
            </a:extLst>
          </p:cNvPr>
          <p:cNvSpPr>
            <a:spLocks noGrp="1"/>
          </p:cNvSpPr>
          <p:nvPr>
            <p:ph type="sldNum" sz="quarter" idx="12"/>
          </p:nvPr>
        </p:nvSpPr>
        <p:spPr/>
        <p:txBody>
          <a:bodyPr/>
          <a:lstStyle/>
          <a:p>
            <a:fld id="{FC0CC166-4E39-43B8-AB91-BDD1C4C9E224}" type="slidenum">
              <a:rPr lang="de-DE" smtClean="0"/>
              <a:t>21</a:t>
            </a:fld>
            <a:endParaRPr lang="de-DE" dirty="0"/>
          </a:p>
        </p:txBody>
      </p:sp>
      <p:sp>
        <p:nvSpPr>
          <p:cNvPr id="5" name="Inhaltsplatzhalter 2">
            <a:extLst>
              <a:ext uri="{FF2B5EF4-FFF2-40B4-BE49-F238E27FC236}">
                <a16:creationId xmlns:a16="http://schemas.microsoft.com/office/drawing/2014/main" id="{57C3B4C8-7B7C-8E45-8A9C-CC222A380738}"/>
              </a:ext>
            </a:extLst>
          </p:cNvPr>
          <p:cNvSpPr txBox="1">
            <a:spLocks/>
          </p:cNvSpPr>
          <p:nvPr/>
        </p:nvSpPr>
        <p:spPr>
          <a:xfrm>
            <a:off x="1378800" y="2277666"/>
            <a:ext cx="9831356" cy="8640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Nicht alles, was als Wissenschaft bezeichnet wird ist wissenschaftlich</a:t>
            </a:r>
          </a:p>
        </p:txBody>
      </p:sp>
    </p:spTree>
    <p:extLst>
      <p:ext uri="{BB962C8B-B14F-4D97-AF65-F5344CB8AC3E}">
        <p14:creationId xmlns:p14="http://schemas.microsoft.com/office/powerpoint/2010/main" val="413449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17926-C5D5-D24C-830E-BC1750CF4519}"/>
              </a:ext>
            </a:extLst>
          </p:cNvPr>
          <p:cNvSpPr>
            <a:spLocks noGrp="1"/>
          </p:cNvSpPr>
          <p:nvPr>
            <p:ph type="title"/>
          </p:nvPr>
        </p:nvSpPr>
        <p:spPr>
          <a:xfrm>
            <a:off x="1378800" y="612001"/>
            <a:ext cx="7815131" cy="1248289"/>
          </a:xfrm>
        </p:spPr>
        <p:txBody>
          <a:bodyPr/>
          <a:lstStyle/>
          <a:p>
            <a:r>
              <a:rPr lang="de-DE" dirty="0"/>
              <a:t>Beispiele unwissenschaftliche Arbeitshaltungen und Arbeitsergebnisse</a:t>
            </a:r>
          </a:p>
        </p:txBody>
      </p:sp>
      <p:sp>
        <p:nvSpPr>
          <p:cNvPr id="3" name="Inhaltsplatzhalter 2">
            <a:extLst>
              <a:ext uri="{FF2B5EF4-FFF2-40B4-BE49-F238E27FC236}">
                <a16:creationId xmlns:a16="http://schemas.microsoft.com/office/drawing/2014/main" id="{A3C557DA-6A03-6742-830A-9C43C5524036}"/>
              </a:ext>
            </a:extLst>
          </p:cNvPr>
          <p:cNvSpPr>
            <a:spLocks noGrp="1"/>
          </p:cNvSpPr>
          <p:nvPr>
            <p:ph idx="1"/>
          </p:nvPr>
        </p:nvSpPr>
        <p:spPr>
          <a:xfrm>
            <a:off x="1378800" y="2682056"/>
            <a:ext cx="9432000" cy="1971874"/>
          </a:xfrm>
        </p:spPr>
        <p:txBody>
          <a:bodyPr/>
          <a:lstStyle/>
          <a:p>
            <a:r>
              <a:rPr lang="de-DE" dirty="0"/>
              <a:t>Aufstellen unbegründeter Behauptungen </a:t>
            </a:r>
          </a:p>
          <a:p>
            <a:r>
              <a:rPr lang="de-DE" dirty="0"/>
              <a:t>Verschweigen diskutabler Gegenargumente </a:t>
            </a:r>
          </a:p>
          <a:p>
            <a:r>
              <a:rPr lang="de-DE" dirty="0"/>
              <a:t>Ersetzen von Sachargumenten durch persönliche Meinungen </a:t>
            </a:r>
          </a:p>
          <a:p>
            <a:r>
              <a:rPr lang="de-DE" dirty="0"/>
              <a:t>Manipulation des Datenmaterials</a:t>
            </a:r>
          </a:p>
        </p:txBody>
      </p:sp>
      <p:sp>
        <p:nvSpPr>
          <p:cNvPr id="4" name="Foliennummernplatzhalter 3">
            <a:extLst>
              <a:ext uri="{FF2B5EF4-FFF2-40B4-BE49-F238E27FC236}">
                <a16:creationId xmlns:a16="http://schemas.microsoft.com/office/drawing/2014/main" id="{CEA222E2-0363-3E46-89A1-781EE2B23EA9}"/>
              </a:ext>
            </a:extLst>
          </p:cNvPr>
          <p:cNvSpPr>
            <a:spLocks noGrp="1"/>
          </p:cNvSpPr>
          <p:nvPr>
            <p:ph type="sldNum" sz="quarter" idx="12"/>
          </p:nvPr>
        </p:nvSpPr>
        <p:spPr/>
        <p:txBody>
          <a:bodyPr/>
          <a:lstStyle/>
          <a:p>
            <a:fld id="{FC0CC166-4E39-43B8-AB91-BDD1C4C9E224}" type="slidenum">
              <a:rPr lang="de-DE" smtClean="0"/>
              <a:t>22</a:t>
            </a:fld>
            <a:endParaRPr lang="de-DE" dirty="0"/>
          </a:p>
        </p:txBody>
      </p:sp>
    </p:spTree>
    <p:extLst>
      <p:ext uri="{BB962C8B-B14F-4D97-AF65-F5344CB8AC3E}">
        <p14:creationId xmlns:p14="http://schemas.microsoft.com/office/powerpoint/2010/main" val="314287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C1F74-5262-D745-AC05-DAA6C914DA5E}"/>
              </a:ext>
            </a:extLst>
          </p:cNvPr>
          <p:cNvSpPr>
            <a:spLocks noGrp="1"/>
          </p:cNvSpPr>
          <p:nvPr>
            <p:ph type="title"/>
          </p:nvPr>
        </p:nvSpPr>
        <p:spPr>
          <a:xfrm>
            <a:off x="1378800" y="612001"/>
            <a:ext cx="6951035" cy="1248289"/>
          </a:xfrm>
        </p:spPr>
        <p:txBody>
          <a:bodyPr/>
          <a:lstStyle/>
          <a:p>
            <a:r>
              <a:rPr lang="de-DE" dirty="0"/>
              <a:t>Wissenschaftlich, nicht-wissenschaftlich und unwissenschaftlich</a:t>
            </a:r>
          </a:p>
        </p:txBody>
      </p:sp>
      <p:sp>
        <p:nvSpPr>
          <p:cNvPr id="3" name="Inhaltsplatzhalter 2">
            <a:extLst>
              <a:ext uri="{FF2B5EF4-FFF2-40B4-BE49-F238E27FC236}">
                <a16:creationId xmlns:a16="http://schemas.microsoft.com/office/drawing/2014/main" id="{0037D8B2-89E8-294E-8B95-0A9F155B359B}"/>
              </a:ext>
            </a:extLst>
          </p:cNvPr>
          <p:cNvSpPr>
            <a:spLocks noGrp="1"/>
          </p:cNvSpPr>
          <p:nvPr>
            <p:ph idx="1"/>
          </p:nvPr>
        </p:nvSpPr>
        <p:spPr>
          <a:xfrm>
            <a:off x="1378800" y="2781722"/>
            <a:ext cx="9432000" cy="2331914"/>
          </a:xfrm>
        </p:spPr>
        <p:txBody>
          <a:bodyPr/>
          <a:lstStyle/>
          <a:p>
            <a:r>
              <a:rPr lang="de-DE" dirty="0"/>
              <a:t>Etwas als unwissenschaftlich zu bezeichnen, ist ein </a:t>
            </a:r>
            <a:r>
              <a:rPr lang="de-DE" dirty="0">
                <a:solidFill>
                  <a:srgbClr val="C00000"/>
                </a:solidFill>
              </a:rPr>
              <a:t>Werturteil</a:t>
            </a:r>
          </a:p>
          <a:p>
            <a:r>
              <a:rPr lang="de-DE" dirty="0"/>
              <a:t>Etwas als nicht-wissenschaftlich zu bezeichnen, ist </a:t>
            </a:r>
            <a:r>
              <a:rPr lang="de-DE" dirty="0">
                <a:solidFill>
                  <a:srgbClr val="C00000"/>
                </a:solidFill>
              </a:rPr>
              <a:t>kein Werturteil </a:t>
            </a:r>
            <a:r>
              <a:rPr lang="de-DE" dirty="0"/>
              <a:t>und </a:t>
            </a:r>
            <a:r>
              <a:rPr lang="de-DE" dirty="0">
                <a:solidFill>
                  <a:srgbClr val="C00000"/>
                </a:solidFill>
              </a:rPr>
              <a:t>keine Abwertung </a:t>
            </a:r>
          </a:p>
          <a:p>
            <a:r>
              <a:rPr lang="de-DE" dirty="0"/>
              <a:t>Nicht-wissenschaftlich sind beispielsweise “Aussagen“, die sich auf Daten zufälliger Beobachtungen bei Beratungsprojekten in der Praxis stützen</a:t>
            </a:r>
          </a:p>
        </p:txBody>
      </p:sp>
      <p:sp>
        <p:nvSpPr>
          <p:cNvPr id="4" name="Foliennummernplatzhalter 3">
            <a:extLst>
              <a:ext uri="{FF2B5EF4-FFF2-40B4-BE49-F238E27FC236}">
                <a16:creationId xmlns:a16="http://schemas.microsoft.com/office/drawing/2014/main" id="{46C5C737-4C55-8547-9081-D236F7457380}"/>
              </a:ext>
            </a:extLst>
          </p:cNvPr>
          <p:cNvSpPr>
            <a:spLocks noGrp="1"/>
          </p:cNvSpPr>
          <p:nvPr>
            <p:ph type="sldNum" sz="quarter" idx="12"/>
          </p:nvPr>
        </p:nvSpPr>
        <p:spPr/>
        <p:txBody>
          <a:bodyPr/>
          <a:lstStyle/>
          <a:p>
            <a:fld id="{FC0CC166-4E39-43B8-AB91-BDD1C4C9E224}" type="slidenum">
              <a:rPr lang="de-DE" smtClean="0"/>
              <a:t>23</a:t>
            </a:fld>
            <a:endParaRPr lang="de-DE" dirty="0"/>
          </a:p>
        </p:txBody>
      </p:sp>
    </p:spTree>
    <p:extLst>
      <p:ext uri="{BB962C8B-B14F-4D97-AF65-F5344CB8AC3E}">
        <p14:creationId xmlns:p14="http://schemas.microsoft.com/office/powerpoint/2010/main" val="326175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EAD28-9A0D-804C-A6E1-2CA17508E354}"/>
              </a:ext>
            </a:extLst>
          </p:cNvPr>
          <p:cNvSpPr>
            <a:spLocks noGrp="1"/>
          </p:cNvSpPr>
          <p:nvPr>
            <p:ph type="title"/>
          </p:nvPr>
        </p:nvSpPr>
        <p:spPr>
          <a:xfrm>
            <a:off x="1378800" y="612001"/>
            <a:ext cx="7671115" cy="1248289"/>
          </a:xfrm>
        </p:spPr>
        <p:txBody>
          <a:bodyPr/>
          <a:lstStyle/>
          <a:p>
            <a:r>
              <a:rPr lang="de-DE" dirty="0"/>
              <a:t>Seins-Wissenschaft versus Sollens-Wissenschaft</a:t>
            </a:r>
          </a:p>
        </p:txBody>
      </p:sp>
      <p:sp>
        <p:nvSpPr>
          <p:cNvPr id="3" name="Inhaltsplatzhalter 2">
            <a:extLst>
              <a:ext uri="{FF2B5EF4-FFF2-40B4-BE49-F238E27FC236}">
                <a16:creationId xmlns:a16="http://schemas.microsoft.com/office/drawing/2014/main" id="{6A0BDFA3-4033-0048-AECC-B54E6968E3A0}"/>
              </a:ext>
            </a:extLst>
          </p:cNvPr>
          <p:cNvSpPr>
            <a:spLocks noGrp="1"/>
          </p:cNvSpPr>
          <p:nvPr>
            <p:ph idx="1"/>
          </p:nvPr>
        </p:nvSpPr>
        <p:spPr>
          <a:xfrm>
            <a:off x="1378800" y="1701602"/>
            <a:ext cx="9432000" cy="531714"/>
          </a:xfrm>
        </p:spPr>
        <p:txBody>
          <a:bodyPr/>
          <a:lstStyle/>
          <a:p>
            <a:r>
              <a:rPr lang="de-DE" dirty="0"/>
              <a:t>Seins-Wissenschaft:</a:t>
            </a:r>
            <a:br>
              <a:rPr lang="de-DE" dirty="0"/>
            </a:br>
            <a:endParaRPr lang="de-DE" dirty="0"/>
          </a:p>
        </p:txBody>
      </p:sp>
      <p:sp>
        <p:nvSpPr>
          <p:cNvPr id="4" name="Foliennummernplatzhalter 3">
            <a:extLst>
              <a:ext uri="{FF2B5EF4-FFF2-40B4-BE49-F238E27FC236}">
                <a16:creationId xmlns:a16="http://schemas.microsoft.com/office/drawing/2014/main" id="{769FDEB3-BB2B-EA40-8596-54DB51AD8AB3}"/>
              </a:ext>
            </a:extLst>
          </p:cNvPr>
          <p:cNvSpPr>
            <a:spLocks noGrp="1"/>
          </p:cNvSpPr>
          <p:nvPr>
            <p:ph type="sldNum" sz="quarter" idx="12"/>
          </p:nvPr>
        </p:nvSpPr>
        <p:spPr/>
        <p:txBody>
          <a:bodyPr/>
          <a:lstStyle/>
          <a:p>
            <a:fld id="{FC0CC166-4E39-43B8-AB91-BDD1C4C9E224}" type="slidenum">
              <a:rPr lang="de-DE" smtClean="0"/>
              <a:t>24</a:t>
            </a:fld>
            <a:endParaRPr lang="de-DE" dirty="0"/>
          </a:p>
        </p:txBody>
      </p:sp>
      <p:sp>
        <p:nvSpPr>
          <p:cNvPr id="5" name="Inhaltsplatzhalter 2">
            <a:extLst>
              <a:ext uri="{FF2B5EF4-FFF2-40B4-BE49-F238E27FC236}">
                <a16:creationId xmlns:a16="http://schemas.microsoft.com/office/drawing/2014/main" id="{C2D7BEE2-0CDE-9744-962A-DF9C573DDF72}"/>
              </a:ext>
            </a:extLst>
          </p:cNvPr>
          <p:cNvSpPr txBox="1">
            <a:spLocks/>
          </p:cNvSpPr>
          <p:nvPr/>
        </p:nvSpPr>
        <p:spPr>
          <a:xfrm>
            <a:off x="1378800" y="2161308"/>
            <a:ext cx="9831356" cy="8640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Eine Realwissenschaft, die nur Aussagen zulässt, die sich auf das beziehen, was </a:t>
            </a:r>
            <a:r>
              <a:rPr lang="de-DE" b="1" dirty="0">
                <a:solidFill>
                  <a:schemeClr val="bg1"/>
                </a:solidFill>
                <a:latin typeface="+mj-lt"/>
              </a:rPr>
              <a:t>ist</a:t>
            </a:r>
          </a:p>
        </p:txBody>
      </p:sp>
      <p:sp>
        <p:nvSpPr>
          <p:cNvPr id="6" name="Inhaltsplatzhalter 2">
            <a:extLst>
              <a:ext uri="{FF2B5EF4-FFF2-40B4-BE49-F238E27FC236}">
                <a16:creationId xmlns:a16="http://schemas.microsoft.com/office/drawing/2014/main" id="{FF670630-488D-6B4B-9DB3-59989BE016F7}"/>
              </a:ext>
            </a:extLst>
          </p:cNvPr>
          <p:cNvSpPr txBox="1">
            <a:spLocks/>
          </p:cNvSpPr>
          <p:nvPr/>
        </p:nvSpPr>
        <p:spPr>
          <a:xfrm>
            <a:off x="1378800" y="3470147"/>
            <a:ext cx="9432000" cy="531714"/>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Sollens-Wissenschaft:</a:t>
            </a:r>
            <a:br>
              <a:rPr lang="de-DE" dirty="0"/>
            </a:br>
            <a:endParaRPr lang="de-DE" dirty="0"/>
          </a:p>
        </p:txBody>
      </p:sp>
      <p:sp>
        <p:nvSpPr>
          <p:cNvPr id="7" name="Inhaltsplatzhalter 2">
            <a:extLst>
              <a:ext uri="{FF2B5EF4-FFF2-40B4-BE49-F238E27FC236}">
                <a16:creationId xmlns:a16="http://schemas.microsoft.com/office/drawing/2014/main" id="{507452D8-AABB-E240-99A2-B5115E5E4034}"/>
              </a:ext>
            </a:extLst>
          </p:cNvPr>
          <p:cNvSpPr txBox="1">
            <a:spLocks/>
          </p:cNvSpPr>
          <p:nvPr/>
        </p:nvSpPr>
        <p:spPr>
          <a:xfrm>
            <a:off x="1378800" y="3898091"/>
            <a:ext cx="9831356" cy="8640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Eine Realwissenschaft, die auch Sachverhalte zulässt, die gegenwärtig noch nicht sind, sondern in Zukunft </a:t>
            </a:r>
            <a:r>
              <a:rPr lang="de-DE" b="1" dirty="0">
                <a:solidFill>
                  <a:schemeClr val="bg1"/>
                </a:solidFill>
                <a:latin typeface="+mj-lt"/>
              </a:rPr>
              <a:t>sein sollen </a:t>
            </a:r>
          </a:p>
        </p:txBody>
      </p:sp>
      <p:sp>
        <p:nvSpPr>
          <p:cNvPr id="8" name="Inhaltsplatzhalter 2">
            <a:extLst>
              <a:ext uri="{FF2B5EF4-FFF2-40B4-BE49-F238E27FC236}">
                <a16:creationId xmlns:a16="http://schemas.microsoft.com/office/drawing/2014/main" id="{30E0F23F-6BB6-3D42-92E1-80A10B1E48BC}"/>
              </a:ext>
            </a:extLst>
          </p:cNvPr>
          <p:cNvSpPr txBox="1">
            <a:spLocks/>
          </p:cNvSpPr>
          <p:nvPr/>
        </p:nvSpPr>
        <p:spPr>
          <a:xfrm>
            <a:off x="1378800" y="4924273"/>
            <a:ext cx="9432000" cy="1097809"/>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de-DE" sz="2100" dirty="0"/>
              <a:t>Auch als </a:t>
            </a:r>
            <a:r>
              <a:rPr lang="de-DE" sz="2100" dirty="0">
                <a:solidFill>
                  <a:srgbClr val="C00000"/>
                </a:solidFill>
              </a:rPr>
              <a:t>Normwissenschaft</a:t>
            </a:r>
            <a:r>
              <a:rPr lang="de-DE" sz="2100" dirty="0"/>
              <a:t> oder normative Wissenschaft bezeichnet </a:t>
            </a:r>
          </a:p>
          <a:p>
            <a:pPr lvl="1"/>
            <a:r>
              <a:rPr lang="de-DE" sz="2100" dirty="0"/>
              <a:t>Normen können streng genommen nicht als wissenschaftlich bezeichnet werden, da ihr Wahrheitswert (noch) nicht feststellbar</a:t>
            </a:r>
          </a:p>
        </p:txBody>
      </p:sp>
    </p:spTree>
    <p:extLst>
      <p:ext uri="{BB962C8B-B14F-4D97-AF65-F5344CB8AC3E}">
        <p14:creationId xmlns:p14="http://schemas.microsoft.com/office/powerpoint/2010/main" val="229389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123ED-1DF9-DF4F-BAB0-F6B22ED2899C}"/>
              </a:ext>
            </a:extLst>
          </p:cNvPr>
          <p:cNvSpPr>
            <a:spLocks noGrp="1"/>
          </p:cNvSpPr>
          <p:nvPr>
            <p:ph type="title"/>
          </p:nvPr>
        </p:nvSpPr>
        <p:spPr>
          <a:xfrm>
            <a:off x="1375451" y="483310"/>
            <a:ext cx="6457681" cy="1248289"/>
          </a:xfrm>
        </p:spPr>
        <p:txBody>
          <a:bodyPr/>
          <a:lstStyle/>
          <a:p>
            <a:r>
              <a:rPr lang="de-DE" dirty="0"/>
              <a:t>Beispiel </a:t>
            </a:r>
          </a:p>
        </p:txBody>
      </p:sp>
      <p:sp>
        <p:nvSpPr>
          <p:cNvPr id="3" name="Inhaltsplatzhalter 2">
            <a:extLst>
              <a:ext uri="{FF2B5EF4-FFF2-40B4-BE49-F238E27FC236}">
                <a16:creationId xmlns:a16="http://schemas.microsoft.com/office/drawing/2014/main" id="{ED7FE696-5669-B547-B1AA-ADB6EDB23A1A}"/>
              </a:ext>
            </a:extLst>
          </p:cNvPr>
          <p:cNvSpPr>
            <a:spLocks noGrp="1"/>
          </p:cNvSpPr>
          <p:nvPr>
            <p:ph idx="1"/>
          </p:nvPr>
        </p:nvSpPr>
        <p:spPr>
          <a:xfrm>
            <a:off x="1378800" y="1773610"/>
            <a:ext cx="9432000" cy="3690000"/>
          </a:xfrm>
        </p:spPr>
        <p:txBody>
          <a:bodyPr/>
          <a:lstStyle/>
          <a:p>
            <a:r>
              <a:rPr lang="de-DE" dirty="0"/>
              <a:t>Folgende Aussage ist eine Norm, die vernünftig, sinnvoll, berechtigt, usw. ist: </a:t>
            </a:r>
            <a:br>
              <a:rPr lang="de-DE" dirty="0"/>
            </a:br>
            <a:br>
              <a:rPr lang="de-DE" dirty="0"/>
            </a:br>
            <a:r>
              <a:rPr lang="de-DE" dirty="0"/>
              <a:t>„die Unterstützung des Top-Managements sollte bei Softwareprojekten sichergestellt werden, damit für die Projektabwicklung ausreichend Personalressourcen und Finanzmittel freigegeben werden“ </a:t>
            </a:r>
          </a:p>
          <a:p>
            <a:endParaRPr lang="de-DE" dirty="0"/>
          </a:p>
          <a:p>
            <a:r>
              <a:rPr lang="de-DE" dirty="0"/>
              <a:t>Diese Norm ist aber keine wissenschaftliche Aussage</a:t>
            </a:r>
          </a:p>
        </p:txBody>
      </p:sp>
      <p:sp>
        <p:nvSpPr>
          <p:cNvPr id="4" name="Foliennummernplatzhalter 3">
            <a:extLst>
              <a:ext uri="{FF2B5EF4-FFF2-40B4-BE49-F238E27FC236}">
                <a16:creationId xmlns:a16="http://schemas.microsoft.com/office/drawing/2014/main" id="{B90B0904-2BAA-154E-AAEC-6D1026C97B28}"/>
              </a:ext>
            </a:extLst>
          </p:cNvPr>
          <p:cNvSpPr>
            <a:spLocks noGrp="1"/>
          </p:cNvSpPr>
          <p:nvPr>
            <p:ph type="sldNum" sz="quarter" idx="12"/>
          </p:nvPr>
        </p:nvSpPr>
        <p:spPr/>
        <p:txBody>
          <a:bodyPr/>
          <a:lstStyle/>
          <a:p>
            <a:fld id="{FC0CC166-4E39-43B8-AB91-BDD1C4C9E224}" type="slidenum">
              <a:rPr lang="de-DE" smtClean="0"/>
              <a:t>25</a:t>
            </a:fld>
            <a:endParaRPr lang="de-DE" dirty="0"/>
          </a:p>
        </p:txBody>
      </p:sp>
    </p:spTree>
    <p:extLst>
      <p:ext uri="{BB962C8B-B14F-4D97-AF65-F5344CB8AC3E}">
        <p14:creationId xmlns:p14="http://schemas.microsoft.com/office/powerpoint/2010/main" val="2024106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DDDFA-80D1-DF4A-96F2-822D264B88DD}"/>
              </a:ext>
            </a:extLst>
          </p:cNvPr>
          <p:cNvSpPr>
            <a:spLocks noGrp="1"/>
          </p:cNvSpPr>
          <p:nvPr>
            <p:ph type="title"/>
          </p:nvPr>
        </p:nvSpPr>
        <p:spPr/>
        <p:txBody>
          <a:bodyPr/>
          <a:lstStyle/>
          <a:p>
            <a:r>
              <a:rPr lang="de-DE" dirty="0"/>
              <a:t>Wahrheitstheorien</a:t>
            </a:r>
          </a:p>
        </p:txBody>
      </p:sp>
      <p:sp>
        <p:nvSpPr>
          <p:cNvPr id="4" name="Foliennummernplatzhalter 3">
            <a:extLst>
              <a:ext uri="{FF2B5EF4-FFF2-40B4-BE49-F238E27FC236}">
                <a16:creationId xmlns:a16="http://schemas.microsoft.com/office/drawing/2014/main" id="{8C24FD98-FF06-B94B-AD15-6EC30E960C9C}"/>
              </a:ext>
            </a:extLst>
          </p:cNvPr>
          <p:cNvSpPr>
            <a:spLocks noGrp="1"/>
          </p:cNvSpPr>
          <p:nvPr>
            <p:ph type="sldNum" sz="quarter" idx="12"/>
          </p:nvPr>
        </p:nvSpPr>
        <p:spPr/>
        <p:txBody>
          <a:bodyPr/>
          <a:lstStyle/>
          <a:p>
            <a:fld id="{FC0CC166-4E39-43B8-AB91-BDD1C4C9E224}" type="slidenum">
              <a:rPr lang="de-DE" smtClean="0"/>
              <a:t>26</a:t>
            </a:fld>
            <a:endParaRPr lang="de-DE" dirty="0"/>
          </a:p>
        </p:txBody>
      </p:sp>
      <p:pic>
        <p:nvPicPr>
          <p:cNvPr id="6" name="Grafik 5">
            <a:extLst>
              <a:ext uri="{FF2B5EF4-FFF2-40B4-BE49-F238E27FC236}">
                <a16:creationId xmlns:a16="http://schemas.microsoft.com/office/drawing/2014/main" id="{99B4C653-944E-CE55-5537-58D15BABAA09}"/>
              </a:ext>
            </a:extLst>
          </p:cNvPr>
          <p:cNvPicPr>
            <a:picLocks noChangeAspect="1"/>
          </p:cNvPicPr>
          <p:nvPr/>
        </p:nvPicPr>
        <p:blipFill>
          <a:blip r:embed="rId2"/>
          <a:stretch>
            <a:fillRect/>
          </a:stretch>
        </p:blipFill>
        <p:spPr>
          <a:xfrm>
            <a:off x="2317167" y="1165628"/>
            <a:ext cx="7560840" cy="5124395"/>
          </a:xfrm>
          <a:prstGeom prst="rect">
            <a:avLst/>
          </a:prstGeom>
        </p:spPr>
      </p:pic>
    </p:spTree>
    <p:extLst>
      <p:ext uri="{BB962C8B-B14F-4D97-AF65-F5344CB8AC3E}">
        <p14:creationId xmlns:p14="http://schemas.microsoft.com/office/powerpoint/2010/main" val="3422874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3AD309-B005-9643-97F1-58844D4DD5B7}"/>
              </a:ext>
            </a:extLst>
          </p:cNvPr>
          <p:cNvSpPr>
            <a:spLocks noGrp="1"/>
          </p:cNvSpPr>
          <p:nvPr>
            <p:ph type="title"/>
          </p:nvPr>
        </p:nvSpPr>
        <p:spPr>
          <a:xfrm>
            <a:off x="1378800" y="612001"/>
            <a:ext cx="6951035" cy="1248289"/>
          </a:xfrm>
        </p:spPr>
        <p:txBody>
          <a:bodyPr/>
          <a:lstStyle/>
          <a:p>
            <a:r>
              <a:rPr lang="de-DE" dirty="0"/>
              <a:t>Wahrheitstheorien - Korrespondenztheorie</a:t>
            </a:r>
          </a:p>
        </p:txBody>
      </p:sp>
      <p:sp>
        <p:nvSpPr>
          <p:cNvPr id="4" name="Foliennummernplatzhalter 3">
            <a:extLst>
              <a:ext uri="{FF2B5EF4-FFF2-40B4-BE49-F238E27FC236}">
                <a16:creationId xmlns:a16="http://schemas.microsoft.com/office/drawing/2014/main" id="{13B878DD-AB07-B143-AA19-06AEC2D9262A}"/>
              </a:ext>
            </a:extLst>
          </p:cNvPr>
          <p:cNvSpPr>
            <a:spLocks noGrp="1"/>
          </p:cNvSpPr>
          <p:nvPr>
            <p:ph type="sldNum" sz="quarter" idx="12"/>
          </p:nvPr>
        </p:nvSpPr>
        <p:spPr/>
        <p:txBody>
          <a:bodyPr/>
          <a:lstStyle/>
          <a:p>
            <a:fld id="{FC0CC166-4E39-43B8-AB91-BDD1C4C9E224}" type="slidenum">
              <a:rPr lang="de-DE" smtClean="0"/>
              <a:t>27</a:t>
            </a:fld>
            <a:endParaRPr lang="de-DE" dirty="0"/>
          </a:p>
        </p:txBody>
      </p:sp>
      <p:sp>
        <p:nvSpPr>
          <p:cNvPr id="7" name="Inhaltsplatzhalter 2">
            <a:extLst>
              <a:ext uri="{FF2B5EF4-FFF2-40B4-BE49-F238E27FC236}">
                <a16:creationId xmlns:a16="http://schemas.microsoft.com/office/drawing/2014/main" id="{7AB57D67-9CDB-9A4D-8F59-45A1AAC13456}"/>
              </a:ext>
            </a:extLst>
          </p:cNvPr>
          <p:cNvSpPr>
            <a:spLocks noGrp="1"/>
          </p:cNvSpPr>
          <p:nvPr>
            <p:ph idx="1"/>
          </p:nvPr>
        </p:nvSpPr>
        <p:spPr>
          <a:xfrm>
            <a:off x="1378800" y="1665620"/>
            <a:ext cx="9831356" cy="15170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0" indent="0" algn="just">
              <a:buNone/>
            </a:pPr>
            <a:r>
              <a:rPr lang="de-DE" dirty="0">
                <a:solidFill>
                  <a:schemeClr val="bg1"/>
                </a:solidFill>
                <a:latin typeface="+mj-lt"/>
              </a:rPr>
              <a:t>Eine als Hypothese formulierte Aussage ist dann wahr, wenn sie durch einen </a:t>
            </a:r>
            <a:r>
              <a:rPr lang="de-DE" b="1" dirty="0">
                <a:solidFill>
                  <a:schemeClr val="bg1"/>
                </a:solidFill>
                <a:latin typeface="+mj-lt"/>
              </a:rPr>
              <a:t>Signifikanztest</a:t>
            </a:r>
            <a:r>
              <a:rPr lang="de-DE" dirty="0">
                <a:solidFill>
                  <a:schemeClr val="bg1"/>
                </a:solidFill>
                <a:latin typeface="+mj-lt"/>
              </a:rPr>
              <a:t> der schließenden Statistik im Rahmen der Anwendung einer empirischen Methode nicht falsifiziert werden konnte. </a:t>
            </a:r>
          </a:p>
        </p:txBody>
      </p:sp>
      <p:sp>
        <p:nvSpPr>
          <p:cNvPr id="8" name="Inhaltsplatzhalter 2">
            <a:extLst>
              <a:ext uri="{FF2B5EF4-FFF2-40B4-BE49-F238E27FC236}">
                <a16:creationId xmlns:a16="http://schemas.microsoft.com/office/drawing/2014/main" id="{B4B96CD9-ECB3-C048-A61D-B2736E39C6D8}"/>
              </a:ext>
            </a:extLst>
          </p:cNvPr>
          <p:cNvSpPr txBox="1">
            <a:spLocks/>
          </p:cNvSpPr>
          <p:nvPr/>
        </p:nvSpPr>
        <p:spPr>
          <a:xfrm>
            <a:off x="1360072" y="3478357"/>
            <a:ext cx="9432000" cy="2183685"/>
          </a:xfrm>
          <a:prstGeom prst="rect">
            <a:avLst/>
          </a:prstGeom>
        </p:spPr>
        <p:txBody>
          <a:bodyPr vert="horz" lIns="0" tIns="0" rIns="0" bIns="0" rtlCol="0" anchor="t">
            <a:noAutofit/>
          </a:bodyPr>
          <a:lstStyle>
            <a:lvl1pPr marL="342864" indent="-342864" algn="l" defTabSz="914305" rtl="0" eaLnBrk="1" latinLnBrk="0" hangingPunct="1">
              <a:spcBef>
                <a:spcPct val="20000"/>
              </a:spcBef>
              <a:buFont typeface="Arial" panose="020B0604020202020204" pitchFamily="34" charset="0"/>
              <a:buChar char="•"/>
              <a:defRPr sz="2400" kern="1200">
                <a:solidFill>
                  <a:srgbClr val="003056"/>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rgbClr val="003056"/>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rgbClr val="003056"/>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rgbClr val="003056"/>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a:t>Beispiel</a:t>
            </a:r>
          </a:p>
          <a:p>
            <a:pPr lvl="1"/>
            <a:r>
              <a:rPr lang="de-DE" sz="2100" dirty="0"/>
              <a:t>Der Absturz eines Anwendungssystems während der Ausführung einer Aufgabe unter Zeitdruck führt bei den Benutzenden zur Aktivierung des Sympathikus</a:t>
            </a:r>
          </a:p>
          <a:p>
            <a:pPr lvl="1"/>
            <a:r>
              <a:rPr lang="de-DE" sz="2100" dirty="0"/>
              <a:t>Durch die Messung physiologischer Parameter wie Herzschlagrate, Blutdruck sowie Hautleitfähigkeit kann im Rahmen eines Laborexperiments die Hypothese untersucht werden</a:t>
            </a:r>
          </a:p>
        </p:txBody>
      </p:sp>
    </p:spTree>
    <p:extLst>
      <p:ext uri="{BB962C8B-B14F-4D97-AF65-F5344CB8AC3E}">
        <p14:creationId xmlns:p14="http://schemas.microsoft.com/office/powerpoint/2010/main" val="2175385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A4853A-9512-084F-957F-0D54D6484584}"/>
              </a:ext>
            </a:extLst>
          </p:cNvPr>
          <p:cNvSpPr>
            <a:spLocks noGrp="1"/>
          </p:cNvSpPr>
          <p:nvPr>
            <p:ph type="title"/>
          </p:nvPr>
        </p:nvSpPr>
        <p:spPr/>
        <p:txBody>
          <a:bodyPr/>
          <a:lstStyle/>
          <a:p>
            <a:r>
              <a:rPr lang="de-DE" dirty="0"/>
              <a:t>Wahrheitstheorie - Kohärenztheorie</a:t>
            </a:r>
          </a:p>
        </p:txBody>
      </p:sp>
      <p:sp>
        <p:nvSpPr>
          <p:cNvPr id="3" name="Inhaltsplatzhalter 2">
            <a:extLst>
              <a:ext uri="{FF2B5EF4-FFF2-40B4-BE49-F238E27FC236}">
                <a16:creationId xmlns:a16="http://schemas.microsoft.com/office/drawing/2014/main" id="{AFF0E017-B930-F648-AD00-A1B66A40CDE4}"/>
              </a:ext>
            </a:extLst>
          </p:cNvPr>
          <p:cNvSpPr>
            <a:spLocks noGrp="1"/>
          </p:cNvSpPr>
          <p:nvPr>
            <p:ph idx="1"/>
          </p:nvPr>
        </p:nvSpPr>
        <p:spPr>
          <a:xfrm>
            <a:off x="1378800" y="3618160"/>
            <a:ext cx="9432000" cy="2043882"/>
          </a:xfrm>
        </p:spPr>
        <p:txBody>
          <a:bodyPr/>
          <a:lstStyle/>
          <a:p>
            <a:r>
              <a:rPr lang="de-DE" dirty="0"/>
              <a:t>Beispiel</a:t>
            </a:r>
          </a:p>
          <a:p>
            <a:pPr lvl="1"/>
            <a:r>
              <a:rPr lang="de-DE" sz="2100" dirty="0"/>
              <a:t>Die Aussage „X &gt; Z“ ist dann wahr, wenn bekannt ist, dass „X &gt; Y“ und “Y &gt; Z“ </a:t>
            </a:r>
          </a:p>
          <a:p>
            <a:pPr lvl="1"/>
            <a:r>
              <a:rPr lang="de-DE" sz="2100" dirty="0"/>
              <a:t>Der Wahrheitsgehalt von Aussagen wird in der Wirtschaftsinformatik oft durch Deduktion nachgewiesen</a:t>
            </a:r>
          </a:p>
          <a:p>
            <a:pPr lvl="2"/>
            <a:r>
              <a:rPr lang="de-DE" sz="1900" dirty="0"/>
              <a:t>also durch logisches Schlussfolgern </a:t>
            </a:r>
          </a:p>
        </p:txBody>
      </p:sp>
      <p:sp>
        <p:nvSpPr>
          <p:cNvPr id="4" name="Foliennummernplatzhalter 3">
            <a:extLst>
              <a:ext uri="{FF2B5EF4-FFF2-40B4-BE49-F238E27FC236}">
                <a16:creationId xmlns:a16="http://schemas.microsoft.com/office/drawing/2014/main" id="{CDE7AB31-810E-404B-BC97-9EFB9567E9F2}"/>
              </a:ext>
            </a:extLst>
          </p:cNvPr>
          <p:cNvSpPr>
            <a:spLocks noGrp="1"/>
          </p:cNvSpPr>
          <p:nvPr>
            <p:ph type="sldNum" sz="quarter" idx="12"/>
          </p:nvPr>
        </p:nvSpPr>
        <p:spPr/>
        <p:txBody>
          <a:bodyPr/>
          <a:lstStyle/>
          <a:p>
            <a:fld id="{FC0CC166-4E39-43B8-AB91-BDD1C4C9E224}" type="slidenum">
              <a:rPr lang="de-DE" smtClean="0"/>
              <a:t>28</a:t>
            </a:fld>
            <a:endParaRPr lang="de-DE" dirty="0"/>
          </a:p>
        </p:txBody>
      </p:sp>
      <p:sp>
        <p:nvSpPr>
          <p:cNvPr id="5" name="Inhaltsplatzhalter 2">
            <a:extLst>
              <a:ext uri="{FF2B5EF4-FFF2-40B4-BE49-F238E27FC236}">
                <a16:creationId xmlns:a16="http://schemas.microsoft.com/office/drawing/2014/main" id="{BBD5D8C0-1B75-2649-BE9B-470488E5656C}"/>
              </a:ext>
            </a:extLst>
          </p:cNvPr>
          <p:cNvSpPr txBox="1">
            <a:spLocks/>
          </p:cNvSpPr>
          <p:nvPr/>
        </p:nvSpPr>
        <p:spPr>
          <a:xfrm>
            <a:off x="1378799" y="1840772"/>
            <a:ext cx="9831356" cy="15170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Font typeface="Arial" panose="020B0604020202020204" pitchFamily="34" charset="0"/>
              <a:buNone/>
            </a:pPr>
            <a:r>
              <a:rPr lang="de-DE" dirty="0">
                <a:solidFill>
                  <a:schemeClr val="bg1"/>
                </a:solidFill>
                <a:latin typeface="+mj-lt"/>
              </a:rPr>
              <a:t>Eine Aussage (A) ist wahr, wenn sie mit einem bestimmten System von Aussagen (S) übereinstimmt. Als Kriterium für Kohärenz wird gefordert, dass A mit S konsistent ist oder dass A aus S logisch ableitbar sein muss.</a:t>
            </a:r>
          </a:p>
        </p:txBody>
      </p:sp>
    </p:spTree>
    <p:extLst>
      <p:ext uri="{BB962C8B-B14F-4D97-AF65-F5344CB8AC3E}">
        <p14:creationId xmlns:p14="http://schemas.microsoft.com/office/powerpoint/2010/main" val="3024328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065E9-75DC-FE4E-AF68-7567C8D99E06}"/>
              </a:ext>
            </a:extLst>
          </p:cNvPr>
          <p:cNvSpPr>
            <a:spLocks noGrp="1"/>
          </p:cNvSpPr>
          <p:nvPr>
            <p:ph type="title"/>
          </p:nvPr>
        </p:nvSpPr>
        <p:spPr/>
        <p:txBody>
          <a:bodyPr/>
          <a:lstStyle/>
          <a:p>
            <a:r>
              <a:rPr lang="de-DE" dirty="0"/>
              <a:t>Wahrheitstheorie - Konsenstheorie</a:t>
            </a:r>
          </a:p>
        </p:txBody>
      </p:sp>
      <p:sp>
        <p:nvSpPr>
          <p:cNvPr id="4" name="Foliennummernplatzhalter 3">
            <a:extLst>
              <a:ext uri="{FF2B5EF4-FFF2-40B4-BE49-F238E27FC236}">
                <a16:creationId xmlns:a16="http://schemas.microsoft.com/office/drawing/2014/main" id="{31AA5E02-7827-F446-BFD9-7D23B018C1CC}"/>
              </a:ext>
            </a:extLst>
          </p:cNvPr>
          <p:cNvSpPr>
            <a:spLocks noGrp="1"/>
          </p:cNvSpPr>
          <p:nvPr>
            <p:ph type="sldNum" sz="quarter" idx="12"/>
          </p:nvPr>
        </p:nvSpPr>
        <p:spPr/>
        <p:txBody>
          <a:bodyPr/>
          <a:lstStyle/>
          <a:p>
            <a:fld id="{FC0CC166-4E39-43B8-AB91-BDD1C4C9E224}" type="slidenum">
              <a:rPr lang="de-DE" smtClean="0"/>
              <a:t>29</a:t>
            </a:fld>
            <a:endParaRPr lang="de-DE" dirty="0"/>
          </a:p>
        </p:txBody>
      </p:sp>
      <p:sp>
        <p:nvSpPr>
          <p:cNvPr id="5" name="Inhaltsplatzhalter 2">
            <a:extLst>
              <a:ext uri="{FF2B5EF4-FFF2-40B4-BE49-F238E27FC236}">
                <a16:creationId xmlns:a16="http://schemas.microsoft.com/office/drawing/2014/main" id="{C62A7352-A967-5748-A1FA-D1297D97916D}"/>
              </a:ext>
            </a:extLst>
          </p:cNvPr>
          <p:cNvSpPr txBox="1">
            <a:spLocks/>
          </p:cNvSpPr>
          <p:nvPr/>
        </p:nvSpPr>
        <p:spPr>
          <a:xfrm>
            <a:off x="1378799" y="1701603"/>
            <a:ext cx="9831356" cy="374441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Font typeface="Arial" panose="020B0604020202020204" pitchFamily="34" charset="0"/>
              <a:buNone/>
            </a:pPr>
            <a:r>
              <a:rPr lang="de-DE" dirty="0">
                <a:solidFill>
                  <a:schemeClr val="bg1"/>
                </a:solidFill>
                <a:latin typeface="+mj-lt"/>
              </a:rPr>
              <a:t>Eine Aussage gilt gemäß Konsenstheorie als wahr, wenn sie allgemein akzeptiert wird. Eine Aussage ist dann wahr, wenn ihr jede Person zustimmen kann die, </a:t>
            </a:r>
          </a:p>
          <a:p>
            <a:pPr marL="514350" indent="-514350" algn="just">
              <a:buFont typeface="+mj-lt"/>
              <a:buAutoNum type="romanUcPeriod"/>
            </a:pPr>
            <a:r>
              <a:rPr lang="de-DE" b="1" dirty="0">
                <a:solidFill>
                  <a:schemeClr val="bg1"/>
                </a:solidFill>
                <a:latin typeface="+mj-lt"/>
              </a:rPr>
              <a:t>gutwillig</a:t>
            </a:r>
            <a:r>
              <a:rPr lang="de-DE" dirty="0">
                <a:solidFill>
                  <a:schemeClr val="bg1"/>
                </a:solidFill>
                <a:latin typeface="+mj-lt"/>
              </a:rPr>
              <a:t> ist (keine Täuschungsabsicht hat), </a:t>
            </a:r>
          </a:p>
          <a:p>
            <a:pPr marL="514350" indent="-514350" algn="just">
              <a:buFont typeface="+mj-lt"/>
              <a:buAutoNum type="romanUcPeriod"/>
            </a:pPr>
            <a:r>
              <a:rPr lang="de-DE" b="1" dirty="0">
                <a:solidFill>
                  <a:schemeClr val="bg1"/>
                </a:solidFill>
                <a:latin typeface="+mj-lt"/>
              </a:rPr>
              <a:t>vernünftig</a:t>
            </a:r>
            <a:r>
              <a:rPr lang="de-DE" dirty="0">
                <a:solidFill>
                  <a:schemeClr val="bg1"/>
                </a:solidFill>
                <a:latin typeface="+mj-lt"/>
              </a:rPr>
              <a:t> ist (nicht von Emotionen geleitet ist), </a:t>
            </a:r>
          </a:p>
          <a:p>
            <a:pPr marL="514350" indent="-514350" algn="just">
              <a:buFont typeface="+mj-lt"/>
              <a:buAutoNum type="romanUcPeriod"/>
            </a:pPr>
            <a:r>
              <a:rPr lang="de-DE" b="1" dirty="0">
                <a:solidFill>
                  <a:schemeClr val="bg1"/>
                </a:solidFill>
                <a:latin typeface="+mj-lt"/>
              </a:rPr>
              <a:t>sprachkundig</a:t>
            </a:r>
            <a:r>
              <a:rPr lang="de-DE" dirty="0">
                <a:solidFill>
                  <a:schemeClr val="bg1"/>
                </a:solidFill>
                <a:latin typeface="+mj-lt"/>
              </a:rPr>
              <a:t> ist (die betreffende Aussage also richtig versteht), </a:t>
            </a:r>
          </a:p>
          <a:p>
            <a:pPr marL="514350" indent="-514350" algn="just">
              <a:buFont typeface="+mj-lt"/>
              <a:buAutoNum type="romanUcPeriod"/>
            </a:pPr>
            <a:r>
              <a:rPr lang="de-DE" dirty="0">
                <a:solidFill>
                  <a:schemeClr val="bg1"/>
                </a:solidFill>
                <a:latin typeface="+mj-lt"/>
              </a:rPr>
              <a:t>über </a:t>
            </a:r>
            <a:r>
              <a:rPr lang="de-DE" b="1" dirty="0">
                <a:solidFill>
                  <a:schemeClr val="bg1"/>
                </a:solidFill>
                <a:latin typeface="+mj-lt"/>
              </a:rPr>
              <a:t>normale</a:t>
            </a:r>
            <a:r>
              <a:rPr lang="de-DE" dirty="0">
                <a:solidFill>
                  <a:schemeClr val="bg1"/>
                </a:solidFill>
                <a:latin typeface="+mj-lt"/>
              </a:rPr>
              <a:t>, </a:t>
            </a:r>
            <a:r>
              <a:rPr lang="de-DE" b="1" dirty="0">
                <a:solidFill>
                  <a:schemeClr val="bg1"/>
                </a:solidFill>
                <a:latin typeface="+mj-lt"/>
              </a:rPr>
              <a:t>intakte</a:t>
            </a:r>
            <a:r>
              <a:rPr lang="de-DE" dirty="0">
                <a:solidFill>
                  <a:schemeClr val="bg1"/>
                </a:solidFill>
                <a:latin typeface="+mj-lt"/>
              </a:rPr>
              <a:t> </a:t>
            </a:r>
            <a:r>
              <a:rPr lang="de-DE" b="1" dirty="0">
                <a:solidFill>
                  <a:schemeClr val="bg1"/>
                </a:solidFill>
                <a:latin typeface="+mj-lt"/>
              </a:rPr>
              <a:t>Sinne</a:t>
            </a:r>
            <a:r>
              <a:rPr lang="de-DE" dirty="0">
                <a:solidFill>
                  <a:schemeClr val="bg1"/>
                </a:solidFill>
                <a:latin typeface="+mj-lt"/>
              </a:rPr>
              <a:t> verfügt und </a:t>
            </a:r>
          </a:p>
          <a:p>
            <a:pPr marL="514350" indent="-514350" algn="just">
              <a:buFont typeface="+mj-lt"/>
              <a:buAutoNum type="romanUcPeriod"/>
            </a:pPr>
            <a:r>
              <a:rPr lang="de-DE" b="1" dirty="0">
                <a:solidFill>
                  <a:schemeClr val="bg1"/>
                </a:solidFill>
                <a:latin typeface="+mj-lt"/>
              </a:rPr>
              <a:t>sachkundig</a:t>
            </a:r>
            <a:r>
              <a:rPr lang="de-DE" dirty="0">
                <a:solidFill>
                  <a:schemeClr val="bg1"/>
                </a:solidFill>
                <a:latin typeface="+mj-lt"/>
              </a:rPr>
              <a:t> ist</a:t>
            </a:r>
          </a:p>
        </p:txBody>
      </p:sp>
    </p:spTree>
    <p:extLst>
      <p:ext uri="{BB962C8B-B14F-4D97-AF65-F5344CB8AC3E}">
        <p14:creationId xmlns:p14="http://schemas.microsoft.com/office/powerpoint/2010/main" val="377058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C2F86-9448-6349-8AC5-EBCFFD595CAB}"/>
              </a:ext>
            </a:extLst>
          </p:cNvPr>
          <p:cNvSpPr>
            <a:spLocks noGrp="1"/>
          </p:cNvSpPr>
          <p:nvPr>
            <p:ph type="title"/>
          </p:nvPr>
        </p:nvSpPr>
        <p:spPr>
          <a:xfrm>
            <a:off x="1378800" y="612001"/>
            <a:ext cx="8038801" cy="1248289"/>
          </a:xfrm>
        </p:spPr>
        <p:txBody>
          <a:bodyPr/>
          <a:lstStyle/>
          <a:p>
            <a:r>
              <a:rPr lang="de-DE" dirty="0"/>
              <a:t>Empirische Wissenschaft, Formalwissenschaft und Ingenieurwissenschaft</a:t>
            </a:r>
          </a:p>
        </p:txBody>
      </p:sp>
      <p:sp>
        <p:nvSpPr>
          <p:cNvPr id="3" name="Inhaltsplatzhalter 2">
            <a:extLst>
              <a:ext uri="{FF2B5EF4-FFF2-40B4-BE49-F238E27FC236}">
                <a16:creationId xmlns:a16="http://schemas.microsoft.com/office/drawing/2014/main" id="{1D552399-9648-1442-8395-8A34918FFF94}"/>
              </a:ext>
            </a:extLst>
          </p:cNvPr>
          <p:cNvSpPr>
            <a:spLocks noGrp="1"/>
          </p:cNvSpPr>
          <p:nvPr>
            <p:ph idx="1"/>
          </p:nvPr>
        </p:nvSpPr>
        <p:spPr>
          <a:xfrm>
            <a:off x="1378799" y="2637706"/>
            <a:ext cx="10119387" cy="2088232"/>
          </a:xfrm>
        </p:spPr>
        <p:txBody>
          <a:bodyPr/>
          <a:lstStyle/>
          <a:p>
            <a:r>
              <a:rPr lang="de-DE" dirty="0"/>
              <a:t>Bei der </a:t>
            </a:r>
            <a:r>
              <a:rPr lang="de-DE" dirty="0">
                <a:solidFill>
                  <a:srgbClr val="C00000"/>
                </a:solidFill>
              </a:rPr>
              <a:t>empirischen Wissenschaft </a:t>
            </a:r>
            <a:r>
              <a:rPr lang="de-DE" dirty="0"/>
              <a:t>oder </a:t>
            </a:r>
            <a:r>
              <a:rPr lang="de-DE" dirty="0">
                <a:solidFill>
                  <a:srgbClr val="C00000"/>
                </a:solidFill>
              </a:rPr>
              <a:t>Real-Wissenschaft</a:t>
            </a:r>
            <a:r>
              <a:rPr lang="de-DE" dirty="0"/>
              <a:t> ist der Gegenstandsbereich der Wissenschaft die </a:t>
            </a:r>
            <a:r>
              <a:rPr lang="de-DE" dirty="0">
                <a:solidFill>
                  <a:srgbClr val="C00000"/>
                </a:solidFill>
              </a:rPr>
              <a:t>Wirklichkeit</a:t>
            </a:r>
            <a:endParaRPr lang="de-DE" dirty="0"/>
          </a:p>
          <a:p>
            <a:r>
              <a:rPr lang="de-DE" dirty="0"/>
              <a:t>Die Aussagen, die eine Realwissenschaft als Erkenntnisgewinn erarbeitet, haben einen Bezug zur Wirklichkeit und können daher auch an der Wirklichkeit überprüft werden</a:t>
            </a:r>
          </a:p>
          <a:p>
            <a:endParaRPr lang="de-DE" dirty="0"/>
          </a:p>
        </p:txBody>
      </p:sp>
      <p:sp>
        <p:nvSpPr>
          <p:cNvPr id="4" name="Foliennummernplatzhalter 3">
            <a:extLst>
              <a:ext uri="{FF2B5EF4-FFF2-40B4-BE49-F238E27FC236}">
                <a16:creationId xmlns:a16="http://schemas.microsoft.com/office/drawing/2014/main" id="{1D653218-05D4-A545-8F50-147C2982EDCB}"/>
              </a:ext>
            </a:extLst>
          </p:cNvPr>
          <p:cNvSpPr>
            <a:spLocks noGrp="1"/>
          </p:cNvSpPr>
          <p:nvPr>
            <p:ph type="sldNum" sz="quarter" idx="12"/>
          </p:nvPr>
        </p:nvSpPr>
        <p:spPr/>
        <p:txBody>
          <a:bodyPr/>
          <a:lstStyle/>
          <a:p>
            <a:fld id="{FC0CC166-4E39-43B8-AB91-BDD1C4C9E224}" type="slidenum">
              <a:rPr lang="de-DE" smtClean="0"/>
              <a:t>3</a:t>
            </a:fld>
            <a:endParaRPr lang="de-DE" dirty="0"/>
          </a:p>
        </p:txBody>
      </p:sp>
    </p:spTree>
    <p:extLst>
      <p:ext uri="{BB962C8B-B14F-4D97-AF65-F5344CB8AC3E}">
        <p14:creationId xmlns:p14="http://schemas.microsoft.com/office/powerpoint/2010/main" val="21666042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F203C-D371-C14B-9477-8177EA574FD2}"/>
              </a:ext>
            </a:extLst>
          </p:cNvPr>
          <p:cNvSpPr>
            <a:spLocks noGrp="1"/>
          </p:cNvSpPr>
          <p:nvPr>
            <p:ph type="title"/>
          </p:nvPr>
        </p:nvSpPr>
        <p:spPr/>
        <p:txBody>
          <a:bodyPr/>
          <a:lstStyle/>
          <a:p>
            <a:r>
              <a:rPr lang="de-DE" dirty="0"/>
              <a:t>Beispiel - Konsenstheorie</a:t>
            </a:r>
          </a:p>
        </p:txBody>
      </p:sp>
      <p:sp>
        <p:nvSpPr>
          <p:cNvPr id="4" name="Foliennummernplatzhalter 3">
            <a:extLst>
              <a:ext uri="{FF2B5EF4-FFF2-40B4-BE49-F238E27FC236}">
                <a16:creationId xmlns:a16="http://schemas.microsoft.com/office/drawing/2014/main" id="{E5F84D20-91DE-5945-9214-760FB27CCCDD}"/>
              </a:ext>
            </a:extLst>
          </p:cNvPr>
          <p:cNvSpPr>
            <a:spLocks noGrp="1"/>
          </p:cNvSpPr>
          <p:nvPr>
            <p:ph type="sldNum" sz="quarter" idx="12"/>
          </p:nvPr>
        </p:nvSpPr>
        <p:spPr/>
        <p:txBody>
          <a:bodyPr/>
          <a:lstStyle/>
          <a:p>
            <a:fld id="{FC0CC166-4E39-43B8-AB91-BDD1C4C9E224}" type="slidenum">
              <a:rPr lang="de-DE" smtClean="0"/>
              <a:t>30</a:t>
            </a:fld>
            <a:endParaRPr lang="de-DE" dirty="0"/>
          </a:p>
        </p:txBody>
      </p:sp>
      <p:sp>
        <p:nvSpPr>
          <p:cNvPr id="5" name="Inhaltsplatzhalter 2">
            <a:extLst>
              <a:ext uri="{FF2B5EF4-FFF2-40B4-BE49-F238E27FC236}">
                <a16:creationId xmlns:a16="http://schemas.microsoft.com/office/drawing/2014/main" id="{3F6183F4-3BF8-CB45-BF1B-978F0D00C4FA}"/>
              </a:ext>
            </a:extLst>
          </p:cNvPr>
          <p:cNvSpPr>
            <a:spLocks noGrp="1"/>
          </p:cNvSpPr>
          <p:nvPr>
            <p:ph idx="1"/>
          </p:nvPr>
        </p:nvSpPr>
        <p:spPr>
          <a:xfrm>
            <a:off x="1378800" y="2277666"/>
            <a:ext cx="9432000" cy="2742289"/>
          </a:xfrm>
        </p:spPr>
        <p:txBody>
          <a:bodyPr/>
          <a:lstStyle/>
          <a:p>
            <a:r>
              <a:rPr lang="de-DE" dirty="0"/>
              <a:t>Die folgende Aussage ist dann wahr, wenn ihr ein überwiegender Anteil an Personen zustimmt, auf die die fünf genannten Merkmale I – V zutreffen</a:t>
            </a:r>
            <a:br>
              <a:rPr lang="de-DE" dirty="0"/>
            </a:br>
            <a:br>
              <a:rPr lang="de-DE" dirty="0"/>
            </a:br>
            <a:r>
              <a:rPr lang="de-DE" dirty="0"/>
              <a:t>„Unternehmen, die in ihrem Geschäftsmodell die Potenziale digitaler Technologien berücksichtigen, sind erfolgreicher als Unternehmen, die dies nicht tun“</a:t>
            </a:r>
          </a:p>
          <a:p>
            <a:pPr lvl="1"/>
            <a:endParaRPr lang="de-DE" dirty="0"/>
          </a:p>
        </p:txBody>
      </p:sp>
    </p:spTree>
    <p:extLst>
      <p:ext uri="{BB962C8B-B14F-4D97-AF65-F5344CB8AC3E}">
        <p14:creationId xmlns:p14="http://schemas.microsoft.com/office/powerpoint/2010/main" val="1660058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FD9E3-A32B-A940-92AE-3AC42D47783C}"/>
              </a:ext>
            </a:extLst>
          </p:cNvPr>
          <p:cNvSpPr>
            <a:spLocks noGrp="1"/>
          </p:cNvSpPr>
          <p:nvPr>
            <p:ph type="title"/>
          </p:nvPr>
        </p:nvSpPr>
        <p:spPr>
          <a:xfrm>
            <a:off x="1378800" y="612001"/>
            <a:ext cx="8175171" cy="729561"/>
          </a:xfrm>
        </p:spPr>
        <p:txBody>
          <a:bodyPr/>
          <a:lstStyle/>
          <a:p>
            <a:r>
              <a:rPr lang="de-DE" dirty="0"/>
              <a:t>Wahrheitstheorie – Pragmatische Wahrheitstheorie</a:t>
            </a:r>
          </a:p>
        </p:txBody>
      </p:sp>
      <p:sp>
        <p:nvSpPr>
          <p:cNvPr id="3" name="Inhaltsplatzhalter 2">
            <a:extLst>
              <a:ext uri="{FF2B5EF4-FFF2-40B4-BE49-F238E27FC236}">
                <a16:creationId xmlns:a16="http://schemas.microsoft.com/office/drawing/2014/main" id="{1D74F9D8-E306-5B48-A549-DF31F6DCD9FF}"/>
              </a:ext>
            </a:extLst>
          </p:cNvPr>
          <p:cNvSpPr>
            <a:spLocks noGrp="1"/>
          </p:cNvSpPr>
          <p:nvPr>
            <p:ph idx="1"/>
          </p:nvPr>
        </p:nvSpPr>
        <p:spPr>
          <a:xfrm>
            <a:off x="1378800" y="3042096"/>
            <a:ext cx="9432000" cy="2763962"/>
          </a:xfrm>
        </p:spPr>
        <p:txBody>
          <a:bodyPr/>
          <a:lstStyle/>
          <a:p>
            <a:r>
              <a:rPr lang="de-DE" dirty="0"/>
              <a:t>Daraus folgt, dass die Wahrheit historisch veränderlich und kontextabhängig ist </a:t>
            </a:r>
          </a:p>
          <a:p>
            <a:r>
              <a:rPr lang="de-DE" dirty="0"/>
              <a:t>Die Gleichsetzung von Wahrheit mit Erfolg ist in der Wirtschaftsinformatik eine zu beobachtende Vorgehensweise, die große Gefahren in sich birgt </a:t>
            </a:r>
          </a:p>
          <a:p>
            <a:pPr lvl="1"/>
            <a:r>
              <a:rPr lang="de-DE" sz="2200" dirty="0"/>
              <a:t>auch eine nicht-wissenschaftliche oder falsche Aussage kann nützlich und damit erfolgreich sein </a:t>
            </a:r>
          </a:p>
        </p:txBody>
      </p:sp>
      <p:sp>
        <p:nvSpPr>
          <p:cNvPr id="4" name="Foliennummernplatzhalter 3">
            <a:extLst>
              <a:ext uri="{FF2B5EF4-FFF2-40B4-BE49-F238E27FC236}">
                <a16:creationId xmlns:a16="http://schemas.microsoft.com/office/drawing/2014/main" id="{E9C6E889-51D6-A743-9539-A63269667466}"/>
              </a:ext>
            </a:extLst>
          </p:cNvPr>
          <p:cNvSpPr>
            <a:spLocks noGrp="1"/>
          </p:cNvSpPr>
          <p:nvPr>
            <p:ph type="sldNum" sz="quarter" idx="12"/>
          </p:nvPr>
        </p:nvSpPr>
        <p:spPr/>
        <p:txBody>
          <a:bodyPr/>
          <a:lstStyle/>
          <a:p>
            <a:fld id="{FC0CC166-4E39-43B8-AB91-BDD1C4C9E224}" type="slidenum">
              <a:rPr lang="de-DE" smtClean="0"/>
              <a:t>31</a:t>
            </a:fld>
            <a:endParaRPr lang="de-DE" dirty="0"/>
          </a:p>
        </p:txBody>
      </p:sp>
      <p:sp>
        <p:nvSpPr>
          <p:cNvPr id="5" name="Inhaltsplatzhalter 2">
            <a:extLst>
              <a:ext uri="{FF2B5EF4-FFF2-40B4-BE49-F238E27FC236}">
                <a16:creationId xmlns:a16="http://schemas.microsoft.com/office/drawing/2014/main" id="{C825A0DD-8FA9-A44D-A0C7-BB368B6D7ECD}"/>
              </a:ext>
            </a:extLst>
          </p:cNvPr>
          <p:cNvSpPr txBox="1">
            <a:spLocks/>
          </p:cNvSpPr>
          <p:nvPr/>
        </p:nvSpPr>
        <p:spPr>
          <a:xfrm>
            <a:off x="1378799" y="1480733"/>
            <a:ext cx="9831356" cy="1445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lgn="just">
              <a:buFont typeface="Arial" panose="020B0604020202020204" pitchFamily="34" charset="0"/>
              <a:buNone/>
            </a:pPr>
            <a:r>
              <a:rPr lang="de-DE" dirty="0">
                <a:solidFill>
                  <a:schemeClr val="bg1"/>
                </a:solidFill>
                <a:latin typeface="+mj-lt"/>
              </a:rPr>
              <a:t>Die pragmatische Wahrheitstheorie besagt, dass sich wahre Aussagen bzw. Theorien durch ihren Erfolg auszeichnen. Wahr ist somit, was erfolgreich ist, sich verbreitet hat</a:t>
            </a:r>
          </a:p>
        </p:txBody>
      </p:sp>
    </p:spTree>
    <p:extLst>
      <p:ext uri="{BB962C8B-B14F-4D97-AF65-F5344CB8AC3E}">
        <p14:creationId xmlns:p14="http://schemas.microsoft.com/office/powerpoint/2010/main" val="34162317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9430E-43FE-F649-926D-A00AAA634BF8}"/>
              </a:ext>
            </a:extLst>
          </p:cNvPr>
          <p:cNvSpPr>
            <a:spLocks noGrp="1"/>
          </p:cNvSpPr>
          <p:nvPr>
            <p:ph type="title"/>
          </p:nvPr>
        </p:nvSpPr>
        <p:spPr>
          <a:xfrm>
            <a:off x="1378800" y="612001"/>
            <a:ext cx="7527099" cy="1248289"/>
          </a:xfrm>
        </p:spPr>
        <p:txBody>
          <a:bodyPr/>
          <a:lstStyle/>
          <a:p>
            <a:r>
              <a:rPr lang="de-DE" dirty="0"/>
              <a:t>Beispiel – Pragmatische Wahrheitstheorie</a:t>
            </a:r>
          </a:p>
        </p:txBody>
      </p:sp>
      <p:sp>
        <p:nvSpPr>
          <p:cNvPr id="3" name="Inhaltsplatzhalter 2">
            <a:extLst>
              <a:ext uri="{FF2B5EF4-FFF2-40B4-BE49-F238E27FC236}">
                <a16:creationId xmlns:a16="http://schemas.microsoft.com/office/drawing/2014/main" id="{16E8AFB0-63D9-F940-96D8-EDF080B90A7D}"/>
              </a:ext>
            </a:extLst>
          </p:cNvPr>
          <p:cNvSpPr>
            <a:spLocks noGrp="1"/>
          </p:cNvSpPr>
          <p:nvPr>
            <p:ph idx="1"/>
          </p:nvPr>
        </p:nvSpPr>
        <p:spPr>
          <a:xfrm>
            <a:off x="1378800" y="2061642"/>
            <a:ext cx="9432000" cy="2821299"/>
          </a:xfrm>
        </p:spPr>
        <p:txBody>
          <a:bodyPr/>
          <a:lstStyle/>
          <a:p>
            <a:r>
              <a:rPr lang="de-DE" dirty="0"/>
              <a:t>Eine Digitaltechnologie XY weist hohe Absatzzahlen auf und somit am Markt erfolgreich </a:t>
            </a:r>
          </a:p>
          <a:p>
            <a:r>
              <a:rPr lang="de-DE" dirty="0"/>
              <a:t>Daraus wird geschlossen, dass die folgende Aussage wahr ist:</a:t>
            </a:r>
            <a:br>
              <a:rPr lang="de-DE" dirty="0"/>
            </a:br>
            <a:br>
              <a:rPr lang="de-DE" dirty="0"/>
            </a:br>
            <a:r>
              <a:rPr lang="de-DE" dirty="0"/>
              <a:t>„Die Digitaltechnologie XY bietet exzellente Funktionalität und Gebrauchstauglichkeit (Usability)“</a:t>
            </a:r>
          </a:p>
        </p:txBody>
      </p:sp>
      <p:sp>
        <p:nvSpPr>
          <p:cNvPr id="4" name="Foliennummernplatzhalter 3">
            <a:extLst>
              <a:ext uri="{FF2B5EF4-FFF2-40B4-BE49-F238E27FC236}">
                <a16:creationId xmlns:a16="http://schemas.microsoft.com/office/drawing/2014/main" id="{36D43329-242C-474D-B99D-2DB5C34871D7}"/>
              </a:ext>
            </a:extLst>
          </p:cNvPr>
          <p:cNvSpPr>
            <a:spLocks noGrp="1"/>
          </p:cNvSpPr>
          <p:nvPr>
            <p:ph type="sldNum" sz="quarter" idx="12"/>
          </p:nvPr>
        </p:nvSpPr>
        <p:spPr/>
        <p:txBody>
          <a:bodyPr/>
          <a:lstStyle/>
          <a:p>
            <a:fld id="{FC0CC166-4E39-43B8-AB91-BDD1C4C9E224}" type="slidenum">
              <a:rPr lang="de-DE" smtClean="0"/>
              <a:t>32</a:t>
            </a:fld>
            <a:endParaRPr lang="de-DE" dirty="0"/>
          </a:p>
        </p:txBody>
      </p:sp>
    </p:spTree>
    <p:extLst>
      <p:ext uri="{BB962C8B-B14F-4D97-AF65-F5344CB8AC3E}">
        <p14:creationId xmlns:p14="http://schemas.microsoft.com/office/powerpoint/2010/main" val="1315701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3BFD1-4EEC-7846-B11B-BC435C20E2C0}"/>
              </a:ext>
            </a:extLst>
          </p:cNvPr>
          <p:cNvSpPr>
            <a:spLocks noGrp="1"/>
          </p:cNvSpPr>
          <p:nvPr>
            <p:ph type="title"/>
          </p:nvPr>
        </p:nvSpPr>
        <p:spPr/>
        <p:txBody>
          <a:bodyPr/>
          <a:lstStyle/>
          <a:p>
            <a:r>
              <a:rPr lang="de-DE" dirty="0"/>
              <a:t>Wissenschaftsziele</a:t>
            </a:r>
          </a:p>
        </p:txBody>
      </p:sp>
      <p:sp>
        <p:nvSpPr>
          <p:cNvPr id="3" name="Inhaltsplatzhalter 2">
            <a:extLst>
              <a:ext uri="{FF2B5EF4-FFF2-40B4-BE49-F238E27FC236}">
                <a16:creationId xmlns:a16="http://schemas.microsoft.com/office/drawing/2014/main" id="{7E22A00F-3E8E-3D42-A13A-D6858BECA2BC}"/>
              </a:ext>
            </a:extLst>
          </p:cNvPr>
          <p:cNvSpPr>
            <a:spLocks noGrp="1"/>
          </p:cNvSpPr>
          <p:nvPr>
            <p:ph idx="1"/>
          </p:nvPr>
        </p:nvSpPr>
        <p:spPr>
          <a:xfrm>
            <a:off x="1378800" y="1989634"/>
            <a:ext cx="9432000" cy="3690000"/>
          </a:xfrm>
        </p:spPr>
        <p:txBody>
          <a:bodyPr/>
          <a:lstStyle/>
          <a:p>
            <a:r>
              <a:rPr lang="de-DE" dirty="0"/>
              <a:t>Es ist unbestritten, dass die Wirtschaftsinformatik eine </a:t>
            </a:r>
            <a:r>
              <a:rPr lang="de-DE" dirty="0">
                <a:solidFill>
                  <a:srgbClr val="C00000"/>
                </a:solidFill>
              </a:rPr>
              <a:t>eigenständige Wissenschaftsdisziplin</a:t>
            </a:r>
            <a:r>
              <a:rPr lang="de-DE" dirty="0"/>
              <a:t> ist</a:t>
            </a:r>
          </a:p>
          <a:p>
            <a:r>
              <a:rPr lang="de-DE" dirty="0"/>
              <a:t>Zwei Meinungen darüber welches Wissenschaftsziel primär verfolgt werden sollte:</a:t>
            </a:r>
          </a:p>
          <a:p>
            <a:pPr lvl="1"/>
            <a:r>
              <a:rPr lang="de-DE" sz="2200" dirty="0">
                <a:solidFill>
                  <a:srgbClr val="C00000"/>
                </a:solidFill>
              </a:rPr>
              <a:t>Erkenntnisgewinnung</a:t>
            </a:r>
            <a:r>
              <a:rPr lang="de-DE" sz="2200" dirty="0"/>
              <a:t> </a:t>
            </a:r>
          </a:p>
          <a:p>
            <a:pPr lvl="2"/>
            <a:r>
              <a:rPr lang="de-DE" sz="2000" dirty="0"/>
              <a:t>Beschreibung und Erklärung</a:t>
            </a:r>
          </a:p>
          <a:p>
            <a:pPr lvl="2"/>
            <a:r>
              <a:rPr lang="de-DE" sz="2000" dirty="0"/>
              <a:t>Beschreibung und Erklärung von MAT-Systemen</a:t>
            </a:r>
          </a:p>
          <a:p>
            <a:pPr lvl="1"/>
            <a:r>
              <a:rPr lang="de-DE" sz="2200" dirty="0">
                <a:solidFill>
                  <a:srgbClr val="C00000"/>
                </a:solidFill>
              </a:rPr>
              <a:t>Erkenntnisverwertung</a:t>
            </a:r>
          </a:p>
          <a:p>
            <a:pPr lvl="2"/>
            <a:r>
              <a:rPr lang="de-DE" sz="2000" dirty="0"/>
              <a:t>Gestaltung und Prognose </a:t>
            </a:r>
          </a:p>
          <a:p>
            <a:pPr lvl="2"/>
            <a:r>
              <a:rPr lang="de-DE" sz="2000" dirty="0"/>
              <a:t>Entwicklung von Artefakten, die in der Praxis einen unmittelbaren Nutzen stiften</a:t>
            </a:r>
          </a:p>
        </p:txBody>
      </p:sp>
      <p:sp>
        <p:nvSpPr>
          <p:cNvPr id="4" name="Foliennummernplatzhalter 3">
            <a:extLst>
              <a:ext uri="{FF2B5EF4-FFF2-40B4-BE49-F238E27FC236}">
                <a16:creationId xmlns:a16="http://schemas.microsoft.com/office/drawing/2014/main" id="{DB729FBA-5DE5-4143-BC24-D773D5486EE9}"/>
              </a:ext>
            </a:extLst>
          </p:cNvPr>
          <p:cNvSpPr>
            <a:spLocks noGrp="1"/>
          </p:cNvSpPr>
          <p:nvPr>
            <p:ph type="sldNum" sz="quarter" idx="12"/>
          </p:nvPr>
        </p:nvSpPr>
        <p:spPr/>
        <p:txBody>
          <a:bodyPr/>
          <a:lstStyle/>
          <a:p>
            <a:fld id="{FC0CC166-4E39-43B8-AB91-BDD1C4C9E224}" type="slidenum">
              <a:rPr lang="de-DE" smtClean="0"/>
              <a:t>33</a:t>
            </a:fld>
            <a:endParaRPr lang="de-DE" dirty="0"/>
          </a:p>
        </p:txBody>
      </p:sp>
    </p:spTree>
    <p:extLst>
      <p:ext uri="{BB962C8B-B14F-4D97-AF65-F5344CB8AC3E}">
        <p14:creationId xmlns:p14="http://schemas.microsoft.com/office/powerpoint/2010/main" val="62863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E5B30-C445-8148-9309-2808A7F7AD65}"/>
              </a:ext>
            </a:extLst>
          </p:cNvPr>
          <p:cNvSpPr>
            <a:spLocks noGrp="1"/>
          </p:cNvSpPr>
          <p:nvPr>
            <p:ph type="title"/>
          </p:nvPr>
        </p:nvSpPr>
        <p:spPr/>
        <p:txBody>
          <a:bodyPr/>
          <a:lstStyle/>
          <a:p>
            <a:r>
              <a:rPr lang="de-DE" dirty="0"/>
              <a:t>Wissenschaftsziele</a:t>
            </a:r>
          </a:p>
        </p:txBody>
      </p:sp>
      <p:sp>
        <p:nvSpPr>
          <p:cNvPr id="4" name="Foliennummernplatzhalter 3">
            <a:extLst>
              <a:ext uri="{FF2B5EF4-FFF2-40B4-BE49-F238E27FC236}">
                <a16:creationId xmlns:a16="http://schemas.microsoft.com/office/drawing/2014/main" id="{91F893C5-A419-B941-8AA9-14820FF1590A}"/>
              </a:ext>
            </a:extLst>
          </p:cNvPr>
          <p:cNvSpPr>
            <a:spLocks noGrp="1"/>
          </p:cNvSpPr>
          <p:nvPr>
            <p:ph type="sldNum" sz="quarter" idx="12"/>
          </p:nvPr>
        </p:nvSpPr>
        <p:spPr/>
        <p:txBody>
          <a:bodyPr/>
          <a:lstStyle/>
          <a:p>
            <a:fld id="{FC0CC166-4E39-43B8-AB91-BDD1C4C9E224}" type="slidenum">
              <a:rPr lang="de-DE" smtClean="0"/>
              <a:t>34</a:t>
            </a:fld>
            <a:endParaRPr lang="de-DE" dirty="0"/>
          </a:p>
        </p:txBody>
      </p:sp>
      <p:pic>
        <p:nvPicPr>
          <p:cNvPr id="5" name="Grafik 4">
            <a:extLst>
              <a:ext uri="{FF2B5EF4-FFF2-40B4-BE49-F238E27FC236}">
                <a16:creationId xmlns:a16="http://schemas.microsoft.com/office/drawing/2014/main" id="{F4BA70FF-E18D-2241-B89D-93E78E1608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868747" y="1236145"/>
            <a:ext cx="6457680" cy="4927675"/>
          </a:xfrm>
          <a:prstGeom prst="rect">
            <a:avLst/>
          </a:prstGeom>
        </p:spPr>
      </p:pic>
    </p:spTree>
    <p:extLst>
      <p:ext uri="{BB962C8B-B14F-4D97-AF65-F5344CB8AC3E}">
        <p14:creationId xmlns:p14="http://schemas.microsoft.com/office/powerpoint/2010/main" val="4247745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1A843-1F33-AA47-BE5B-8DCE9F56182A}"/>
              </a:ext>
            </a:extLst>
          </p:cNvPr>
          <p:cNvSpPr>
            <a:spLocks noGrp="1"/>
          </p:cNvSpPr>
          <p:nvPr>
            <p:ph type="title"/>
          </p:nvPr>
        </p:nvSpPr>
        <p:spPr>
          <a:xfrm>
            <a:off x="1378800" y="612001"/>
            <a:ext cx="7095051" cy="1248289"/>
          </a:xfrm>
        </p:spPr>
        <p:txBody>
          <a:bodyPr/>
          <a:lstStyle/>
          <a:p>
            <a:r>
              <a:rPr lang="de-DE" dirty="0"/>
              <a:t>Wissenschaftsziele – Erkenntnisgewinnung (Beschreibung)</a:t>
            </a:r>
          </a:p>
        </p:txBody>
      </p:sp>
      <p:sp>
        <p:nvSpPr>
          <p:cNvPr id="4" name="Foliennummernplatzhalter 3">
            <a:extLst>
              <a:ext uri="{FF2B5EF4-FFF2-40B4-BE49-F238E27FC236}">
                <a16:creationId xmlns:a16="http://schemas.microsoft.com/office/drawing/2014/main" id="{0102CF22-62AA-5346-861F-A58A1AFD5FFE}"/>
              </a:ext>
            </a:extLst>
          </p:cNvPr>
          <p:cNvSpPr>
            <a:spLocks noGrp="1"/>
          </p:cNvSpPr>
          <p:nvPr>
            <p:ph type="sldNum" sz="quarter" idx="12"/>
          </p:nvPr>
        </p:nvSpPr>
        <p:spPr/>
        <p:txBody>
          <a:bodyPr/>
          <a:lstStyle/>
          <a:p>
            <a:fld id="{FC0CC166-4E39-43B8-AB91-BDD1C4C9E224}" type="slidenum">
              <a:rPr lang="de-DE" smtClean="0"/>
              <a:t>35</a:t>
            </a:fld>
            <a:endParaRPr lang="de-DE" dirty="0"/>
          </a:p>
        </p:txBody>
      </p:sp>
      <p:sp>
        <p:nvSpPr>
          <p:cNvPr id="7" name="Inhaltsplatzhalter 2">
            <a:extLst>
              <a:ext uri="{FF2B5EF4-FFF2-40B4-BE49-F238E27FC236}">
                <a16:creationId xmlns:a16="http://schemas.microsoft.com/office/drawing/2014/main" id="{63223762-A968-344D-809F-24D8A93EC376}"/>
              </a:ext>
            </a:extLst>
          </p:cNvPr>
          <p:cNvSpPr>
            <a:spLocks noGrp="1"/>
          </p:cNvSpPr>
          <p:nvPr>
            <p:ph idx="1"/>
          </p:nvPr>
        </p:nvSpPr>
        <p:spPr>
          <a:xfrm>
            <a:off x="1378800" y="1912781"/>
            <a:ext cx="9831356" cy="302918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0" indent="0">
              <a:buNone/>
            </a:pPr>
            <a:r>
              <a:rPr lang="de-DE" dirty="0">
                <a:solidFill>
                  <a:schemeClr val="bg1"/>
                </a:solidFill>
                <a:latin typeface="+mj-lt"/>
              </a:rPr>
              <a:t>Bei der </a:t>
            </a:r>
            <a:r>
              <a:rPr lang="de-DE" b="1" dirty="0">
                <a:solidFill>
                  <a:schemeClr val="bg1"/>
                </a:solidFill>
                <a:latin typeface="+mj-lt"/>
              </a:rPr>
              <a:t>Beschreibung</a:t>
            </a:r>
            <a:r>
              <a:rPr lang="de-DE" dirty="0">
                <a:solidFill>
                  <a:schemeClr val="bg1"/>
                </a:solidFill>
                <a:latin typeface="+mj-lt"/>
              </a:rPr>
              <a:t> wird der Untersuchungsgegenstand erfasst und möglichst präzise dokumentiert. Dies geschieht über die Nutzung einer Terminologie, durch Tatsachenbehauptungen, Systematisierungen und Typenbildungen. Im Vordergrund stehen die </a:t>
            </a:r>
            <a:r>
              <a:rPr lang="de-DE" b="1" dirty="0">
                <a:solidFill>
                  <a:schemeClr val="bg1"/>
                </a:solidFill>
                <a:latin typeface="+mj-lt"/>
              </a:rPr>
              <a:t>Begriffsbildung</a:t>
            </a:r>
            <a:r>
              <a:rPr lang="de-DE" dirty="0">
                <a:solidFill>
                  <a:schemeClr val="bg1"/>
                </a:solidFill>
                <a:latin typeface="+mj-lt"/>
              </a:rPr>
              <a:t> und </a:t>
            </a:r>
            <a:r>
              <a:rPr lang="de-DE" b="1" dirty="0">
                <a:solidFill>
                  <a:schemeClr val="bg1"/>
                </a:solidFill>
                <a:latin typeface="+mj-lt"/>
              </a:rPr>
              <a:t>Beschreibung</a:t>
            </a:r>
            <a:r>
              <a:rPr lang="de-DE" i="1" dirty="0">
                <a:solidFill>
                  <a:schemeClr val="bg1"/>
                </a:solidFill>
                <a:latin typeface="+mj-lt"/>
              </a:rPr>
              <a:t> </a:t>
            </a:r>
            <a:r>
              <a:rPr lang="de-DE" dirty="0">
                <a:solidFill>
                  <a:schemeClr val="bg1"/>
                </a:solidFill>
                <a:latin typeface="+mj-lt"/>
              </a:rPr>
              <a:t>des Untersuchungsgegenstands. Dabei werden Begriffe geklärt, Phänomene erfasst und erste Überlegungen zur Theoriebildung und -prüfung gewonnen.</a:t>
            </a:r>
          </a:p>
        </p:txBody>
      </p:sp>
    </p:spTree>
    <p:extLst>
      <p:ext uri="{BB962C8B-B14F-4D97-AF65-F5344CB8AC3E}">
        <p14:creationId xmlns:p14="http://schemas.microsoft.com/office/powerpoint/2010/main" val="2035264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A1F91-0A57-BF42-AC86-ABC553FBBCDB}"/>
              </a:ext>
            </a:extLst>
          </p:cNvPr>
          <p:cNvSpPr>
            <a:spLocks noGrp="1"/>
          </p:cNvSpPr>
          <p:nvPr>
            <p:ph type="title"/>
          </p:nvPr>
        </p:nvSpPr>
        <p:spPr/>
        <p:txBody>
          <a:bodyPr/>
          <a:lstStyle/>
          <a:p>
            <a:r>
              <a:rPr lang="de-DE" dirty="0"/>
              <a:t>Beispiel – Erkenntnisgewinnung (Beschreibung)</a:t>
            </a:r>
          </a:p>
        </p:txBody>
      </p:sp>
      <p:sp>
        <p:nvSpPr>
          <p:cNvPr id="3" name="Inhaltsplatzhalter 2">
            <a:extLst>
              <a:ext uri="{FF2B5EF4-FFF2-40B4-BE49-F238E27FC236}">
                <a16:creationId xmlns:a16="http://schemas.microsoft.com/office/drawing/2014/main" id="{D4122EF0-4935-F347-AD53-950ED927D129}"/>
              </a:ext>
            </a:extLst>
          </p:cNvPr>
          <p:cNvSpPr>
            <a:spLocks noGrp="1"/>
          </p:cNvSpPr>
          <p:nvPr>
            <p:ph idx="1"/>
          </p:nvPr>
        </p:nvSpPr>
        <p:spPr>
          <a:xfrm>
            <a:off x="1378800" y="2444721"/>
            <a:ext cx="9432000" cy="2641257"/>
          </a:xfrm>
        </p:spPr>
        <p:txBody>
          <a:bodyPr/>
          <a:lstStyle/>
          <a:p>
            <a:r>
              <a:rPr lang="de-DE" dirty="0"/>
              <a:t>Mittels Online-Fragebogen werden die Verbreitung und Einsatzbereiche von </a:t>
            </a:r>
            <a:r>
              <a:rPr lang="de-DE" dirty="0" err="1"/>
              <a:t>Process</a:t>
            </a:r>
            <a:r>
              <a:rPr lang="de-DE" dirty="0"/>
              <a:t>-Mining-Werkzeugen (z.B. </a:t>
            </a:r>
            <a:r>
              <a:rPr lang="de-DE" dirty="0" err="1"/>
              <a:t>Celonis</a:t>
            </a:r>
            <a:r>
              <a:rPr lang="de-DE" dirty="0"/>
              <a:t>, </a:t>
            </a:r>
            <a:r>
              <a:rPr lang="de-DE" dirty="0" err="1"/>
              <a:t>Signavio</a:t>
            </a:r>
            <a:r>
              <a:rPr lang="de-DE" dirty="0"/>
              <a:t>) in Unternehmen erhoben </a:t>
            </a:r>
          </a:p>
          <a:p>
            <a:r>
              <a:rPr lang="de-DE" dirty="0"/>
              <a:t>Auf der Basis einer, im Idealfall für die Grundgesamtheit repräsentativen, Stichprobe werden die Fragebogendaten mittels deskriptiver Verfahren der Statistik ausgewertet</a:t>
            </a:r>
          </a:p>
        </p:txBody>
      </p:sp>
      <p:sp>
        <p:nvSpPr>
          <p:cNvPr id="4" name="Foliennummernplatzhalter 3">
            <a:extLst>
              <a:ext uri="{FF2B5EF4-FFF2-40B4-BE49-F238E27FC236}">
                <a16:creationId xmlns:a16="http://schemas.microsoft.com/office/drawing/2014/main" id="{C5A2F7C1-53FE-9041-AF28-B7B2CF0E46DD}"/>
              </a:ext>
            </a:extLst>
          </p:cNvPr>
          <p:cNvSpPr>
            <a:spLocks noGrp="1"/>
          </p:cNvSpPr>
          <p:nvPr>
            <p:ph type="sldNum" sz="quarter" idx="12"/>
          </p:nvPr>
        </p:nvSpPr>
        <p:spPr/>
        <p:txBody>
          <a:bodyPr/>
          <a:lstStyle/>
          <a:p>
            <a:fld id="{FC0CC166-4E39-43B8-AB91-BDD1C4C9E224}" type="slidenum">
              <a:rPr lang="de-DE" smtClean="0"/>
              <a:t>36</a:t>
            </a:fld>
            <a:endParaRPr lang="de-DE" dirty="0"/>
          </a:p>
        </p:txBody>
      </p:sp>
    </p:spTree>
    <p:extLst>
      <p:ext uri="{BB962C8B-B14F-4D97-AF65-F5344CB8AC3E}">
        <p14:creationId xmlns:p14="http://schemas.microsoft.com/office/powerpoint/2010/main" val="4099094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C00F64-65EE-6541-89E6-E19126866049}"/>
              </a:ext>
            </a:extLst>
          </p:cNvPr>
          <p:cNvSpPr>
            <a:spLocks noGrp="1"/>
          </p:cNvSpPr>
          <p:nvPr>
            <p:ph type="title"/>
          </p:nvPr>
        </p:nvSpPr>
        <p:spPr>
          <a:xfrm>
            <a:off x="1378800" y="612001"/>
            <a:ext cx="6879027" cy="1248289"/>
          </a:xfrm>
        </p:spPr>
        <p:txBody>
          <a:bodyPr/>
          <a:lstStyle/>
          <a:p>
            <a:r>
              <a:rPr lang="de-DE" dirty="0"/>
              <a:t>Wissenschaftsziele – Erkenntnisgewinnung (Erklärung)</a:t>
            </a:r>
          </a:p>
        </p:txBody>
      </p:sp>
      <p:sp>
        <p:nvSpPr>
          <p:cNvPr id="4" name="Foliennummernplatzhalter 3">
            <a:extLst>
              <a:ext uri="{FF2B5EF4-FFF2-40B4-BE49-F238E27FC236}">
                <a16:creationId xmlns:a16="http://schemas.microsoft.com/office/drawing/2014/main" id="{8AF1B5FC-5B07-0D4D-889B-DDD796FBF5FB}"/>
              </a:ext>
            </a:extLst>
          </p:cNvPr>
          <p:cNvSpPr>
            <a:spLocks noGrp="1"/>
          </p:cNvSpPr>
          <p:nvPr>
            <p:ph type="sldNum" sz="quarter" idx="12"/>
          </p:nvPr>
        </p:nvSpPr>
        <p:spPr/>
        <p:txBody>
          <a:bodyPr/>
          <a:lstStyle/>
          <a:p>
            <a:fld id="{FC0CC166-4E39-43B8-AB91-BDD1C4C9E224}" type="slidenum">
              <a:rPr lang="de-DE" smtClean="0"/>
              <a:t>37</a:t>
            </a:fld>
            <a:endParaRPr lang="de-DE" dirty="0"/>
          </a:p>
        </p:txBody>
      </p:sp>
      <p:sp>
        <p:nvSpPr>
          <p:cNvPr id="5" name="Inhaltsplatzhalter 2">
            <a:extLst>
              <a:ext uri="{FF2B5EF4-FFF2-40B4-BE49-F238E27FC236}">
                <a16:creationId xmlns:a16="http://schemas.microsoft.com/office/drawing/2014/main" id="{C38EAA4A-D3E6-DE48-A7E9-D9B44BB4C749}"/>
              </a:ext>
            </a:extLst>
          </p:cNvPr>
          <p:cNvSpPr>
            <a:spLocks noGrp="1"/>
          </p:cNvSpPr>
          <p:nvPr>
            <p:ph idx="1"/>
          </p:nvPr>
        </p:nvSpPr>
        <p:spPr>
          <a:xfrm>
            <a:off x="1378800" y="1860290"/>
            <a:ext cx="9831356" cy="33892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0" indent="0">
              <a:buNone/>
            </a:pPr>
            <a:r>
              <a:rPr lang="de-DE" dirty="0">
                <a:solidFill>
                  <a:schemeClr val="bg1"/>
                </a:solidFill>
                <a:latin typeface="+mj-lt"/>
              </a:rPr>
              <a:t>Bei der </a:t>
            </a:r>
            <a:r>
              <a:rPr lang="de-DE" b="1" dirty="0">
                <a:solidFill>
                  <a:schemeClr val="bg1"/>
                </a:solidFill>
                <a:latin typeface="+mj-lt"/>
              </a:rPr>
              <a:t>Erklärung</a:t>
            </a:r>
            <a:r>
              <a:rPr lang="de-DE" dirty="0">
                <a:solidFill>
                  <a:schemeClr val="bg1"/>
                </a:solidFill>
                <a:latin typeface="+mj-lt"/>
              </a:rPr>
              <a:t> der Wirklichkeit wird angestrebt, Erkenntnisse über kausale Zusammenhänge hinsichtlich der Erkenntnisobjekte zu gewinnen, die als allgemeine Muster oder als vorläufige Gesetze in Form von Ursache-Wirkungs-Beziehungen formuliert und dokumentiert werden. Sie können von der Wirklichkeit durch Wahrnehmung (im Sinne des Einsatzes anerkannter Methoden) nicht widerlegt werden. Durch eine Verallgemeinerung von Sachverhalten wird auf diese Weise eine Erklärung des Verhaltens der Erkenntnisobjekte angestrebt.</a:t>
            </a:r>
          </a:p>
        </p:txBody>
      </p:sp>
    </p:spTree>
    <p:extLst>
      <p:ext uri="{BB962C8B-B14F-4D97-AF65-F5344CB8AC3E}">
        <p14:creationId xmlns:p14="http://schemas.microsoft.com/office/powerpoint/2010/main" val="4001653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F5845-F8D4-0B48-92FA-9F0B694517E2}"/>
              </a:ext>
            </a:extLst>
          </p:cNvPr>
          <p:cNvSpPr>
            <a:spLocks noGrp="1"/>
          </p:cNvSpPr>
          <p:nvPr>
            <p:ph type="title"/>
          </p:nvPr>
        </p:nvSpPr>
        <p:spPr/>
        <p:txBody>
          <a:bodyPr/>
          <a:lstStyle/>
          <a:p>
            <a:r>
              <a:rPr lang="de-DE" dirty="0"/>
              <a:t>Beispiel – Erkenntnisgewinnung (Erklärung)</a:t>
            </a:r>
          </a:p>
        </p:txBody>
      </p:sp>
      <p:sp>
        <p:nvSpPr>
          <p:cNvPr id="3" name="Inhaltsplatzhalter 2">
            <a:extLst>
              <a:ext uri="{FF2B5EF4-FFF2-40B4-BE49-F238E27FC236}">
                <a16:creationId xmlns:a16="http://schemas.microsoft.com/office/drawing/2014/main" id="{3876C2B9-F512-D44B-BF08-B3629F30A41C}"/>
              </a:ext>
            </a:extLst>
          </p:cNvPr>
          <p:cNvSpPr>
            <a:spLocks noGrp="1"/>
          </p:cNvSpPr>
          <p:nvPr>
            <p:ph idx="1"/>
          </p:nvPr>
        </p:nvSpPr>
        <p:spPr>
          <a:xfrm>
            <a:off x="1378800" y="2466032"/>
            <a:ext cx="9432000" cy="2331914"/>
          </a:xfrm>
        </p:spPr>
        <p:txBody>
          <a:bodyPr/>
          <a:lstStyle/>
          <a:p>
            <a:r>
              <a:rPr lang="de-DE" dirty="0"/>
              <a:t>Eine ältere Person verliert plötzlich aufgrund einer Krankheit die Fähigkeit zu sprechen, die das Sprachzentrum im Gehirn zerstört</a:t>
            </a:r>
          </a:p>
          <a:p>
            <a:r>
              <a:rPr lang="de-DE" dirty="0"/>
              <a:t>Anstatt das individuelle Erleben zu erforschen, ist es sinnvoller, nach einer allgemeinen Erklärung zu suchen, wie die Schädigung des Sprachzentrums den Verlust der Sprachfähigkeit verursacht</a:t>
            </a:r>
          </a:p>
        </p:txBody>
      </p:sp>
      <p:sp>
        <p:nvSpPr>
          <p:cNvPr id="4" name="Foliennummernplatzhalter 3">
            <a:extLst>
              <a:ext uri="{FF2B5EF4-FFF2-40B4-BE49-F238E27FC236}">
                <a16:creationId xmlns:a16="http://schemas.microsoft.com/office/drawing/2014/main" id="{CD018B0A-1ED2-C542-B4CA-E07959EAE967}"/>
              </a:ext>
            </a:extLst>
          </p:cNvPr>
          <p:cNvSpPr>
            <a:spLocks noGrp="1"/>
          </p:cNvSpPr>
          <p:nvPr>
            <p:ph type="sldNum" sz="quarter" idx="12"/>
          </p:nvPr>
        </p:nvSpPr>
        <p:spPr/>
        <p:txBody>
          <a:bodyPr/>
          <a:lstStyle/>
          <a:p>
            <a:fld id="{FC0CC166-4E39-43B8-AB91-BDD1C4C9E224}" type="slidenum">
              <a:rPr lang="de-DE" smtClean="0"/>
              <a:t>38</a:t>
            </a:fld>
            <a:endParaRPr lang="de-DE" dirty="0"/>
          </a:p>
        </p:txBody>
      </p:sp>
    </p:spTree>
    <p:extLst>
      <p:ext uri="{BB962C8B-B14F-4D97-AF65-F5344CB8AC3E}">
        <p14:creationId xmlns:p14="http://schemas.microsoft.com/office/powerpoint/2010/main" val="425537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8D669-AD04-0046-A92C-A633E9AAF698}"/>
              </a:ext>
            </a:extLst>
          </p:cNvPr>
          <p:cNvSpPr>
            <a:spLocks noGrp="1"/>
          </p:cNvSpPr>
          <p:nvPr>
            <p:ph type="title"/>
          </p:nvPr>
        </p:nvSpPr>
        <p:spPr>
          <a:xfrm>
            <a:off x="1378800" y="612001"/>
            <a:ext cx="7743123" cy="1248289"/>
          </a:xfrm>
        </p:spPr>
        <p:txBody>
          <a:bodyPr/>
          <a:lstStyle/>
          <a:p>
            <a:r>
              <a:rPr lang="de-DE" dirty="0"/>
              <a:t>Wissenschaftsziele – Erkenntnisverwertung (Gestaltung)</a:t>
            </a:r>
          </a:p>
        </p:txBody>
      </p:sp>
      <p:sp>
        <p:nvSpPr>
          <p:cNvPr id="3" name="Inhaltsplatzhalter 2">
            <a:extLst>
              <a:ext uri="{FF2B5EF4-FFF2-40B4-BE49-F238E27FC236}">
                <a16:creationId xmlns:a16="http://schemas.microsoft.com/office/drawing/2014/main" id="{2A3B3FAB-1B25-2D4D-86A9-50EF0C29406D}"/>
              </a:ext>
            </a:extLst>
          </p:cNvPr>
          <p:cNvSpPr>
            <a:spLocks noGrp="1"/>
          </p:cNvSpPr>
          <p:nvPr>
            <p:ph idx="1"/>
          </p:nvPr>
        </p:nvSpPr>
        <p:spPr>
          <a:xfrm>
            <a:off x="1378800" y="4897420"/>
            <a:ext cx="9432000" cy="891754"/>
          </a:xfrm>
        </p:spPr>
        <p:txBody>
          <a:bodyPr/>
          <a:lstStyle/>
          <a:p>
            <a:r>
              <a:rPr lang="de-DE" dirty="0"/>
              <a:t>Beispiel</a:t>
            </a:r>
          </a:p>
          <a:p>
            <a:pPr lvl="1"/>
            <a:r>
              <a:rPr lang="de-DE" sz="2200" dirty="0"/>
              <a:t>Bau von Prototypen oder das Konstruieren von Vorgehensmodellen</a:t>
            </a:r>
          </a:p>
        </p:txBody>
      </p:sp>
      <p:sp>
        <p:nvSpPr>
          <p:cNvPr id="4" name="Foliennummernplatzhalter 3">
            <a:extLst>
              <a:ext uri="{FF2B5EF4-FFF2-40B4-BE49-F238E27FC236}">
                <a16:creationId xmlns:a16="http://schemas.microsoft.com/office/drawing/2014/main" id="{F7AE54C1-E53F-ED46-8721-D6A93D5A9BE2}"/>
              </a:ext>
            </a:extLst>
          </p:cNvPr>
          <p:cNvSpPr>
            <a:spLocks noGrp="1"/>
          </p:cNvSpPr>
          <p:nvPr>
            <p:ph type="sldNum" sz="quarter" idx="12"/>
          </p:nvPr>
        </p:nvSpPr>
        <p:spPr/>
        <p:txBody>
          <a:bodyPr/>
          <a:lstStyle/>
          <a:p>
            <a:fld id="{FC0CC166-4E39-43B8-AB91-BDD1C4C9E224}" type="slidenum">
              <a:rPr lang="de-DE" smtClean="0"/>
              <a:t>39</a:t>
            </a:fld>
            <a:endParaRPr lang="de-DE" dirty="0"/>
          </a:p>
        </p:txBody>
      </p:sp>
      <p:sp>
        <p:nvSpPr>
          <p:cNvPr id="5" name="Inhaltsplatzhalter 2">
            <a:extLst>
              <a:ext uri="{FF2B5EF4-FFF2-40B4-BE49-F238E27FC236}">
                <a16:creationId xmlns:a16="http://schemas.microsoft.com/office/drawing/2014/main" id="{5AE39C05-92EC-E84F-A240-7CC9AA020DAC}"/>
              </a:ext>
            </a:extLst>
          </p:cNvPr>
          <p:cNvSpPr txBox="1">
            <a:spLocks/>
          </p:cNvSpPr>
          <p:nvPr/>
        </p:nvSpPr>
        <p:spPr>
          <a:xfrm>
            <a:off x="1378800" y="2061642"/>
            <a:ext cx="9831356" cy="25971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Bei der </a:t>
            </a:r>
            <a:r>
              <a:rPr lang="de-DE" b="1" dirty="0">
                <a:solidFill>
                  <a:schemeClr val="bg1"/>
                </a:solidFill>
                <a:latin typeface="+mj-lt"/>
              </a:rPr>
              <a:t>Gestaltung</a:t>
            </a:r>
            <a:r>
              <a:rPr lang="de-DE" dirty="0">
                <a:solidFill>
                  <a:schemeClr val="bg1"/>
                </a:solidFill>
                <a:latin typeface="+mj-lt"/>
              </a:rPr>
              <a:t> von Wirklichkeitsausschnitten werden </a:t>
            </a:r>
            <a:r>
              <a:rPr lang="de-DE" b="1" dirty="0">
                <a:solidFill>
                  <a:schemeClr val="bg1"/>
                </a:solidFill>
                <a:latin typeface="+mj-lt"/>
              </a:rPr>
              <a:t>Zweck-Mittel-Beziehungen</a:t>
            </a:r>
            <a:r>
              <a:rPr lang="de-DE" dirty="0">
                <a:solidFill>
                  <a:schemeClr val="bg1"/>
                </a:solidFill>
                <a:latin typeface="+mj-lt"/>
              </a:rPr>
              <a:t> aus Ursache-Wirkungs-Beziehungen abgeleitet, auf deren Basis Gestaltungsempfehlungen formuliert werden. Auf diese Weise kann Erkenntnis das Handeln positiv beeinflussen. Handeln bedeutet in der Wirtschaftsinformatik vor allem die Entwicklung von technologiebezogenen Artefakten.</a:t>
            </a:r>
          </a:p>
        </p:txBody>
      </p:sp>
    </p:spTree>
    <p:extLst>
      <p:ext uri="{BB962C8B-B14F-4D97-AF65-F5344CB8AC3E}">
        <p14:creationId xmlns:p14="http://schemas.microsoft.com/office/powerpoint/2010/main" val="75195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C2F86-9448-6349-8AC5-EBCFFD595CAB}"/>
              </a:ext>
            </a:extLst>
          </p:cNvPr>
          <p:cNvSpPr>
            <a:spLocks noGrp="1"/>
          </p:cNvSpPr>
          <p:nvPr>
            <p:ph type="title"/>
          </p:nvPr>
        </p:nvSpPr>
        <p:spPr>
          <a:xfrm>
            <a:off x="1378800" y="612001"/>
            <a:ext cx="8038801" cy="1248289"/>
          </a:xfrm>
        </p:spPr>
        <p:txBody>
          <a:bodyPr/>
          <a:lstStyle/>
          <a:p>
            <a:r>
              <a:rPr lang="de-DE" dirty="0"/>
              <a:t>Empirische Wissenschaft, Formalwissenschaft und Ingenieurwissenschaft</a:t>
            </a:r>
          </a:p>
        </p:txBody>
      </p:sp>
      <p:sp>
        <p:nvSpPr>
          <p:cNvPr id="3" name="Inhaltsplatzhalter 2">
            <a:extLst>
              <a:ext uri="{FF2B5EF4-FFF2-40B4-BE49-F238E27FC236}">
                <a16:creationId xmlns:a16="http://schemas.microsoft.com/office/drawing/2014/main" id="{1D552399-9648-1442-8395-8A34918FFF94}"/>
              </a:ext>
            </a:extLst>
          </p:cNvPr>
          <p:cNvSpPr>
            <a:spLocks noGrp="1"/>
          </p:cNvSpPr>
          <p:nvPr>
            <p:ph idx="1"/>
          </p:nvPr>
        </p:nvSpPr>
        <p:spPr>
          <a:xfrm>
            <a:off x="1378799" y="2637706"/>
            <a:ext cx="10119387" cy="2160240"/>
          </a:xfrm>
        </p:spPr>
        <p:txBody>
          <a:bodyPr/>
          <a:lstStyle/>
          <a:p>
            <a:r>
              <a:rPr lang="de-DE" dirty="0"/>
              <a:t>Eine Wissenschaft, deren Gegenstandsbereich ein </a:t>
            </a:r>
            <a:r>
              <a:rPr lang="de-DE" dirty="0">
                <a:solidFill>
                  <a:srgbClr val="C00000"/>
                </a:solidFill>
              </a:rPr>
              <a:t>Gebilde der Gedankenwelt </a:t>
            </a:r>
            <a:r>
              <a:rPr lang="de-DE" dirty="0"/>
              <a:t>des Menschen ist, wird als </a:t>
            </a:r>
            <a:r>
              <a:rPr lang="de-DE" dirty="0">
                <a:solidFill>
                  <a:srgbClr val="C00000"/>
                </a:solidFill>
              </a:rPr>
              <a:t>Formalwissenschaft</a:t>
            </a:r>
            <a:r>
              <a:rPr lang="de-DE" dirty="0"/>
              <a:t> bezeichnet. </a:t>
            </a:r>
          </a:p>
          <a:p>
            <a:r>
              <a:rPr lang="de-DE" dirty="0"/>
              <a:t>Da ein Realitätsbezug nicht vorliegt, müssen ihre Aussagen ohne Bezug zur Wirklichkeit als </a:t>
            </a:r>
            <a:r>
              <a:rPr lang="de-DE" dirty="0">
                <a:solidFill>
                  <a:srgbClr val="C00000"/>
                </a:solidFill>
              </a:rPr>
              <a:t>wahr</a:t>
            </a:r>
            <a:r>
              <a:rPr lang="de-DE" dirty="0"/>
              <a:t> oder </a:t>
            </a:r>
            <a:r>
              <a:rPr lang="de-DE" dirty="0">
                <a:solidFill>
                  <a:srgbClr val="C00000"/>
                </a:solidFill>
              </a:rPr>
              <a:t>falsch</a:t>
            </a:r>
            <a:r>
              <a:rPr lang="de-DE" dirty="0"/>
              <a:t> </a:t>
            </a:r>
            <a:r>
              <a:rPr lang="de-DE" dirty="0" err="1"/>
              <a:t>entscheidbar</a:t>
            </a:r>
            <a:r>
              <a:rPr lang="de-DE" dirty="0"/>
              <a:t> sein</a:t>
            </a:r>
          </a:p>
          <a:p>
            <a:pPr lvl="1"/>
            <a:r>
              <a:rPr lang="de-DE" sz="2200" dirty="0"/>
              <a:t>also allein aufgrund ihrer logischen Form und gewisser Definitionen. </a:t>
            </a:r>
          </a:p>
          <a:p>
            <a:endParaRPr lang="de-DE" dirty="0"/>
          </a:p>
        </p:txBody>
      </p:sp>
      <p:sp>
        <p:nvSpPr>
          <p:cNvPr id="4" name="Foliennummernplatzhalter 3">
            <a:extLst>
              <a:ext uri="{FF2B5EF4-FFF2-40B4-BE49-F238E27FC236}">
                <a16:creationId xmlns:a16="http://schemas.microsoft.com/office/drawing/2014/main" id="{1D653218-05D4-A545-8F50-147C2982EDCB}"/>
              </a:ext>
            </a:extLst>
          </p:cNvPr>
          <p:cNvSpPr>
            <a:spLocks noGrp="1"/>
          </p:cNvSpPr>
          <p:nvPr>
            <p:ph type="sldNum" sz="quarter" idx="12"/>
          </p:nvPr>
        </p:nvSpPr>
        <p:spPr/>
        <p:txBody>
          <a:bodyPr/>
          <a:lstStyle/>
          <a:p>
            <a:fld id="{FC0CC166-4E39-43B8-AB91-BDD1C4C9E224}" type="slidenum">
              <a:rPr lang="de-DE" smtClean="0"/>
              <a:t>4</a:t>
            </a:fld>
            <a:endParaRPr lang="de-DE" dirty="0"/>
          </a:p>
        </p:txBody>
      </p:sp>
    </p:spTree>
    <p:extLst>
      <p:ext uri="{BB962C8B-B14F-4D97-AF65-F5344CB8AC3E}">
        <p14:creationId xmlns:p14="http://schemas.microsoft.com/office/powerpoint/2010/main" val="35709307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75B73-A148-4B45-A87C-B7945D95F32D}"/>
              </a:ext>
            </a:extLst>
          </p:cNvPr>
          <p:cNvSpPr>
            <a:spLocks noGrp="1"/>
          </p:cNvSpPr>
          <p:nvPr>
            <p:ph type="title"/>
          </p:nvPr>
        </p:nvSpPr>
        <p:spPr>
          <a:xfrm>
            <a:off x="1378800" y="612001"/>
            <a:ext cx="7455091" cy="1248289"/>
          </a:xfrm>
        </p:spPr>
        <p:txBody>
          <a:bodyPr/>
          <a:lstStyle/>
          <a:p>
            <a:r>
              <a:rPr lang="de-DE" dirty="0"/>
              <a:t>Wissenschaftsziele – Erkenntnisverwertung (Prognose)</a:t>
            </a:r>
          </a:p>
        </p:txBody>
      </p:sp>
      <p:sp>
        <p:nvSpPr>
          <p:cNvPr id="4" name="Foliennummernplatzhalter 3">
            <a:extLst>
              <a:ext uri="{FF2B5EF4-FFF2-40B4-BE49-F238E27FC236}">
                <a16:creationId xmlns:a16="http://schemas.microsoft.com/office/drawing/2014/main" id="{3E823703-3BEB-284E-92E0-6CABD891D963}"/>
              </a:ext>
            </a:extLst>
          </p:cNvPr>
          <p:cNvSpPr>
            <a:spLocks noGrp="1"/>
          </p:cNvSpPr>
          <p:nvPr>
            <p:ph type="sldNum" sz="quarter" idx="12"/>
          </p:nvPr>
        </p:nvSpPr>
        <p:spPr/>
        <p:txBody>
          <a:bodyPr/>
          <a:lstStyle/>
          <a:p>
            <a:fld id="{FC0CC166-4E39-43B8-AB91-BDD1C4C9E224}" type="slidenum">
              <a:rPr lang="de-DE" smtClean="0"/>
              <a:t>40</a:t>
            </a:fld>
            <a:endParaRPr lang="de-DE" dirty="0"/>
          </a:p>
        </p:txBody>
      </p:sp>
      <p:sp>
        <p:nvSpPr>
          <p:cNvPr id="5" name="Inhaltsplatzhalter 2">
            <a:extLst>
              <a:ext uri="{FF2B5EF4-FFF2-40B4-BE49-F238E27FC236}">
                <a16:creationId xmlns:a16="http://schemas.microsoft.com/office/drawing/2014/main" id="{F58B2430-38CC-AB46-BE46-118B13F58B7E}"/>
              </a:ext>
            </a:extLst>
          </p:cNvPr>
          <p:cNvSpPr>
            <a:spLocks noGrp="1"/>
          </p:cNvSpPr>
          <p:nvPr>
            <p:ph idx="1"/>
          </p:nvPr>
        </p:nvSpPr>
        <p:spPr>
          <a:xfrm>
            <a:off x="1378800" y="2061642"/>
            <a:ext cx="9831356" cy="31731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marL="0" indent="0">
              <a:buNone/>
            </a:pPr>
            <a:r>
              <a:rPr lang="de-DE" b="1" dirty="0">
                <a:solidFill>
                  <a:schemeClr val="bg1"/>
                </a:solidFill>
                <a:latin typeface="+mj-lt"/>
              </a:rPr>
              <a:t>Prognose</a:t>
            </a:r>
            <a:r>
              <a:rPr lang="de-DE" dirty="0">
                <a:solidFill>
                  <a:schemeClr val="bg1"/>
                </a:solidFill>
                <a:latin typeface="+mj-lt"/>
              </a:rPr>
              <a:t> bezeichnet die Vorhersage zukünftiger Abläufe und Zustände der Wirklichkeit. Die Wirtschaftsinformatik verfolgt auch das Ziel, das Verhalten ihrer Erkenntnisobjekte vorherzusagen. Erklärung ist für Prognose nützlich, aber nicht zwingend notwendig, weil es möglich ist, nur aufgrund von Erfahrung, also ohne Kenntnis von Ursache-Wirkungs-Beziehungen, Vorhersagen über ein interessierendes Erkenntnisobjekt zu machen</a:t>
            </a:r>
          </a:p>
        </p:txBody>
      </p:sp>
    </p:spTree>
    <p:extLst>
      <p:ext uri="{BB962C8B-B14F-4D97-AF65-F5344CB8AC3E}">
        <p14:creationId xmlns:p14="http://schemas.microsoft.com/office/powerpoint/2010/main" val="3934310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783F7-5D00-3541-8380-AFF796906485}"/>
              </a:ext>
            </a:extLst>
          </p:cNvPr>
          <p:cNvSpPr>
            <a:spLocks noGrp="1"/>
          </p:cNvSpPr>
          <p:nvPr>
            <p:ph type="title"/>
          </p:nvPr>
        </p:nvSpPr>
        <p:spPr/>
        <p:txBody>
          <a:bodyPr/>
          <a:lstStyle/>
          <a:p>
            <a:r>
              <a:rPr lang="de-DE" dirty="0"/>
              <a:t>Phasen im Forschungsprozess</a:t>
            </a:r>
          </a:p>
        </p:txBody>
      </p:sp>
      <p:sp>
        <p:nvSpPr>
          <p:cNvPr id="3" name="Inhaltsplatzhalter 2">
            <a:extLst>
              <a:ext uri="{FF2B5EF4-FFF2-40B4-BE49-F238E27FC236}">
                <a16:creationId xmlns:a16="http://schemas.microsoft.com/office/drawing/2014/main" id="{5B41B555-0127-E140-8C04-3A383D4A8A13}"/>
              </a:ext>
            </a:extLst>
          </p:cNvPr>
          <p:cNvSpPr>
            <a:spLocks noGrp="1"/>
          </p:cNvSpPr>
          <p:nvPr>
            <p:ph idx="1"/>
          </p:nvPr>
        </p:nvSpPr>
        <p:spPr>
          <a:xfrm>
            <a:off x="1378800" y="1269554"/>
            <a:ext cx="2270515" cy="2880320"/>
          </a:xfrm>
        </p:spPr>
        <p:txBody>
          <a:bodyPr anchor="ctr"/>
          <a:lstStyle/>
          <a:p>
            <a:r>
              <a:rPr lang="de-DE" dirty="0"/>
              <a:t>Wissenschafts-ziele und -auf-gaben der Wirtschafts-informatik</a:t>
            </a:r>
          </a:p>
        </p:txBody>
      </p:sp>
      <p:sp>
        <p:nvSpPr>
          <p:cNvPr id="4" name="Foliennummernplatzhalter 3">
            <a:extLst>
              <a:ext uri="{FF2B5EF4-FFF2-40B4-BE49-F238E27FC236}">
                <a16:creationId xmlns:a16="http://schemas.microsoft.com/office/drawing/2014/main" id="{40658DE5-2249-AE4D-A28E-BCE8D1A82A28}"/>
              </a:ext>
            </a:extLst>
          </p:cNvPr>
          <p:cNvSpPr>
            <a:spLocks noGrp="1"/>
          </p:cNvSpPr>
          <p:nvPr>
            <p:ph type="sldNum" sz="quarter" idx="12"/>
          </p:nvPr>
        </p:nvSpPr>
        <p:spPr/>
        <p:txBody>
          <a:bodyPr/>
          <a:lstStyle/>
          <a:p>
            <a:fld id="{FC0CC166-4E39-43B8-AB91-BDD1C4C9E224}" type="slidenum">
              <a:rPr lang="de-DE" smtClean="0"/>
              <a:t>41</a:t>
            </a:fld>
            <a:endParaRPr lang="de-DE" dirty="0"/>
          </a:p>
        </p:txBody>
      </p:sp>
      <p:pic>
        <p:nvPicPr>
          <p:cNvPr id="7" name="Grafik 6">
            <a:extLst>
              <a:ext uri="{FF2B5EF4-FFF2-40B4-BE49-F238E27FC236}">
                <a16:creationId xmlns:a16="http://schemas.microsoft.com/office/drawing/2014/main" id="{62A82B0E-CA22-14ED-E417-E71C3B08FC69}"/>
              </a:ext>
            </a:extLst>
          </p:cNvPr>
          <p:cNvPicPr>
            <a:picLocks noChangeAspect="1"/>
          </p:cNvPicPr>
          <p:nvPr/>
        </p:nvPicPr>
        <p:blipFill rotWithShape="1">
          <a:blip r:embed="rId2"/>
          <a:srcRect r="37729"/>
          <a:stretch/>
        </p:blipFill>
        <p:spPr>
          <a:xfrm>
            <a:off x="4550047" y="1667312"/>
            <a:ext cx="4878193" cy="4648119"/>
          </a:xfrm>
          <a:prstGeom prst="rect">
            <a:avLst/>
          </a:prstGeom>
        </p:spPr>
      </p:pic>
    </p:spTree>
    <p:extLst>
      <p:ext uri="{BB962C8B-B14F-4D97-AF65-F5344CB8AC3E}">
        <p14:creationId xmlns:p14="http://schemas.microsoft.com/office/powerpoint/2010/main" val="485074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43B49-36DE-014E-95D4-86D1441A06DE}"/>
              </a:ext>
            </a:extLst>
          </p:cNvPr>
          <p:cNvSpPr>
            <a:spLocks noGrp="1"/>
          </p:cNvSpPr>
          <p:nvPr>
            <p:ph type="title"/>
          </p:nvPr>
        </p:nvSpPr>
        <p:spPr/>
        <p:txBody>
          <a:bodyPr/>
          <a:lstStyle/>
          <a:p>
            <a:r>
              <a:rPr lang="de-DE" dirty="0"/>
              <a:t>Gestaltung ohne Erklärung</a:t>
            </a:r>
          </a:p>
        </p:txBody>
      </p:sp>
      <p:sp>
        <p:nvSpPr>
          <p:cNvPr id="3" name="Inhaltsplatzhalter 2">
            <a:extLst>
              <a:ext uri="{FF2B5EF4-FFF2-40B4-BE49-F238E27FC236}">
                <a16:creationId xmlns:a16="http://schemas.microsoft.com/office/drawing/2014/main" id="{8A86C63B-B57D-8041-A7FF-69874807AD53}"/>
              </a:ext>
            </a:extLst>
          </p:cNvPr>
          <p:cNvSpPr>
            <a:spLocks noGrp="1"/>
          </p:cNvSpPr>
          <p:nvPr>
            <p:ph idx="1"/>
          </p:nvPr>
        </p:nvSpPr>
        <p:spPr>
          <a:xfrm>
            <a:off x="1378800" y="1557586"/>
            <a:ext cx="9432000" cy="2115890"/>
          </a:xfrm>
        </p:spPr>
        <p:txBody>
          <a:bodyPr/>
          <a:lstStyle/>
          <a:p>
            <a:r>
              <a:rPr lang="de-DE" dirty="0"/>
              <a:t>Die Einbeziehung </a:t>
            </a:r>
            <a:r>
              <a:rPr lang="de-DE" dirty="0">
                <a:sym typeface="Wingdings" panose="05000000000000000000" pitchFamily="2" charset="2"/>
              </a:rPr>
              <a:t>von systematischer Spekulation, Intuition und Kreativität bei der Gestaltung von MAT-Systemen ist ein Indiz dafür, dass bei der Entwicklung von Artefakten oft nicht alle relevanten </a:t>
            </a:r>
            <a:r>
              <a:rPr lang="de-DE" dirty="0">
                <a:solidFill>
                  <a:srgbClr val="C00000"/>
                </a:solidFill>
                <a:sym typeface="Wingdings" panose="05000000000000000000" pitchFamily="2" charset="2"/>
              </a:rPr>
              <a:t>Ursache-Wirkungs-Beziehungen</a:t>
            </a:r>
            <a:r>
              <a:rPr lang="de-DE" dirty="0">
                <a:sym typeface="Wingdings" panose="05000000000000000000" pitchFamily="2" charset="2"/>
              </a:rPr>
              <a:t> bekannt sind</a:t>
            </a:r>
          </a:p>
          <a:p>
            <a:r>
              <a:rPr lang="de-DE" dirty="0">
                <a:sym typeface="Wingdings" panose="05000000000000000000" pitchFamily="2" charset="2"/>
              </a:rPr>
              <a:t>folglich wird vielfach ohne Erkenntnis gestaltet</a:t>
            </a:r>
            <a:endParaRPr lang="de-DE" dirty="0"/>
          </a:p>
        </p:txBody>
      </p:sp>
      <p:sp>
        <p:nvSpPr>
          <p:cNvPr id="4" name="Foliennummernplatzhalter 3">
            <a:extLst>
              <a:ext uri="{FF2B5EF4-FFF2-40B4-BE49-F238E27FC236}">
                <a16:creationId xmlns:a16="http://schemas.microsoft.com/office/drawing/2014/main" id="{ABBB9A37-D156-6940-89F6-CC23D0277A94}"/>
              </a:ext>
            </a:extLst>
          </p:cNvPr>
          <p:cNvSpPr>
            <a:spLocks noGrp="1"/>
          </p:cNvSpPr>
          <p:nvPr>
            <p:ph type="sldNum" sz="quarter" idx="12"/>
          </p:nvPr>
        </p:nvSpPr>
        <p:spPr/>
        <p:txBody>
          <a:bodyPr/>
          <a:lstStyle/>
          <a:p>
            <a:fld id="{FC0CC166-4E39-43B8-AB91-BDD1C4C9E224}" type="slidenum">
              <a:rPr lang="de-DE" smtClean="0"/>
              <a:t>42</a:t>
            </a:fld>
            <a:endParaRPr lang="de-DE" dirty="0"/>
          </a:p>
        </p:txBody>
      </p:sp>
      <p:sp>
        <p:nvSpPr>
          <p:cNvPr id="5" name="Inhaltsplatzhalter 2">
            <a:extLst>
              <a:ext uri="{FF2B5EF4-FFF2-40B4-BE49-F238E27FC236}">
                <a16:creationId xmlns:a16="http://schemas.microsoft.com/office/drawing/2014/main" id="{EA08623D-F68F-9849-9B73-27062C023F8A}"/>
              </a:ext>
            </a:extLst>
          </p:cNvPr>
          <p:cNvSpPr txBox="1">
            <a:spLocks/>
          </p:cNvSpPr>
          <p:nvPr/>
        </p:nvSpPr>
        <p:spPr>
          <a:xfrm>
            <a:off x="1378799" y="3640972"/>
            <a:ext cx="9831356" cy="24531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Theoretische Erkenntnisse sind nicht zwingend für praktisches Handeln erforderlich. Sie erleichtern es jedoch, da nichts praktischer ist als eine gute Theorie. „</a:t>
            </a:r>
            <a:r>
              <a:rPr lang="de-DE" dirty="0" err="1">
                <a:solidFill>
                  <a:schemeClr val="bg1"/>
                </a:solidFill>
                <a:latin typeface="+mj-lt"/>
              </a:rPr>
              <a:t>There</a:t>
            </a:r>
            <a:r>
              <a:rPr lang="de-DE" dirty="0">
                <a:solidFill>
                  <a:schemeClr val="bg1"/>
                </a:solidFill>
                <a:latin typeface="+mj-lt"/>
              </a:rPr>
              <a:t> </a:t>
            </a:r>
            <a:r>
              <a:rPr lang="de-DE" dirty="0" err="1">
                <a:solidFill>
                  <a:schemeClr val="bg1"/>
                </a:solidFill>
                <a:latin typeface="+mj-lt"/>
              </a:rPr>
              <a:t>is</a:t>
            </a:r>
            <a:r>
              <a:rPr lang="de-DE" dirty="0">
                <a:solidFill>
                  <a:schemeClr val="bg1"/>
                </a:solidFill>
                <a:latin typeface="+mj-lt"/>
              </a:rPr>
              <a:t> </a:t>
            </a:r>
            <a:r>
              <a:rPr lang="de-DE" dirty="0" err="1">
                <a:solidFill>
                  <a:schemeClr val="bg1"/>
                </a:solidFill>
                <a:latin typeface="+mj-lt"/>
              </a:rPr>
              <a:t>nothing</a:t>
            </a:r>
            <a:r>
              <a:rPr lang="de-DE" dirty="0">
                <a:solidFill>
                  <a:schemeClr val="bg1"/>
                </a:solidFill>
                <a:latin typeface="+mj-lt"/>
              </a:rPr>
              <a:t> </a:t>
            </a:r>
            <a:r>
              <a:rPr lang="de-DE" dirty="0" err="1">
                <a:solidFill>
                  <a:schemeClr val="bg1"/>
                </a:solidFill>
                <a:latin typeface="+mj-lt"/>
              </a:rPr>
              <a:t>as</a:t>
            </a:r>
            <a:r>
              <a:rPr lang="de-DE" dirty="0">
                <a:solidFill>
                  <a:schemeClr val="bg1"/>
                </a:solidFill>
                <a:latin typeface="+mj-lt"/>
              </a:rPr>
              <a:t> </a:t>
            </a:r>
            <a:r>
              <a:rPr lang="de-DE" dirty="0" err="1">
                <a:solidFill>
                  <a:schemeClr val="bg1"/>
                </a:solidFill>
                <a:latin typeface="+mj-lt"/>
              </a:rPr>
              <a:t>practical</a:t>
            </a:r>
            <a:r>
              <a:rPr lang="de-DE" dirty="0">
                <a:solidFill>
                  <a:schemeClr val="bg1"/>
                </a:solidFill>
                <a:latin typeface="+mj-lt"/>
              </a:rPr>
              <a:t> </a:t>
            </a:r>
            <a:r>
              <a:rPr lang="de-DE" dirty="0" err="1">
                <a:solidFill>
                  <a:schemeClr val="bg1"/>
                </a:solidFill>
                <a:latin typeface="+mj-lt"/>
              </a:rPr>
              <a:t>as</a:t>
            </a:r>
            <a:r>
              <a:rPr lang="de-DE" dirty="0">
                <a:solidFill>
                  <a:schemeClr val="bg1"/>
                </a:solidFill>
                <a:latin typeface="+mj-lt"/>
              </a:rPr>
              <a:t> a </a:t>
            </a:r>
            <a:r>
              <a:rPr lang="de-DE" dirty="0" err="1">
                <a:solidFill>
                  <a:schemeClr val="bg1"/>
                </a:solidFill>
                <a:latin typeface="+mj-lt"/>
              </a:rPr>
              <a:t>good</a:t>
            </a:r>
            <a:r>
              <a:rPr lang="de-DE" dirty="0">
                <a:solidFill>
                  <a:schemeClr val="bg1"/>
                </a:solidFill>
                <a:latin typeface="+mj-lt"/>
              </a:rPr>
              <a:t> </a:t>
            </a:r>
            <a:r>
              <a:rPr lang="de-DE" dirty="0" err="1">
                <a:solidFill>
                  <a:schemeClr val="bg1"/>
                </a:solidFill>
                <a:latin typeface="+mj-lt"/>
              </a:rPr>
              <a:t>theory</a:t>
            </a:r>
            <a:r>
              <a:rPr lang="de-DE" dirty="0">
                <a:solidFill>
                  <a:schemeClr val="bg1"/>
                </a:solidFill>
                <a:latin typeface="+mj-lt"/>
              </a:rPr>
              <a:t>“ ist eine mehreren bedeutenden Personen (z. B. Immanuel Kant, Kurt T. Lewin, Ludwig E. Boltzmann) zugeschriebene Aussage. Praktisches Handeln liefert auf diese Weise keine wissenschaftlichen Aussagen.</a:t>
            </a:r>
          </a:p>
        </p:txBody>
      </p:sp>
    </p:spTree>
    <p:extLst>
      <p:ext uri="{BB962C8B-B14F-4D97-AF65-F5344CB8AC3E}">
        <p14:creationId xmlns:p14="http://schemas.microsoft.com/office/powerpoint/2010/main" val="4135630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0A657-016B-9E49-ADF5-76A487AFEFBE}"/>
              </a:ext>
            </a:extLst>
          </p:cNvPr>
          <p:cNvSpPr>
            <a:spLocks noGrp="1"/>
          </p:cNvSpPr>
          <p:nvPr>
            <p:ph type="title"/>
          </p:nvPr>
        </p:nvSpPr>
        <p:spPr/>
        <p:txBody>
          <a:bodyPr/>
          <a:lstStyle/>
          <a:p>
            <a:r>
              <a:rPr lang="de-DE" dirty="0"/>
              <a:t>Beispiel – Gestaltung und Erklärung</a:t>
            </a:r>
          </a:p>
        </p:txBody>
      </p:sp>
      <p:sp>
        <p:nvSpPr>
          <p:cNvPr id="3" name="Inhaltsplatzhalter 2">
            <a:extLst>
              <a:ext uri="{FF2B5EF4-FFF2-40B4-BE49-F238E27FC236}">
                <a16:creationId xmlns:a16="http://schemas.microsoft.com/office/drawing/2014/main" id="{52EB4DCC-6F13-C441-9C22-FFC350663132}"/>
              </a:ext>
            </a:extLst>
          </p:cNvPr>
          <p:cNvSpPr>
            <a:spLocks noGrp="1"/>
          </p:cNvSpPr>
          <p:nvPr>
            <p:ph idx="1"/>
          </p:nvPr>
        </p:nvSpPr>
        <p:spPr>
          <a:xfrm>
            <a:off x="1378800" y="2178000"/>
            <a:ext cx="9432000" cy="2619946"/>
          </a:xfrm>
        </p:spPr>
        <p:txBody>
          <a:bodyPr/>
          <a:lstStyle/>
          <a:p>
            <a:r>
              <a:rPr lang="de-DE" dirty="0"/>
              <a:t>Wesentliche menschliche Entdeckungen im ingenieurwissenschaftlichen Bereich wurden gemacht und genutzt, ohne detaillierte Kenntnisse über die zugrunde liegenden physikalischen Gesetze zu haben </a:t>
            </a:r>
          </a:p>
          <a:p>
            <a:r>
              <a:rPr lang="de-DE" dirty="0"/>
              <a:t>So war sich beispielsweise der erste Mensch, der die Steinschleuder erfand und nutzte, sicherlich nicht über die seiner Erfindung zugrunde liegenden Hebelgesetze im Klaren </a:t>
            </a:r>
          </a:p>
        </p:txBody>
      </p:sp>
      <p:sp>
        <p:nvSpPr>
          <p:cNvPr id="4" name="Foliennummernplatzhalter 3">
            <a:extLst>
              <a:ext uri="{FF2B5EF4-FFF2-40B4-BE49-F238E27FC236}">
                <a16:creationId xmlns:a16="http://schemas.microsoft.com/office/drawing/2014/main" id="{491AF131-EF34-E14C-9049-B219EAD0B956}"/>
              </a:ext>
            </a:extLst>
          </p:cNvPr>
          <p:cNvSpPr>
            <a:spLocks noGrp="1"/>
          </p:cNvSpPr>
          <p:nvPr>
            <p:ph type="sldNum" sz="quarter" idx="12"/>
          </p:nvPr>
        </p:nvSpPr>
        <p:spPr/>
        <p:txBody>
          <a:bodyPr/>
          <a:lstStyle/>
          <a:p>
            <a:fld id="{FC0CC166-4E39-43B8-AB91-BDD1C4C9E224}" type="slidenum">
              <a:rPr lang="de-DE" smtClean="0"/>
              <a:t>43</a:t>
            </a:fld>
            <a:endParaRPr lang="de-DE" dirty="0"/>
          </a:p>
        </p:txBody>
      </p:sp>
    </p:spTree>
    <p:extLst>
      <p:ext uri="{BB962C8B-B14F-4D97-AF65-F5344CB8AC3E}">
        <p14:creationId xmlns:p14="http://schemas.microsoft.com/office/powerpoint/2010/main" val="1639495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28546-DEC0-9A48-B9B8-046ACE5F4C10}"/>
              </a:ext>
            </a:extLst>
          </p:cNvPr>
          <p:cNvSpPr>
            <a:spLocks noGrp="1"/>
          </p:cNvSpPr>
          <p:nvPr>
            <p:ph type="title"/>
          </p:nvPr>
        </p:nvSpPr>
        <p:spPr/>
        <p:txBody>
          <a:bodyPr/>
          <a:lstStyle/>
          <a:p>
            <a:r>
              <a:rPr lang="de-DE" dirty="0"/>
              <a:t>Gestaltung ohne Erklärung – Gründe &amp; Fehlerpotential</a:t>
            </a:r>
          </a:p>
        </p:txBody>
      </p:sp>
      <p:sp>
        <p:nvSpPr>
          <p:cNvPr id="3" name="Inhaltsplatzhalter 2">
            <a:extLst>
              <a:ext uri="{FF2B5EF4-FFF2-40B4-BE49-F238E27FC236}">
                <a16:creationId xmlns:a16="http://schemas.microsoft.com/office/drawing/2014/main" id="{2770BF61-80D7-4049-B32D-E6B763150EAA}"/>
              </a:ext>
            </a:extLst>
          </p:cNvPr>
          <p:cNvSpPr>
            <a:spLocks noGrp="1"/>
          </p:cNvSpPr>
          <p:nvPr>
            <p:ph idx="1"/>
          </p:nvPr>
        </p:nvSpPr>
        <p:spPr>
          <a:xfrm>
            <a:off x="1378800" y="1917626"/>
            <a:ext cx="9432000" cy="4136401"/>
          </a:xfrm>
        </p:spPr>
        <p:txBody>
          <a:bodyPr/>
          <a:lstStyle/>
          <a:p>
            <a:r>
              <a:rPr lang="de-DE" dirty="0">
                <a:solidFill>
                  <a:srgbClr val="C00000"/>
                </a:solidFill>
              </a:rPr>
              <a:t>Fehlschläge</a:t>
            </a:r>
            <a:r>
              <a:rPr lang="de-DE" dirty="0"/>
              <a:t> </a:t>
            </a:r>
            <a:r>
              <a:rPr lang="de-DE" dirty="0">
                <a:sym typeface="Wingdings" panose="05000000000000000000" pitchFamily="2" charset="2"/>
              </a:rPr>
              <a:t>führen beim Einsatz der Artefakte zu enormen Kosten</a:t>
            </a:r>
          </a:p>
          <a:p>
            <a:r>
              <a:rPr lang="de-DE" dirty="0">
                <a:solidFill>
                  <a:srgbClr val="C00000"/>
                </a:solidFill>
                <a:sym typeface="Wingdings" panose="05000000000000000000" pitchFamily="2" charset="2"/>
              </a:rPr>
              <a:t>Funktionsfähigkeit</a:t>
            </a:r>
            <a:r>
              <a:rPr lang="de-DE" dirty="0">
                <a:sym typeface="Wingdings" panose="05000000000000000000" pitchFamily="2" charset="2"/>
              </a:rPr>
              <a:t> des Artefakts ist ohne ausreichende Berücksichtigung existierender theoretischer Konzepte nicht gegeben</a:t>
            </a:r>
          </a:p>
          <a:p>
            <a:r>
              <a:rPr lang="de-DE" dirty="0">
                <a:sym typeface="Wingdings" panose="05000000000000000000" pitchFamily="2" charset="2"/>
              </a:rPr>
              <a:t>Technologisch erfolgreiche Prozesse oder deren Ergebnisse können erkenntnistheoretisch bereits </a:t>
            </a:r>
            <a:r>
              <a:rPr lang="de-DE" dirty="0">
                <a:solidFill>
                  <a:srgbClr val="C00000"/>
                </a:solidFill>
                <a:sym typeface="Wingdings" panose="05000000000000000000" pitchFamily="2" charset="2"/>
              </a:rPr>
              <a:t>überholt sein</a:t>
            </a:r>
          </a:p>
          <a:p>
            <a:pPr lvl="1"/>
            <a:r>
              <a:rPr lang="de-DE" sz="2100" dirty="0">
                <a:sym typeface="Wingdings" panose="05000000000000000000" pitchFamily="2" charset="2"/>
              </a:rPr>
              <a:t>beispielsweise werden in der Softwareentwicklung noch immer Vorgehensmodelle ohne </a:t>
            </a:r>
            <a:r>
              <a:rPr lang="de-DE" sz="2100" dirty="0" err="1">
                <a:sym typeface="Wingdings" panose="05000000000000000000" pitchFamily="2" charset="2"/>
              </a:rPr>
              <a:t>Prototyping</a:t>
            </a:r>
            <a:r>
              <a:rPr lang="de-DE" sz="2100" dirty="0">
                <a:sym typeface="Wingdings" panose="05000000000000000000" pitchFamily="2" charset="2"/>
              </a:rPr>
              <a:t> verwendet, obwohl die Vorteilhaftigkeit </a:t>
            </a:r>
            <a:r>
              <a:rPr lang="de-DE" sz="2100" dirty="0" err="1">
                <a:sym typeface="Wingdings" panose="05000000000000000000" pitchFamily="2" charset="2"/>
              </a:rPr>
              <a:t>prototyping</a:t>
            </a:r>
            <a:r>
              <a:rPr lang="de-DE" sz="2100" dirty="0">
                <a:sym typeface="Wingdings" panose="05000000000000000000" pitchFamily="2" charset="2"/>
              </a:rPr>
              <a:t>-orientierter Vorgehensmodelle empirisch nachgewiesen ist</a:t>
            </a:r>
          </a:p>
          <a:p>
            <a:r>
              <a:rPr lang="de-DE" dirty="0">
                <a:sym typeface="Wingdings" panose="05000000000000000000" pitchFamily="2" charset="2"/>
              </a:rPr>
              <a:t>Erkenntnistheoretische Aussagen können für die Praxis </a:t>
            </a:r>
            <a:r>
              <a:rPr lang="de-DE" dirty="0">
                <a:solidFill>
                  <a:srgbClr val="C00000"/>
                </a:solidFill>
                <a:sym typeface="Wingdings" panose="05000000000000000000" pitchFamily="2" charset="2"/>
              </a:rPr>
              <a:t>unbrauchbar</a:t>
            </a:r>
            <a:r>
              <a:rPr lang="de-DE" dirty="0">
                <a:sym typeface="Wingdings" panose="05000000000000000000" pitchFamily="2" charset="2"/>
              </a:rPr>
              <a:t> sein, insbesondere deshalb, weil sie </a:t>
            </a:r>
            <a:r>
              <a:rPr lang="de-DE" dirty="0">
                <a:solidFill>
                  <a:srgbClr val="C00000"/>
                </a:solidFill>
                <a:sym typeface="Wingdings" panose="05000000000000000000" pitchFamily="2" charset="2"/>
              </a:rPr>
              <a:t>zu abstrakt </a:t>
            </a:r>
            <a:r>
              <a:rPr lang="de-DE" dirty="0">
                <a:sym typeface="Wingdings" panose="05000000000000000000" pitchFamily="2" charset="2"/>
              </a:rPr>
              <a:t>sind oder sich nicht mit vertretbarem Aufwand verwirklichen lassen</a:t>
            </a:r>
          </a:p>
          <a:p>
            <a:endParaRPr lang="de-DE" dirty="0"/>
          </a:p>
        </p:txBody>
      </p:sp>
      <p:sp>
        <p:nvSpPr>
          <p:cNvPr id="4" name="Foliennummernplatzhalter 3">
            <a:extLst>
              <a:ext uri="{FF2B5EF4-FFF2-40B4-BE49-F238E27FC236}">
                <a16:creationId xmlns:a16="http://schemas.microsoft.com/office/drawing/2014/main" id="{07FF61B8-F1DD-6642-B3DC-B7F4357013F3}"/>
              </a:ext>
            </a:extLst>
          </p:cNvPr>
          <p:cNvSpPr>
            <a:spLocks noGrp="1"/>
          </p:cNvSpPr>
          <p:nvPr>
            <p:ph type="sldNum" sz="quarter" idx="12"/>
          </p:nvPr>
        </p:nvSpPr>
        <p:spPr/>
        <p:txBody>
          <a:bodyPr/>
          <a:lstStyle/>
          <a:p>
            <a:fld id="{FC0CC166-4E39-43B8-AB91-BDD1C4C9E224}" type="slidenum">
              <a:rPr lang="de-DE" smtClean="0"/>
              <a:t>44</a:t>
            </a:fld>
            <a:endParaRPr lang="de-DE" dirty="0"/>
          </a:p>
        </p:txBody>
      </p:sp>
    </p:spTree>
    <p:extLst>
      <p:ext uri="{BB962C8B-B14F-4D97-AF65-F5344CB8AC3E}">
        <p14:creationId xmlns:p14="http://schemas.microsoft.com/office/powerpoint/2010/main" val="1513648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AFFC5-F15E-2840-A7CB-F5BAC8BCF942}"/>
              </a:ext>
            </a:extLst>
          </p:cNvPr>
          <p:cNvSpPr>
            <a:spLocks noGrp="1"/>
          </p:cNvSpPr>
          <p:nvPr>
            <p:ph type="title"/>
          </p:nvPr>
        </p:nvSpPr>
        <p:spPr/>
        <p:txBody>
          <a:bodyPr/>
          <a:lstStyle/>
          <a:p>
            <a:r>
              <a:rPr lang="de-DE" dirty="0"/>
              <a:t>Dualität der Wissenschaftsziele</a:t>
            </a:r>
          </a:p>
        </p:txBody>
      </p:sp>
      <p:sp>
        <p:nvSpPr>
          <p:cNvPr id="3" name="Inhaltsplatzhalter 2">
            <a:extLst>
              <a:ext uri="{FF2B5EF4-FFF2-40B4-BE49-F238E27FC236}">
                <a16:creationId xmlns:a16="http://schemas.microsoft.com/office/drawing/2014/main" id="{1D1E964C-AF3B-1948-BBB7-C15BD9761D69}"/>
              </a:ext>
            </a:extLst>
          </p:cNvPr>
          <p:cNvSpPr>
            <a:spLocks noGrp="1"/>
          </p:cNvSpPr>
          <p:nvPr>
            <p:ph idx="1"/>
          </p:nvPr>
        </p:nvSpPr>
        <p:spPr>
          <a:xfrm>
            <a:off x="1378800" y="1557586"/>
            <a:ext cx="9432000" cy="2547938"/>
          </a:xfrm>
        </p:spPr>
        <p:txBody>
          <a:bodyPr/>
          <a:lstStyle/>
          <a:p>
            <a:r>
              <a:rPr lang="de-DE" dirty="0"/>
              <a:t>Die unterschiedlichen </a:t>
            </a:r>
            <a:r>
              <a:rPr lang="de-DE" dirty="0">
                <a:sym typeface="Wingdings" panose="05000000000000000000" pitchFamily="2" charset="2"/>
              </a:rPr>
              <a:t>Wurzeln der Wirtschaftsinformatik haben zu einer „</a:t>
            </a:r>
            <a:r>
              <a:rPr lang="de-DE" dirty="0">
                <a:solidFill>
                  <a:srgbClr val="C00000"/>
                </a:solidFill>
                <a:sym typeface="Wingdings" panose="05000000000000000000" pitchFamily="2" charset="2"/>
              </a:rPr>
              <a:t>Doppelgesichtigkeit</a:t>
            </a:r>
            <a:r>
              <a:rPr lang="de-DE" dirty="0">
                <a:sym typeface="Wingdings" panose="05000000000000000000" pitchFamily="2" charset="2"/>
              </a:rPr>
              <a:t>“ geführt</a:t>
            </a:r>
          </a:p>
          <a:p>
            <a:r>
              <a:rPr lang="de-DE" dirty="0">
                <a:sym typeface="Wingdings" panose="05000000000000000000" pitchFamily="2" charset="2"/>
              </a:rPr>
              <a:t>Während einige sich auf </a:t>
            </a:r>
            <a:r>
              <a:rPr lang="de-DE" dirty="0">
                <a:solidFill>
                  <a:srgbClr val="C00000"/>
                </a:solidFill>
                <a:sym typeface="Wingdings" panose="05000000000000000000" pitchFamily="2" charset="2"/>
              </a:rPr>
              <a:t>theoretische Systeme </a:t>
            </a:r>
            <a:r>
              <a:rPr lang="de-DE" dirty="0">
                <a:sym typeface="Wingdings" panose="05000000000000000000" pitchFamily="2" charset="2"/>
              </a:rPr>
              <a:t>konzentrieren, fehlt es anderen an </a:t>
            </a:r>
            <a:r>
              <a:rPr lang="de-DE" dirty="0">
                <a:solidFill>
                  <a:srgbClr val="C00000"/>
                </a:solidFill>
                <a:sym typeface="Wingdings" panose="05000000000000000000" pitchFamily="2" charset="2"/>
              </a:rPr>
              <a:t>theoretischer Basis</a:t>
            </a:r>
            <a:r>
              <a:rPr lang="de-DE" dirty="0">
                <a:sym typeface="Wingdings" panose="05000000000000000000" pitchFamily="2" charset="2"/>
              </a:rPr>
              <a:t>, während sie praktisch arbeiten</a:t>
            </a:r>
          </a:p>
          <a:p>
            <a:r>
              <a:rPr lang="de-DE" dirty="0">
                <a:sym typeface="Wingdings" panose="05000000000000000000" pitchFamily="2" charset="2"/>
              </a:rPr>
              <a:t>Obwohl eine Arbeitsteilung sinnvoll sein könnte, führen die Praxisferne der Ersten und die Theorieferne der Letzteren oft zu Herausforderungen</a:t>
            </a:r>
            <a:endParaRPr lang="de-DE" dirty="0"/>
          </a:p>
        </p:txBody>
      </p:sp>
      <p:sp>
        <p:nvSpPr>
          <p:cNvPr id="4" name="Foliennummernplatzhalter 3">
            <a:extLst>
              <a:ext uri="{FF2B5EF4-FFF2-40B4-BE49-F238E27FC236}">
                <a16:creationId xmlns:a16="http://schemas.microsoft.com/office/drawing/2014/main" id="{C295E43F-1AFE-0D4A-A5DB-78DA2D5677DB}"/>
              </a:ext>
            </a:extLst>
          </p:cNvPr>
          <p:cNvSpPr>
            <a:spLocks noGrp="1"/>
          </p:cNvSpPr>
          <p:nvPr>
            <p:ph type="sldNum" sz="quarter" idx="12"/>
          </p:nvPr>
        </p:nvSpPr>
        <p:spPr/>
        <p:txBody>
          <a:bodyPr/>
          <a:lstStyle/>
          <a:p>
            <a:fld id="{FC0CC166-4E39-43B8-AB91-BDD1C4C9E224}" type="slidenum">
              <a:rPr lang="de-DE" smtClean="0"/>
              <a:t>45</a:t>
            </a:fld>
            <a:endParaRPr lang="de-DE" dirty="0"/>
          </a:p>
        </p:txBody>
      </p:sp>
      <p:sp>
        <p:nvSpPr>
          <p:cNvPr id="5" name="Inhaltsplatzhalter 2">
            <a:extLst>
              <a:ext uri="{FF2B5EF4-FFF2-40B4-BE49-F238E27FC236}">
                <a16:creationId xmlns:a16="http://schemas.microsoft.com/office/drawing/2014/main" id="{CA598658-E0C9-AF43-9720-BA0AC0B72A97}"/>
              </a:ext>
            </a:extLst>
          </p:cNvPr>
          <p:cNvSpPr txBox="1">
            <a:spLocks/>
          </p:cNvSpPr>
          <p:nvPr/>
        </p:nvSpPr>
        <p:spPr>
          <a:xfrm>
            <a:off x="1378799" y="4005858"/>
            <a:ext cx="9831356" cy="209307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Der Erfolg der Wirtschaftsinformatik als Wissenschaft hängt entscheidend davon ab, ob sich der Wissenschaftlertyp eines erkenntnisbasierten und theoriegeleiteten Gestaltenden ausbreiten wird bzw. – wenn dies nicht der Fall ist – ob und wie intensiv die Vertreterinnen der beiden Wissenschaftsziele zusammenarbeiten werden.</a:t>
            </a:r>
          </a:p>
        </p:txBody>
      </p:sp>
    </p:spTree>
    <p:extLst>
      <p:ext uri="{BB962C8B-B14F-4D97-AF65-F5344CB8AC3E}">
        <p14:creationId xmlns:p14="http://schemas.microsoft.com/office/powerpoint/2010/main" val="3559034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F7AF7B-BE77-0640-83F3-C5B29F290399}"/>
              </a:ext>
            </a:extLst>
          </p:cNvPr>
          <p:cNvSpPr>
            <a:spLocks noGrp="1"/>
          </p:cNvSpPr>
          <p:nvPr>
            <p:ph type="title"/>
          </p:nvPr>
        </p:nvSpPr>
        <p:spPr/>
        <p:txBody>
          <a:bodyPr/>
          <a:lstStyle/>
          <a:p>
            <a:r>
              <a:rPr lang="de-DE" dirty="0"/>
              <a:t>Literaturverzeichnis – Kapitel 2</a:t>
            </a:r>
          </a:p>
        </p:txBody>
      </p:sp>
      <p:sp>
        <p:nvSpPr>
          <p:cNvPr id="4" name="Foliennummernplatzhalter 3">
            <a:extLst>
              <a:ext uri="{FF2B5EF4-FFF2-40B4-BE49-F238E27FC236}">
                <a16:creationId xmlns:a16="http://schemas.microsoft.com/office/drawing/2014/main" id="{D75A5010-0E7A-A046-B201-7A08C4892A5C}"/>
              </a:ext>
            </a:extLst>
          </p:cNvPr>
          <p:cNvSpPr>
            <a:spLocks noGrp="1"/>
          </p:cNvSpPr>
          <p:nvPr>
            <p:ph type="sldNum" sz="quarter" idx="12"/>
          </p:nvPr>
        </p:nvSpPr>
        <p:spPr/>
        <p:txBody>
          <a:bodyPr/>
          <a:lstStyle/>
          <a:p>
            <a:fld id="{FC0CC166-4E39-43B8-AB91-BDD1C4C9E224}" type="slidenum">
              <a:rPr lang="de-DE" smtClean="0"/>
              <a:t>46</a:t>
            </a:fld>
            <a:endParaRPr lang="de-DE" dirty="0"/>
          </a:p>
        </p:txBody>
      </p:sp>
      <p:sp>
        <p:nvSpPr>
          <p:cNvPr id="5" name="Rectangle 1">
            <a:extLst>
              <a:ext uri="{FF2B5EF4-FFF2-40B4-BE49-F238E27FC236}">
                <a16:creationId xmlns:a16="http://schemas.microsoft.com/office/drawing/2014/main" id="{24AAAB7E-2239-1648-8EF1-55C5C1B85A30}"/>
              </a:ext>
            </a:extLst>
          </p:cNvPr>
          <p:cNvSpPr>
            <a:spLocks noGrp="1" noChangeArrowheads="1"/>
          </p:cNvSpPr>
          <p:nvPr>
            <p:ph idx="1"/>
          </p:nvPr>
        </p:nvSpPr>
        <p:spPr bwMode="auto">
          <a:xfrm>
            <a:off x="1273051" y="1413570"/>
            <a:ext cx="997537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cs typeface="Times New Roman" panose="02020603050405020304" pitchFamily="18" charset="0"/>
              </a:rPr>
              <a:t>Bedeian</a:t>
            </a:r>
            <a:r>
              <a:rPr kumimoji="0" lang="de-DE" altLang="de-DE" sz="1800" b="0" i="0" u="none" strike="noStrike" cap="none" normalizeH="0" baseline="0" dirty="0">
                <a:ln>
                  <a:noFill/>
                </a:ln>
                <a:effectLst/>
                <a:cs typeface="Times New Roman" panose="02020603050405020304" pitchFamily="18" charset="0"/>
              </a:rPr>
              <a:t>, A. G. (2016). A </a:t>
            </a:r>
            <a:r>
              <a:rPr kumimoji="0" lang="de-DE" altLang="de-DE" sz="1800" b="0" i="0" u="none" strike="noStrike" cap="none" normalizeH="0" baseline="0" dirty="0" err="1">
                <a:ln>
                  <a:noFill/>
                </a:ln>
                <a:effectLst/>
                <a:cs typeface="Times New Roman" panose="02020603050405020304" pitchFamily="18" charset="0"/>
              </a:rPr>
              <a:t>note</a:t>
            </a:r>
            <a:r>
              <a:rPr kumimoji="0" lang="de-DE" altLang="de-DE" sz="1800" b="0" i="0" u="none" strike="noStrike" cap="none" normalizeH="0" baseline="0" dirty="0">
                <a:ln>
                  <a:noFill/>
                </a:ln>
                <a:effectLst/>
                <a:cs typeface="Times New Roman" panose="02020603050405020304" pitchFamily="18" charset="0"/>
              </a:rPr>
              <a:t> on the </a:t>
            </a:r>
            <a:r>
              <a:rPr kumimoji="0" lang="de-DE" altLang="de-DE" sz="1800" b="0" i="0" u="none" strike="noStrike" cap="none" normalizeH="0" baseline="0" dirty="0" err="1">
                <a:ln>
                  <a:noFill/>
                </a:ln>
                <a:effectLst/>
                <a:cs typeface="Times New Roman" panose="02020603050405020304" pitchFamily="18" charset="0"/>
              </a:rPr>
              <a:t>aphorism</a:t>
            </a:r>
            <a:r>
              <a:rPr kumimoji="0" lang="de-DE" altLang="de-DE" sz="1800" b="0" i="0" u="none" strike="noStrike" cap="none" normalizeH="0" baseline="0" dirty="0">
                <a:ln>
                  <a:noFill/>
                </a:ln>
                <a:effectLst/>
                <a:cs typeface="Times New Roman" panose="02020603050405020304" pitchFamily="18" charset="0"/>
              </a:rPr>
              <a:t> “there is </a:t>
            </a:r>
            <a:r>
              <a:rPr kumimoji="0" lang="de-DE" altLang="de-DE" sz="1800" b="0" i="0" u="none" strike="noStrike" cap="none" normalizeH="0" baseline="0" dirty="0" err="1">
                <a:ln>
                  <a:noFill/>
                </a:ln>
                <a:effectLst/>
                <a:cs typeface="Times New Roman" panose="02020603050405020304" pitchFamily="18" charset="0"/>
              </a:rPr>
              <a:t>nothing</a:t>
            </a:r>
            <a:r>
              <a:rPr kumimoji="0" lang="de-DE" altLang="de-DE" sz="1800" b="0" i="0" u="none" strike="noStrike" cap="none" normalizeH="0" baseline="0" dirty="0">
                <a:ln>
                  <a:noFill/>
                </a:ln>
                <a:effectLst/>
                <a:cs typeface="Times New Roman" panose="02020603050405020304" pitchFamily="18" charset="0"/>
              </a:rPr>
              <a:t> </a:t>
            </a:r>
            <a:r>
              <a:rPr kumimoji="0" lang="de-DE" altLang="de-DE" sz="1800" b="0" i="0" u="none" strike="noStrike" cap="none" normalizeH="0" baseline="0" dirty="0" err="1">
                <a:ln>
                  <a:noFill/>
                </a:ln>
                <a:effectLst/>
                <a:cs typeface="Times New Roman" panose="02020603050405020304" pitchFamily="18" charset="0"/>
              </a:rPr>
              <a:t>as</a:t>
            </a:r>
            <a:r>
              <a:rPr kumimoji="0" lang="de-DE" altLang="de-DE" sz="1800" b="0" i="0" u="none" strike="noStrike" cap="none" normalizeH="0" baseline="0" dirty="0">
                <a:ln>
                  <a:noFill/>
                </a:ln>
                <a:effectLst/>
                <a:cs typeface="Times New Roman" panose="02020603050405020304" pitchFamily="18" charset="0"/>
              </a:rPr>
              <a:t> </a:t>
            </a:r>
            <a:r>
              <a:rPr kumimoji="0" lang="de-DE" altLang="de-DE" sz="1800" b="0" i="0" u="none" strike="noStrike" cap="none" normalizeH="0" baseline="0" dirty="0" err="1">
                <a:ln>
                  <a:noFill/>
                </a:ln>
                <a:effectLst/>
                <a:cs typeface="Times New Roman" panose="02020603050405020304" pitchFamily="18" charset="0"/>
              </a:rPr>
              <a:t>practical</a:t>
            </a:r>
            <a:r>
              <a:rPr kumimoji="0" lang="de-DE" altLang="de-DE" sz="1800" b="0" i="0" u="none" strike="noStrike" cap="none" normalizeH="0" baseline="0" dirty="0">
                <a:ln>
                  <a:noFill/>
                </a:ln>
                <a:effectLst/>
                <a:cs typeface="Times New Roman" panose="02020603050405020304" pitchFamily="18" charset="0"/>
              </a:rPr>
              <a:t> </a:t>
            </a:r>
            <a:r>
              <a:rPr kumimoji="0" lang="de-DE" altLang="de-DE" sz="1800" b="0" i="0" u="none" strike="noStrike" cap="none" normalizeH="0" baseline="0" dirty="0" err="1">
                <a:ln>
                  <a:noFill/>
                </a:ln>
                <a:effectLst/>
                <a:cs typeface="Times New Roman" panose="02020603050405020304" pitchFamily="18" charset="0"/>
              </a:rPr>
              <a:t>as</a:t>
            </a:r>
            <a:r>
              <a:rPr kumimoji="0" lang="de-DE" altLang="de-DE" sz="1800" b="0" i="0" u="none" strike="noStrike" cap="none" normalizeH="0" baseline="0" dirty="0">
                <a:ln>
                  <a:noFill/>
                </a:ln>
                <a:effectLst/>
                <a:cs typeface="Times New Roman" panose="02020603050405020304" pitchFamily="18" charset="0"/>
              </a:rPr>
              <a:t> a </a:t>
            </a:r>
            <a:r>
              <a:rPr kumimoji="0" lang="de-DE" altLang="de-DE" sz="1800" b="0" i="0" u="none" strike="noStrike" cap="none" normalizeH="0" baseline="0" dirty="0" err="1">
                <a:ln>
                  <a:noFill/>
                </a:ln>
                <a:effectLst/>
                <a:cs typeface="Times New Roman" panose="02020603050405020304" pitchFamily="18" charset="0"/>
              </a:rPr>
              <a:t>good</a:t>
            </a:r>
            <a:r>
              <a:rPr kumimoji="0" lang="de-DE" altLang="de-DE" sz="1800" b="0" i="0" u="none" strike="noStrike" cap="none" normalizeH="0" baseline="0" dirty="0">
                <a:ln>
                  <a:noFill/>
                </a:ln>
                <a:effectLst/>
                <a:cs typeface="Times New Roman" panose="02020603050405020304" pitchFamily="18" charset="0"/>
              </a:rPr>
              <a:t> </a:t>
            </a:r>
            <a:r>
              <a:rPr kumimoji="0" lang="de-DE" altLang="de-DE" sz="1800" b="0" i="0" u="none" strike="noStrike" cap="none" normalizeH="0" baseline="0" dirty="0" err="1">
                <a:ln>
                  <a:noFill/>
                </a:ln>
                <a:effectLst/>
                <a:cs typeface="Times New Roman" panose="02020603050405020304" pitchFamily="18" charset="0"/>
              </a:rPr>
              <a:t>theory</a:t>
            </a:r>
            <a:r>
              <a:rPr kumimoji="0" lang="de-DE" altLang="de-DE" sz="1800" b="0" i="0" u="none" strike="noStrike" cap="none" normalizeH="0" baseline="0" dirty="0">
                <a:ln>
                  <a:noFill/>
                </a:ln>
                <a:effectLst/>
                <a:cs typeface="Times New Roman" panose="02020603050405020304" pitchFamily="18" charset="0"/>
              </a:rPr>
              <a:t>”. </a:t>
            </a:r>
            <a:r>
              <a:rPr kumimoji="0" lang="de-DE" altLang="de-DE" sz="1800" b="0" i="1" u="none" strike="noStrike" cap="none" normalizeH="0" baseline="0" dirty="0">
                <a:ln>
                  <a:noFill/>
                </a:ln>
                <a:effectLst/>
                <a:cs typeface="Times New Roman" panose="02020603050405020304" pitchFamily="18" charset="0"/>
              </a:rPr>
              <a:t>Journal </a:t>
            </a:r>
            <a:r>
              <a:rPr kumimoji="0" lang="de-DE" altLang="de-DE" sz="1800" b="0" i="1" u="none" strike="noStrike" cap="none" normalizeH="0" baseline="0" dirty="0" err="1">
                <a:ln>
                  <a:noFill/>
                </a:ln>
                <a:effectLst/>
                <a:cs typeface="Times New Roman" panose="02020603050405020304" pitchFamily="18" charset="0"/>
              </a:rPr>
              <a:t>of</a:t>
            </a:r>
            <a:r>
              <a:rPr kumimoji="0" lang="de-DE" altLang="de-DE" sz="1800" b="0" i="1" u="none" strike="noStrike" cap="none" normalizeH="0" baseline="0" dirty="0">
                <a:ln>
                  <a:noFill/>
                </a:ln>
                <a:effectLst/>
                <a:cs typeface="Times New Roman" panose="02020603050405020304" pitchFamily="18" charset="0"/>
              </a:rPr>
              <a:t> Management </a:t>
            </a:r>
            <a:r>
              <a:rPr kumimoji="0" lang="de-DE" altLang="de-DE" sz="1800" b="0" i="1" u="none" strike="noStrike" cap="none" normalizeH="0" baseline="0" dirty="0" err="1">
                <a:ln>
                  <a:noFill/>
                </a:ln>
                <a:effectLst/>
                <a:cs typeface="Times New Roman" panose="02020603050405020304" pitchFamily="18" charset="0"/>
              </a:rPr>
              <a:t>History</a:t>
            </a:r>
            <a:r>
              <a:rPr kumimoji="0" lang="de-DE" altLang="de-DE" sz="1800" b="0" i="1" u="none" strike="noStrike" cap="none" normalizeH="0" baseline="0" dirty="0">
                <a:ln>
                  <a:noFill/>
                </a:ln>
                <a:effectLst/>
                <a:cs typeface="Times New Roman" panose="02020603050405020304" pitchFamily="18" charset="0"/>
              </a:rPr>
              <a:t> 22</a:t>
            </a:r>
            <a:r>
              <a:rPr kumimoji="0" lang="de-DE" altLang="de-DE" sz="1800" b="0" i="0" u="none" strike="noStrike" cap="none" normalizeH="0" baseline="0" dirty="0">
                <a:ln>
                  <a:noFill/>
                </a:ln>
                <a:effectLst/>
                <a:cs typeface="Times New Roman" panose="02020603050405020304" pitchFamily="18" charset="0"/>
              </a:rPr>
              <a:t>(2), 236–242.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cs typeface="Times New Roman" panose="02020603050405020304" pitchFamily="18" charset="0"/>
              </a:rPr>
              <a:t>Chmielewicz</a:t>
            </a:r>
            <a:r>
              <a:rPr kumimoji="0" lang="de-DE" altLang="de-DE" sz="1800" b="0" i="0" u="none" strike="noStrike" cap="none" normalizeH="0" baseline="0" dirty="0">
                <a:ln>
                  <a:noFill/>
                </a:ln>
                <a:effectLst/>
                <a:cs typeface="Times New Roman" panose="02020603050405020304" pitchFamily="18" charset="0"/>
              </a:rPr>
              <a:t>, K. (1994). </a:t>
            </a:r>
            <a:r>
              <a:rPr kumimoji="0" lang="de-DE" altLang="de-DE" sz="1800" b="0" i="1" u="none" strike="noStrike" cap="none" normalizeH="0" baseline="0" dirty="0">
                <a:ln>
                  <a:noFill/>
                </a:ln>
                <a:effectLst/>
                <a:cs typeface="Times New Roman" panose="02020603050405020304" pitchFamily="18" charset="0"/>
              </a:rPr>
              <a:t>Forschungskonzeptionen der Wirtschaftswissenschaft</a:t>
            </a:r>
            <a:r>
              <a:rPr kumimoji="0" lang="de-DE" altLang="de-DE" sz="1800" b="0" i="0" u="none" strike="noStrike" cap="none" normalizeH="0" baseline="0" dirty="0">
                <a:ln>
                  <a:noFill/>
                </a:ln>
                <a:effectLst/>
                <a:cs typeface="Times New Roman" panose="02020603050405020304" pitchFamily="18" charset="0"/>
              </a:rPr>
              <a:t> (3. Aufl.). Stuttgart: Schäffer-Poeschel.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cs typeface="Times New Roman" panose="02020603050405020304" pitchFamily="18" charset="0"/>
              </a:rPr>
              <a:t>Deutsche Forschungsgemeinschaft (2018). Leitlinien zur Sicherung guter wissenschaftlicher Praxis. https://wissenschaftliche-</a:t>
            </a:r>
            <a:r>
              <a:rPr kumimoji="0" lang="de-DE" altLang="de-DE" sz="1800" b="0" i="0" u="none" strike="noStrike" cap="none" normalizeH="0" baseline="0" dirty="0" err="1">
                <a:ln>
                  <a:noFill/>
                </a:ln>
                <a:effectLst/>
                <a:cs typeface="Times New Roman" panose="02020603050405020304" pitchFamily="18" charset="0"/>
              </a:rPr>
              <a:t>integritaet.de</a:t>
            </a:r>
            <a:r>
              <a:rPr kumimoji="0" lang="de-DE" altLang="de-DE" sz="1800" b="0" i="0" u="none" strike="noStrike" cap="none" normalizeH="0" baseline="0" dirty="0">
                <a:ln>
                  <a:noFill/>
                </a:ln>
                <a:effectLst/>
                <a:cs typeface="Times New Roman" panose="02020603050405020304" pitchFamily="18" charset="0"/>
              </a:rPr>
              <a:t>/</a:t>
            </a:r>
            <a:r>
              <a:rPr kumimoji="0" lang="de-DE" altLang="de-DE" sz="1800" b="0" i="0" u="none" strike="noStrike" cap="none" normalizeH="0" baseline="0" dirty="0" err="1">
                <a:ln>
                  <a:noFill/>
                </a:ln>
                <a:effectLst/>
                <a:cs typeface="Times New Roman" panose="02020603050405020304" pitchFamily="18" charset="0"/>
              </a:rPr>
              <a:t>kodex</a:t>
            </a:r>
            <a:r>
              <a:rPr kumimoji="0" lang="de-DE" altLang="de-DE" sz="1800" b="0" i="0" u="none" strike="noStrike" cap="none" normalizeH="0" baseline="0" dirty="0">
                <a:ln>
                  <a:noFill/>
                </a:ln>
                <a:effectLst/>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cs typeface="Times New Roman" panose="02020603050405020304" pitchFamily="18" charset="0"/>
              </a:rPr>
              <a:t>Gadenne</a:t>
            </a:r>
            <a:r>
              <a:rPr kumimoji="0" lang="de-DE" altLang="de-DE" sz="1800" b="0" i="0" u="none" strike="noStrike" cap="none" normalizeH="0" baseline="0" dirty="0">
                <a:ln>
                  <a:noFill/>
                </a:ln>
                <a:effectLst/>
                <a:cs typeface="Times New Roman" panose="02020603050405020304" pitchFamily="18" charset="0"/>
              </a:rPr>
              <a:t>, V. (2008). </a:t>
            </a:r>
            <a:r>
              <a:rPr kumimoji="0" lang="de-DE" altLang="de-DE" sz="1800" b="0" i="1" u="none" strike="noStrike" cap="none" normalizeH="0" baseline="0" dirty="0">
                <a:ln>
                  <a:noFill/>
                </a:ln>
                <a:effectLst/>
                <a:cs typeface="Times New Roman" panose="02020603050405020304" pitchFamily="18" charset="0"/>
              </a:rPr>
              <a:t>Wissenschaftsphilosophie der Sozialwissenschaften</a:t>
            </a:r>
            <a:r>
              <a:rPr kumimoji="0" lang="de-DE" altLang="de-DE" sz="1800" b="0" i="0" u="none" strike="noStrike" cap="none" normalizeH="0" baseline="0" dirty="0">
                <a:ln>
                  <a:noFill/>
                </a:ln>
                <a:effectLst/>
                <a:cs typeface="Times New Roman" panose="02020603050405020304" pitchFamily="18" charset="0"/>
              </a:rPr>
              <a:t> (Vorlesungsunterlagen des Instituts für Philosophie und Wissenschaftstheorie). Linz: JKU.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err="1">
                <a:ln>
                  <a:noFill/>
                </a:ln>
                <a:effectLst/>
                <a:cs typeface="Times New Roman" panose="02020603050405020304" pitchFamily="18" charset="0"/>
              </a:rPr>
              <a:t>Szyperski</a:t>
            </a:r>
            <a:r>
              <a:rPr kumimoji="0" lang="de-DE" altLang="de-DE" sz="1800" b="0" i="0" u="none" strike="noStrike" cap="none" normalizeH="0" baseline="0" dirty="0">
                <a:ln>
                  <a:noFill/>
                </a:ln>
                <a:effectLst/>
                <a:cs typeface="Times New Roman" panose="02020603050405020304" pitchFamily="18" charset="0"/>
              </a:rPr>
              <a:t>, N. &amp; Müller-</a:t>
            </a:r>
            <a:r>
              <a:rPr kumimoji="0" lang="de-DE" altLang="de-DE" sz="1800" b="0" i="0" u="none" strike="noStrike" cap="none" normalizeH="0" baseline="0" dirty="0" err="1">
                <a:ln>
                  <a:noFill/>
                </a:ln>
                <a:effectLst/>
                <a:cs typeface="Times New Roman" panose="02020603050405020304" pitchFamily="18" charset="0"/>
              </a:rPr>
              <a:t>Böling</a:t>
            </a:r>
            <a:r>
              <a:rPr kumimoji="0" lang="de-DE" altLang="de-DE" sz="1800" b="0" i="0" u="none" strike="noStrike" cap="none" normalizeH="0" baseline="0" dirty="0">
                <a:ln>
                  <a:noFill/>
                </a:ln>
                <a:effectLst/>
                <a:cs typeface="Times New Roman" panose="02020603050405020304" pitchFamily="18" charset="0"/>
              </a:rPr>
              <a:t>, D. (1981). Zur technologischen Orientierung der empirischen Forschung. In: E. Witte (Hrsg.), </a:t>
            </a:r>
            <a:r>
              <a:rPr kumimoji="0" lang="de-DE" altLang="de-DE" sz="1800" b="0" i="1" u="none" strike="noStrike" cap="none" normalizeH="0" baseline="0" dirty="0">
                <a:ln>
                  <a:noFill/>
                </a:ln>
                <a:effectLst/>
                <a:cs typeface="Times New Roman" panose="02020603050405020304" pitchFamily="18" charset="0"/>
              </a:rPr>
              <a:t>Der praktische Nutzen empirischer Forschung</a:t>
            </a:r>
            <a:r>
              <a:rPr kumimoji="0" lang="de-DE" altLang="de-DE" sz="1800" b="0" i="0" u="none" strike="noStrike" cap="none" normalizeH="0" baseline="0" dirty="0">
                <a:ln>
                  <a:noFill/>
                </a:ln>
                <a:effectLst/>
                <a:cs typeface="Times New Roman" panose="02020603050405020304" pitchFamily="18" charset="0"/>
              </a:rPr>
              <a:t> (S. 159–188). Tübingen: Mohr Siebeck.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ea typeface="Times New Roman" panose="02020603050405020304" pitchFamily="18" charset="0"/>
                <a:cs typeface="Times New Roman" panose="02020603050405020304" pitchFamily="18" charset="0"/>
              </a:rPr>
              <a:t>Wilde, T. &amp; Hess, T. (2007). Forschungsmethoden der Wirtschaftsinformatik. </a:t>
            </a:r>
            <a:r>
              <a:rPr kumimoji="0" lang="de-DE" altLang="de-DE" sz="1800" b="0" i="1" u="none" strike="noStrike" cap="none" normalizeH="0" baseline="0" dirty="0">
                <a:ln>
                  <a:noFill/>
                </a:ln>
                <a:effectLst/>
                <a:ea typeface="Times New Roman" panose="02020603050405020304" pitchFamily="18" charset="0"/>
                <a:cs typeface="Times New Roman" panose="02020603050405020304" pitchFamily="18" charset="0"/>
              </a:rPr>
              <a:t>Wirtschaftsinformatik, 49</a:t>
            </a:r>
            <a:r>
              <a:rPr kumimoji="0" lang="de-DE" altLang="de-DE" sz="1800" b="0" i="0" u="none" strike="noStrike" cap="none" normalizeH="0" baseline="0" dirty="0">
                <a:ln>
                  <a:noFill/>
                </a:ln>
                <a:effectLst/>
                <a:ea typeface="Times New Roman" panose="02020603050405020304" pitchFamily="18" charset="0"/>
                <a:cs typeface="Times New Roman" panose="02020603050405020304" pitchFamily="18" charset="0"/>
              </a:rPr>
              <a:t>(4), 280–287.</a:t>
            </a:r>
            <a:r>
              <a:rPr kumimoji="0" lang="de-DE" altLang="de-DE" sz="1800" b="0" i="0" u="sng" strike="noStrike" cap="none" normalizeH="0" baseline="0" dirty="0">
                <a:ln>
                  <a:noFill/>
                </a:ln>
                <a:effectLst/>
                <a:ea typeface="Times New Roman" panose="02020603050405020304" pitchFamily="18" charset="0"/>
                <a:cs typeface="Times New Roman" panose="02020603050405020304" pitchFamily="18" charset="0"/>
              </a:rPr>
              <a:t> </a:t>
            </a:r>
            <a:endParaRPr kumimoji="0" lang="de-DE" altLang="de-DE" sz="1800" b="0" i="0" u="none" strike="noStrike" cap="none" normalizeH="0" baseline="0" dirty="0">
              <a:ln>
                <a:noFill/>
              </a:ln>
              <a:effectLst/>
            </a:endParaRPr>
          </a:p>
        </p:txBody>
      </p:sp>
    </p:spTree>
    <p:extLst>
      <p:ext uri="{BB962C8B-B14F-4D97-AF65-F5344CB8AC3E}">
        <p14:creationId xmlns:p14="http://schemas.microsoft.com/office/powerpoint/2010/main" val="336187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6C2F86-9448-6349-8AC5-EBCFFD595CAB}"/>
              </a:ext>
            </a:extLst>
          </p:cNvPr>
          <p:cNvSpPr>
            <a:spLocks noGrp="1"/>
          </p:cNvSpPr>
          <p:nvPr>
            <p:ph type="title"/>
          </p:nvPr>
        </p:nvSpPr>
        <p:spPr>
          <a:xfrm>
            <a:off x="1378800" y="612001"/>
            <a:ext cx="8038801" cy="1248289"/>
          </a:xfrm>
        </p:spPr>
        <p:txBody>
          <a:bodyPr/>
          <a:lstStyle/>
          <a:p>
            <a:r>
              <a:rPr lang="de-DE" dirty="0"/>
              <a:t>Empirische Wissenschaft, Formalwissenschaft und Ingenieurwissenschaft</a:t>
            </a:r>
          </a:p>
        </p:txBody>
      </p:sp>
      <p:sp>
        <p:nvSpPr>
          <p:cNvPr id="3" name="Inhaltsplatzhalter 2">
            <a:extLst>
              <a:ext uri="{FF2B5EF4-FFF2-40B4-BE49-F238E27FC236}">
                <a16:creationId xmlns:a16="http://schemas.microsoft.com/office/drawing/2014/main" id="{1D552399-9648-1442-8395-8A34918FFF94}"/>
              </a:ext>
            </a:extLst>
          </p:cNvPr>
          <p:cNvSpPr>
            <a:spLocks noGrp="1"/>
          </p:cNvSpPr>
          <p:nvPr>
            <p:ph idx="1"/>
          </p:nvPr>
        </p:nvSpPr>
        <p:spPr>
          <a:xfrm>
            <a:off x="1378799" y="2421681"/>
            <a:ext cx="10335412" cy="3825905"/>
          </a:xfrm>
        </p:spPr>
        <p:txBody>
          <a:bodyPr/>
          <a:lstStyle/>
          <a:p>
            <a:r>
              <a:rPr lang="de-DE" dirty="0"/>
              <a:t>Die Wirtschaftsinformatik ist zudem auch eine </a:t>
            </a:r>
            <a:r>
              <a:rPr lang="de-DE" dirty="0">
                <a:solidFill>
                  <a:srgbClr val="C00000"/>
                </a:solidFill>
              </a:rPr>
              <a:t>Ingenieurwissenschaft</a:t>
            </a:r>
          </a:p>
          <a:p>
            <a:r>
              <a:rPr lang="de-DE" dirty="0"/>
              <a:t>Befassung mit </a:t>
            </a:r>
          </a:p>
          <a:p>
            <a:pPr lvl="1"/>
            <a:r>
              <a:rPr lang="de-DE" sz="2200" dirty="0"/>
              <a:t>Konstruktion und Rekonstruktion von </a:t>
            </a:r>
            <a:r>
              <a:rPr lang="de-DE" sz="2200" dirty="0">
                <a:solidFill>
                  <a:srgbClr val="C00000"/>
                </a:solidFill>
              </a:rPr>
              <a:t>Artefakten</a:t>
            </a:r>
            <a:r>
              <a:rPr lang="de-DE" sz="2200" dirty="0"/>
              <a:t> (Insbesondere mit der von MAT-Systemen)</a:t>
            </a:r>
          </a:p>
          <a:p>
            <a:pPr lvl="1"/>
            <a:r>
              <a:rPr lang="de-DE" sz="2200" dirty="0"/>
              <a:t>einer zur Systementwicklung erforderlichen </a:t>
            </a:r>
            <a:r>
              <a:rPr lang="de-DE" sz="2200" dirty="0">
                <a:solidFill>
                  <a:srgbClr val="C00000"/>
                </a:solidFill>
              </a:rPr>
              <a:t>Methodik</a:t>
            </a:r>
            <a:r>
              <a:rPr lang="de-DE" sz="2200" dirty="0"/>
              <a:t> inklusive des zugehörigen Instrumentariums</a:t>
            </a:r>
          </a:p>
          <a:p>
            <a:r>
              <a:rPr lang="de-DE" dirty="0"/>
              <a:t>Wirtschaftsinformatik ist also auch eine angewandte Wissenschaft</a:t>
            </a:r>
          </a:p>
          <a:p>
            <a:pPr lvl="1"/>
            <a:r>
              <a:rPr lang="de-DE" sz="2200" dirty="0"/>
              <a:t>Forschung und Entwicklung werden meist in Hinblick auf</a:t>
            </a:r>
            <a:r>
              <a:rPr lang="de-DE" sz="2200" dirty="0">
                <a:solidFill>
                  <a:srgbClr val="C00000"/>
                </a:solidFill>
              </a:rPr>
              <a:t> praktisches Verwertbares </a:t>
            </a:r>
            <a:r>
              <a:rPr lang="de-DE" sz="2200" dirty="0"/>
              <a:t>ausgerichtet</a:t>
            </a:r>
          </a:p>
          <a:p>
            <a:pPr marL="0" indent="0">
              <a:buNone/>
            </a:pPr>
            <a:endParaRPr lang="de-DE" dirty="0"/>
          </a:p>
        </p:txBody>
      </p:sp>
      <p:sp>
        <p:nvSpPr>
          <p:cNvPr id="4" name="Foliennummernplatzhalter 3">
            <a:extLst>
              <a:ext uri="{FF2B5EF4-FFF2-40B4-BE49-F238E27FC236}">
                <a16:creationId xmlns:a16="http://schemas.microsoft.com/office/drawing/2014/main" id="{1D653218-05D4-A545-8F50-147C2982EDCB}"/>
              </a:ext>
            </a:extLst>
          </p:cNvPr>
          <p:cNvSpPr>
            <a:spLocks noGrp="1"/>
          </p:cNvSpPr>
          <p:nvPr>
            <p:ph type="sldNum" sz="quarter" idx="12"/>
          </p:nvPr>
        </p:nvSpPr>
        <p:spPr/>
        <p:txBody>
          <a:bodyPr/>
          <a:lstStyle/>
          <a:p>
            <a:fld id="{FC0CC166-4E39-43B8-AB91-BDD1C4C9E224}" type="slidenum">
              <a:rPr lang="de-DE" smtClean="0"/>
              <a:t>5</a:t>
            </a:fld>
            <a:endParaRPr lang="de-DE" dirty="0"/>
          </a:p>
        </p:txBody>
      </p:sp>
    </p:spTree>
    <p:extLst>
      <p:ext uri="{BB962C8B-B14F-4D97-AF65-F5344CB8AC3E}">
        <p14:creationId xmlns:p14="http://schemas.microsoft.com/office/powerpoint/2010/main" val="160740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9679B-7E05-5B4E-9C6B-D22145F326C6}"/>
              </a:ext>
            </a:extLst>
          </p:cNvPr>
          <p:cNvSpPr>
            <a:spLocks noGrp="1"/>
          </p:cNvSpPr>
          <p:nvPr>
            <p:ph type="title"/>
          </p:nvPr>
        </p:nvSpPr>
        <p:spPr/>
        <p:txBody>
          <a:bodyPr/>
          <a:lstStyle/>
          <a:p>
            <a:r>
              <a:rPr lang="de-DE" dirty="0"/>
              <a:t>Wissenschaftskriterien</a:t>
            </a:r>
          </a:p>
        </p:txBody>
      </p:sp>
      <p:sp>
        <p:nvSpPr>
          <p:cNvPr id="3" name="Inhaltsplatzhalter 2">
            <a:extLst>
              <a:ext uri="{FF2B5EF4-FFF2-40B4-BE49-F238E27FC236}">
                <a16:creationId xmlns:a16="http://schemas.microsoft.com/office/drawing/2014/main" id="{D6DDE670-AEE8-0642-9B8F-80386288D889}"/>
              </a:ext>
            </a:extLst>
          </p:cNvPr>
          <p:cNvSpPr>
            <a:spLocks noGrp="1"/>
          </p:cNvSpPr>
          <p:nvPr>
            <p:ph idx="1"/>
          </p:nvPr>
        </p:nvSpPr>
        <p:spPr>
          <a:xfrm>
            <a:off x="1378800" y="2158590"/>
            <a:ext cx="6086939" cy="2711364"/>
          </a:xfrm>
        </p:spPr>
        <p:txBody>
          <a:bodyPr/>
          <a:lstStyle/>
          <a:p>
            <a:r>
              <a:rPr lang="de-DE" dirty="0"/>
              <a:t>Kriterien, denen eine Aussage standhalten muss, wenn sie als wissenschaftlich bezeichnet werden soll:</a:t>
            </a:r>
          </a:p>
          <a:p>
            <a:pPr lvl="1"/>
            <a:r>
              <a:rPr lang="de-DE" sz="2200" dirty="0"/>
              <a:t>Überprüfbarkeit </a:t>
            </a:r>
          </a:p>
          <a:p>
            <a:pPr lvl="1"/>
            <a:r>
              <a:rPr lang="de-DE" sz="2200" dirty="0"/>
              <a:t>Ableitungsrichtigkeit </a:t>
            </a:r>
          </a:p>
          <a:p>
            <a:pPr lvl="1"/>
            <a:r>
              <a:rPr lang="de-DE" sz="2200" dirty="0"/>
              <a:t>Widerspruchsfreiheit </a:t>
            </a:r>
          </a:p>
          <a:p>
            <a:pPr lvl="1"/>
            <a:r>
              <a:rPr lang="de-DE" sz="2200" dirty="0"/>
              <a:t>Systematisierbarkeit</a:t>
            </a:r>
          </a:p>
        </p:txBody>
      </p:sp>
      <p:sp>
        <p:nvSpPr>
          <p:cNvPr id="4" name="Foliennummernplatzhalter 3">
            <a:extLst>
              <a:ext uri="{FF2B5EF4-FFF2-40B4-BE49-F238E27FC236}">
                <a16:creationId xmlns:a16="http://schemas.microsoft.com/office/drawing/2014/main" id="{8A39282C-9B23-044A-B5CF-D3B35EEF2F3D}"/>
              </a:ext>
            </a:extLst>
          </p:cNvPr>
          <p:cNvSpPr>
            <a:spLocks noGrp="1"/>
          </p:cNvSpPr>
          <p:nvPr>
            <p:ph type="sldNum" sz="quarter" idx="12"/>
          </p:nvPr>
        </p:nvSpPr>
        <p:spPr/>
        <p:txBody>
          <a:bodyPr/>
          <a:lstStyle/>
          <a:p>
            <a:fld id="{FC0CC166-4E39-43B8-AB91-BDD1C4C9E224}" type="slidenum">
              <a:rPr lang="de-DE" smtClean="0"/>
              <a:t>6</a:t>
            </a:fld>
            <a:endParaRPr lang="de-DE" dirty="0"/>
          </a:p>
        </p:txBody>
      </p:sp>
      <p:pic>
        <p:nvPicPr>
          <p:cNvPr id="6" name="Grafik 5" descr="Ein Bild, das Text, Screenshot, Schrift, Zahl enthält.&#10;&#10;Automatisch generierte Beschreibung">
            <a:extLst>
              <a:ext uri="{FF2B5EF4-FFF2-40B4-BE49-F238E27FC236}">
                <a16:creationId xmlns:a16="http://schemas.microsoft.com/office/drawing/2014/main" id="{1EB40CA5-073B-EF44-8F0A-215675E17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755" y="1485578"/>
            <a:ext cx="3816424" cy="4151525"/>
          </a:xfrm>
          <a:prstGeom prst="rect">
            <a:avLst/>
          </a:prstGeom>
        </p:spPr>
      </p:pic>
    </p:spTree>
    <p:extLst>
      <p:ext uri="{BB962C8B-B14F-4D97-AF65-F5344CB8AC3E}">
        <p14:creationId xmlns:p14="http://schemas.microsoft.com/office/powerpoint/2010/main" val="42211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3F01E-B1F1-AB45-A83C-6AEDE2AE6FB2}"/>
              </a:ext>
            </a:extLst>
          </p:cNvPr>
          <p:cNvSpPr>
            <a:spLocks noGrp="1"/>
          </p:cNvSpPr>
          <p:nvPr>
            <p:ph type="title"/>
          </p:nvPr>
        </p:nvSpPr>
        <p:spPr/>
        <p:txBody>
          <a:bodyPr/>
          <a:lstStyle/>
          <a:p>
            <a:r>
              <a:rPr lang="de-DE" dirty="0"/>
              <a:t>Beispiel – normative Aussage</a:t>
            </a:r>
          </a:p>
        </p:txBody>
      </p:sp>
      <p:sp>
        <p:nvSpPr>
          <p:cNvPr id="3" name="Inhaltsplatzhalter 2">
            <a:extLst>
              <a:ext uri="{FF2B5EF4-FFF2-40B4-BE49-F238E27FC236}">
                <a16:creationId xmlns:a16="http://schemas.microsoft.com/office/drawing/2014/main" id="{8B220AC0-C583-8C4E-A115-0A8665BE9454}"/>
              </a:ext>
            </a:extLst>
          </p:cNvPr>
          <p:cNvSpPr>
            <a:spLocks noGrp="1"/>
          </p:cNvSpPr>
          <p:nvPr>
            <p:ph idx="1"/>
          </p:nvPr>
        </p:nvSpPr>
        <p:spPr/>
        <p:txBody>
          <a:bodyPr/>
          <a:lstStyle/>
          <a:p>
            <a:r>
              <a:rPr lang="de-DE" dirty="0"/>
              <a:t>In der Praxis oft vertretene Meinung: </a:t>
            </a:r>
            <a:br>
              <a:rPr lang="de-DE" dirty="0"/>
            </a:br>
            <a:r>
              <a:rPr lang="de-DE" dirty="0"/>
              <a:t>„Jedes Unternehmen soll eine Digitalisierungsstrategie entwickeln“</a:t>
            </a:r>
          </a:p>
          <a:p>
            <a:pPr lvl="1"/>
            <a:r>
              <a:rPr lang="de-DE" sz="2200" dirty="0"/>
              <a:t>keine wissenschaftliche Aussage, sondern eine Verhaltensanweisung an das Management (</a:t>
            </a:r>
            <a:r>
              <a:rPr lang="de-DE" sz="2200" dirty="0">
                <a:solidFill>
                  <a:srgbClr val="C00000"/>
                </a:solidFill>
              </a:rPr>
              <a:t>normative Aussage</a:t>
            </a:r>
            <a:r>
              <a:rPr lang="de-DE" sz="2200" dirty="0"/>
              <a:t>)</a:t>
            </a:r>
          </a:p>
          <a:p>
            <a:r>
              <a:rPr lang="de-DE" dirty="0"/>
              <a:t>Wenn empirische Belege für die Vorteilhaftigkeit von Digitalisierungs-strategien vorliegen -&gt; Aussage wird aus wissenschaftlicher Sicht zweckmäßig</a:t>
            </a:r>
          </a:p>
          <a:p>
            <a:pPr lvl="1"/>
            <a:r>
              <a:rPr lang="de-DE" sz="2200" dirty="0"/>
              <a:t>Allerdings ändert es nichts daran, dass die Aussage nicht wissenschaftlich ist </a:t>
            </a:r>
          </a:p>
          <a:p>
            <a:endParaRPr lang="de-DE" dirty="0"/>
          </a:p>
        </p:txBody>
      </p:sp>
      <p:sp>
        <p:nvSpPr>
          <p:cNvPr id="4" name="Foliennummernplatzhalter 3">
            <a:extLst>
              <a:ext uri="{FF2B5EF4-FFF2-40B4-BE49-F238E27FC236}">
                <a16:creationId xmlns:a16="http://schemas.microsoft.com/office/drawing/2014/main" id="{8127FA4B-F007-104A-8D4D-9F4269C14FDB}"/>
              </a:ext>
            </a:extLst>
          </p:cNvPr>
          <p:cNvSpPr>
            <a:spLocks noGrp="1"/>
          </p:cNvSpPr>
          <p:nvPr>
            <p:ph type="sldNum" sz="quarter" idx="12"/>
          </p:nvPr>
        </p:nvSpPr>
        <p:spPr/>
        <p:txBody>
          <a:bodyPr/>
          <a:lstStyle/>
          <a:p>
            <a:fld id="{FC0CC166-4E39-43B8-AB91-BDD1C4C9E224}" type="slidenum">
              <a:rPr lang="de-DE" smtClean="0"/>
              <a:t>7</a:t>
            </a:fld>
            <a:endParaRPr lang="de-DE" dirty="0"/>
          </a:p>
        </p:txBody>
      </p:sp>
    </p:spTree>
    <p:extLst>
      <p:ext uri="{BB962C8B-B14F-4D97-AF65-F5344CB8AC3E}">
        <p14:creationId xmlns:p14="http://schemas.microsoft.com/office/powerpoint/2010/main" val="186003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8B187-4CF3-0B41-986B-84D621CBF31C}"/>
              </a:ext>
            </a:extLst>
          </p:cNvPr>
          <p:cNvSpPr>
            <a:spLocks noGrp="1"/>
          </p:cNvSpPr>
          <p:nvPr>
            <p:ph type="title"/>
          </p:nvPr>
        </p:nvSpPr>
        <p:spPr>
          <a:xfrm>
            <a:off x="1378800" y="612001"/>
            <a:ext cx="6663003" cy="1248289"/>
          </a:xfrm>
        </p:spPr>
        <p:txBody>
          <a:bodyPr/>
          <a:lstStyle/>
          <a:p>
            <a:r>
              <a:rPr lang="de-DE" dirty="0"/>
              <a:t>Wissenschaftskriterien - Überprüfbarkeit</a:t>
            </a:r>
          </a:p>
        </p:txBody>
      </p:sp>
      <p:sp>
        <p:nvSpPr>
          <p:cNvPr id="3" name="Inhaltsplatzhalter 2">
            <a:extLst>
              <a:ext uri="{FF2B5EF4-FFF2-40B4-BE49-F238E27FC236}">
                <a16:creationId xmlns:a16="http://schemas.microsoft.com/office/drawing/2014/main" id="{78165AB6-759F-E144-BAFA-946F073ADEDF}"/>
              </a:ext>
            </a:extLst>
          </p:cNvPr>
          <p:cNvSpPr>
            <a:spLocks noGrp="1"/>
          </p:cNvSpPr>
          <p:nvPr>
            <p:ph idx="1"/>
          </p:nvPr>
        </p:nvSpPr>
        <p:spPr>
          <a:xfrm>
            <a:off x="1378800" y="3030851"/>
            <a:ext cx="9432000" cy="2847215"/>
          </a:xfrm>
        </p:spPr>
        <p:txBody>
          <a:bodyPr/>
          <a:lstStyle/>
          <a:p>
            <a:r>
              <a:rPr lang="de-DE" dirty="0"/>
              <a:t>Kann eine Aussage durch Überprüfung einer Hypothese nicht widerlegt werden, dann gilt sie so lange als wahr, bis sie durch eine neuerliche Überprüfung falsifiziert wird </a:t>
            </a:r>
          </a:p>
          <a:p>
            <a:r>
              <a:rPr lang="de-DE" dirty="0">
                <a:solidFill>
                  <a:srgbClr val="C00000"/>
                </a:solidFill>
              </a:rPr>
              <a:t>Jeder Erkenntnisstand ist immer nur ein vorläufiger </a:t>
            </a:r>
          </a:p>
          <a:p>
            <a:r>
              <a:rPr lang="de-DE" dirty="0"/>
              <a:t>Die Überprüfung einer Aussage muss durch Dritte möglich sein</a:t>
            </a:r>
          </a:p>
          <a:p>
            <a:pPr lvl="1"/>
            <a:r>
              <a:rPr lang="de-DE" dirty="0"/>
              <a:t>Intersubjektive Überprüfbarkeit </a:t>
            </a:r>
          </a:p>
          <a:p>
            <a:pPr lvl="1"/>
            <a:r>
              <a:rPr lang="de-DE" dirty="0"/>
              <a:t>Intersubjektive Gültigkeit</a:t>
            </a:r>
          </a:p>
        </p:txBody>
      </p:sp>
      <p:sp>
        <p:nvSpPr>
          <p:cNvPr id="4" name="Foliennummernplatzhalter 3">
            <a:extLst>
              <a:ext uri="{FF2B5EF4-FFF2-40B4-BE49-F238E27FC236}">
                <a16:creationId xmlns:a16="http://schemas.microsoft.com/office/drawing/2014/main" id="{A942C5DF-AD2F-3D4F-9B3B-DE935CDC9760}"/>
              </a:ext>
            </a:extLst>
          </p:cNvPr>
          <p:cNvSpPr>
            <a:spLocks noGrp="1"/>
          </p:cNvSpPr>
          <p:nvPr>
            <p:ph type="sldNum" sz="quarter" idx="12"/>
          </p:nvPr>
        </p:nvSpPr>
        <p:spPr/>
        <p:txBody>
          <a:bodyPr/>
          <a:lstStyle/>
          <a:p>
            <a:fld id="{FC0CC166-4E39-43B8-AB91-BDD1C4C9E224}" type="slidenum">
              <a:rPr lang="de-DE" smtClean="0"/>
              <a:t>8</a:t>
            </a:fld>
            <a:endParaRPr lang="de-DE" dirty="0"/>
          </a:p>
        </p:txBody>
      </p:sp>
      <p:sp>
        <p:nvSpPr>
          <p:cNvPr id="5" name="Inhaltsplatzhalter 2">
            <a:extLst>
              <a:ext uri="{FF2B5EF4-FFF2-40B4-BE49-F238E27FC236}">
                <a16:creationId xmlns:a16="http://schemas.microsoft.com/office/drawing/2014/main" id="{27BE37D8-6C18-5D48-9DE9-6A24EFC86624}"/>
              </a:ext>
            </a:extLst>
          </p:cNvPr>
          <p:cNvSpPr txBox="1">
            <a:spLocks/>
          </p:cNvSpPr>
          <p:nvPr/>
        </p:nvSpPr>
        <p:spPr>
          <a:xfrm>
            <a:off x="1378799" y="1533433"/>
            <a:ext cx="9831356" cy="124828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lvl1pPr marL="342864" indent="-342864" algn="l" defTabSz="914305"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1pPr>
            <a:lvl2pPr marL="742873" indent="-285720"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2pPr>
            <a:lvl3pPr marL="1142881" indent="-228576" algn="l" defTabSz="914305" rtl="0" eaLnBrk="1" latinLnBrk="0" hangingPunct="1">
              <a:spcBef>
                <a:spcPct val="20000"/>
              </a:spcBef>
              <a:buFont typeface="Arial" panose="020B0604020202020204" pitchFamily="34" charset="0"/>
              <a:buChar char="•"/>
              <a:defRPr sz="1800" kern="1200">
                <a:solidFill>
                  <a:schemeClr val="lt1"/>
                </a:solidFill>
                <a:latin typeface="+mn-lt"/>
                <a:ea typeface="+mn-ea"/>
                <a:cs typeface="+mn-cs"/>
              </a:defRPr>
            </a:lvl3pPr>
            <a:lvl4pPr marL="1600034"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4pPr>
            <a:lvl5pPr marL="2057185" indent="-228576" algn="l" defTabSz="914305" rtl="0" eaLnBrk="1" latinLnBrk="0" hangingPunct="1">
              <a:spcBef>
                <a:spcPct val="20000"/>
              </a:spcBef>
              <a:buFont typeface="Arial" panose="020B0604020202020204" pitchFamily="34" charset="0"/>
              <a:buChar char="»"/>
              <a:defRPr sz="1600" kern="1200">
                <a:solidFill>
                  <a:schemeClr val="lt1"/>
                </a:solidFill>
                <a:latin typeface="+mn-lt"/>
                <a:ea typeface="+mn-ea"/>
                <a:cs typeface="+mn-cs"/>
              </a:defRPr>
            </a:lvl5pPr>
            <a:lvl6pPr marL="2514338"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490"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8643"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5795" indent="-228576" algn="l" defTabSz="914305"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Font typeface="Arial" panose="020B0604020202020204" pitchFamily="34" charset="0"/>
              <a:buNone/>
            </a:pPr>
            <a:r>
              <a:rPr lang="de-DE" dirty="0">
                <a:solidFill>
                  <a:schemeClr val="bg1"/>
                </a:solidFill>
                <a:latin typeface="+mj-lt"/>
              </a:rPr>
              <a:t>Wissenschaftliche Aussagen sollen sich durch Erfahrung an der Wirklichkeit überprüfen lassen, also als </a:t>
            </a:r>
            <a:r>
              <a:rPr lang="de-DE" b="1" dirty="0">
                <a:solidFill>
                  <a:schemeClr val="bg1"/>
                </a:solidFill>
                <a:latin typeface="+mj-lt"/>
              </a:rPr>
              <a:t>wahr</a:t>
            </a:r>
            <a:r>
              <a:rPr lang="de-DE" dirty="0">
                <a:solidFill>
                  <a:schemeClr val="bg1"/>
                </a:solidFill>
                <a:latin typeface="+mj-lt"/>
              </a:rPr>
              <a:t> oder </a:t>
            </a:r>
            <a:r>
              <a:rPr lang="de-DE" b="1" dirty="0">
                <a:solidFill>
                  <a:schemeClr val="bg1"/>
                </a:solidFill>
                <a:latin typeface="+mj-lt"/>
              </a:rPr>
              <a:t>falsch</a:t>
            </a:r>
            <a:r>
              <a:rPr lang="de-DE" dirty="0">
                <a:solidFill>
                  <a:schemeClr val="bg1"/>
                </a:solidFill>
                <a:latin typeface="+mj-lt"/>
              </a:rPr>
              <a:t> entscheidbar sein. </a:t>
            </a:r>
            <a:endParaRPr lang="en-US" dirty="0">
              <a:solidFill>
                <a:schemeClr val="bg1"/>
              </a:solidFill>
              <a:latin typeface="+mj-lt"/>
            </a:endParaRPr>
          </a:p>
        </p:txBody>
      </p:sp>
    </p:spTree>
    <p:extLst>
      <p:ext uri="{BB962C8B-B14F-4D97-AF65-F5344CB8AC3E}">
        <p14:creationId xmlns:p14="http://schemas.microsoft.com/office/powerpoint/2010/main" val="213523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9C6DD-17FA-B146-80B4-5206190C7016}"/>
              </a:ext>
            </a:extLst>
          </p:cNvPr>
          <p:cNvSpPr>
            <a:spLocks noGrp="1"/>
          </p:cNvSpPr>
          <p:nvPr>
            <p:ph type="title"/>
          </p:nvPr>
        </p:nvSpPr>
        <p:spPr/>
        <p:txBody>
          <a:bodyPr/>
          <a:lstStyle/>
          <a:p>
            <a:r>
              <a:rPr lang="de-DE" dirty="0"/>
              <a:t>Beispiel - Überprüfbarkeit</a:t>
            </a:r>
          </a:p>
        </p:txBody>
      </p:sp>
      <p:sp>
        <p:nvSpPr>
          <p:cNvPr id="3" name="Inhaltsplatzhalter 2">
            <a:extLst>
              <a:ext uri="{FF2B5EF4-FFF2-40B4-BE49-F238E27FC236}">
                <a16:creationId xmlns:a16="http://schemas.microsoft.com/office/drawing/2014/main" id="{DA6CF045-FAE4-1749-BFDD-7925D5CC156C}"/>
              </a:ext>
            </a:extLst>
          </p:cNvPr>
          <p:cNvSpPr>
            <a:spLocks noGrp="1"/>
          </p:cNvSpPr>
          <p:nvPr>
            <p:ph idx="1"/>
          </p:nvPr>
        </p:nvSpPr>
        <p:spPr/>
        <p:txBody>
          <a:bodyPr/>
          <a:lstStyle/>
          <a:p>
            <a:r>
              <a:rPr lang="de-DE" dirty="0"/>
              <a:t>In einer Hypothese wird formuliert, dass Unternehmen mit einer Digitalisierungsstrategie erfolgreicher sind als Unternehmen ohne eine solche Strategie </a:t>
            </a:r>
          </a:p>
          <a:p>
            <a:r>
              <a:rPr lang="de-DE" dirty="0"/>
              <a:t>Die Hypothese kann unter Einsatz von anerkannten empirischen Methoden überprüft werden </a:t>
            </a:r>
          </a:p>
          <a:p>
            <a:r>
              <a:rPr lang="de-DE" dirty="0"/>
              <a:t>Dritte in Replikationsstudien können die Aussage prüfen </a:t>
            </a:r>
          </a:p>
          <a:p>
            <a:r>
              <a:rPr lang="de-DE" dirty="0">
                <a:solidFill>
                  <a:srgbClr val="C00000"/>
                </a:solidFill>
              </a:rPr>
              <a:t>Überprüfbarkeit liegt vor</a:t>
            </a:r>
          </a:p>
        </p:txBody>
      </p:sp>
      <p:sp>
        <p:nvSpPr>
          <p:cNvPr id="4" name="Foliennummernplatzhalter 3">
            <a:extLst>
              <a:ext uri="{FF2B5EF4-FFF2-40B4-BE49-F238E27FC236}">
                <a16:creationId xmlns:a16="http://schemas.microsoft.com/office/drawing/2014/main" id="{92CE345B-3662-9249-9325-9F3CE0574272}"/>
              </a:ext>
            </a:extLst>
          </p:cNvPr>
          <p:cNvSpPr>
            <a:spLocks noGrp="1"/>
          </p:cNvSpPr>
          <p:nvPr>
            <p:ph type="sldNum" sz="quarter" idx="12"/>
          </p:nvPr>
        </p:nvSpPr>
        <p:spPr/>
        <p:txBody>
          <a:bodyPr/>
          <a:lstStyle/>
          <a:p>
            <a:fld id="{FC0CC166-4E39-43B8-AB91-BDD1C4C9E224}" type="slidenum">
              <a:rPr lang="de-DE" smtClean="0"/>
              <a:t>9</a:t>
            </a:fld>
            <a:endParaRPr lang="de-DE" dirty="0"/>
          </a:p>
        </p:txBody>
      </p:sp>
    </p:spTree>
    <p:extLst>
      <p:ext uri="{BB962C8B-B14F-4D97-AF65-F5344CB8AC3E}">
        <p14:creationId xmlns:p14="http://schemas.microsoft.com/office/powerpoint/2010/main" val="601841859"/>
      </p:ext>
    </p:extLst>
  </p:cSld>
  <p:clrMapOvr>
    <a:masterClrMapping/>
  </p:clrMapOvr>
</p:sld>
</file>

<file path=ppt/theme/theme1.xml><?xml version="1.0" encoding="utf-8"?>
<a:theme xmlns:a="http://schemas.openxmlformats.org/drawingml/2006/main" name="Präsentationsvorlage Uni MA final gesendet-ne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 Uni MA final gesendet-neu</Template>
  <TotalTime>0</TotalTime>
  <Words>2737</Words>
  <Application>Microsoft Office PowerPoint</Application>
  <PresentationFormat>Benutzerdefiniert</PresentationFormat>
  <Paragraphs>256</Paragraphs>
  <Slides>46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46</vt:i4>
      </vt:variant>
    </vt:vector>
  </HeadingPairs>
  <TitlesOfParts>
    <vt:vector size="52" baseType="lpstr">
      <vt:lpstr>Arial</vt:lpstr>
      <vt:lpstr>Arial Unicode MS</vt:lpstr>
      <vt:lpstr>Calibri</vt:lpstr>
      <vt:lpstr>Times New Roman</vt:lpstr>
      <vt:lpstr>Wingdings</vt:lpstr>
      <vt:lpstr>Präsentationsvorlage Uni MA final gesendet-neu</vt:lpstr>
      <vt:lpstr>Kapitel 2 Wirtschaftsinformatik als Wissenschaft</vt:lpstr>
      <vt:lpstr>Lernziele</vt:lpstr>
      <vt:lpstr>Empirische Wissenschaft, Formalwissenschaft und Ingenieurwissenschaft</vt:lpstr>
      <vt:lpstr>Empirische Wissenschaft, Formalwissenschaft und Ingenieurwissenschaft</vt:lpstr>
      <vt:lpstr>Empirische Wissenschaft, Formalwissenschaft und Ingenieurwissenschaft</vt:lpstr>
      <vt:lpstr>Wissenschaftskriterien</vt:lpstr>
      <vt:lpstr>Beispiel – normative Aussage</vt:lpstr>
      <vt:lpstr>Wissenschaftskriterien - Überprüfbarkeit</vt:lpstr>
      <vt:lpstr>Beispiel - Überprüfbarkeit</vt:lpstr>
      <vt:lpstr>Wissenschaftskriterien - Ableitungsrichtigkeit</vt:lpstr>
      <vt:lpstr>Beispiel – Ableitungsrichtigkeit </vt:lpstr>
      <vt:lpstr>Wissenschaftskriterien - Widerspruchsfreiheit</vt:lpstr>
      <vt:lpstr>Beispiel - Widerspruchsfreiheit</vt:lpstr>
      <vt:lpstr>Wichtig - Widerspruchsfreiheit</vt:lpstr>
      <vt:lpstr>Wissenschaftskriterien - Systematisierbarkeit</vt:lpstr>
      <vt:lpstr>Beispiel - Systematisierbarkeit</vt:lpstr>
      <vt:lpstr>Wissenschaftskriterien - Verständlichkeit</vt:lpstr>
      <vt:lpstr>Objekte der Wissenschaftlichkeit</vt:lpstr>
      <vt:lpstr>Forderungen an wissenschaftliches Arbeiten</vt:lpstr>
      <vt:lpstr>Forderungen an wissenschaftliches Arbeiten</vt:lpstr>
      <vt:lpstr>Wissenschaftlich, nicht-wissenschaftlich und unwissenschaftlich</vt:lpstr>
      <vt:lpstr>Beispiele unwissenschaftliche Arbeitshaltungen und Arbeitsergebnisse</vt:lpstr>
      <vt:lpstr>Wissenschaftlich, nicht-wissenschaftlich und unwissenschaftlich</vt:lpstr>
      <vt:lpstr>Seins-Wissenschaft versus Sollens-Wissenschaft</vt:lpstr>
      <vt:lpstr>Beispiel </vt:lpstr>
      <vt:lpstr>Wahrheitstheorien</vt:lpstr>
      <vt:lpstr>Wahrheitstheorien - Korrespondenztheorie</vt:lpstr>
      <vt:lpstr>Wahrheitstheorie - Kohärenztheorie</vt:lpstr>
      <vt:lpstr>Wahrheitstheorie - Konsenstheorie</vt:lpstr>
      <vt:lpstr>Beispiel - Konsenstheorie</vt:lpstr>
      <vt:lpstr>Wahrheitstheorie – Pragmatische Wahrheitstheorie</vt:lpstr>
      <vt:lpstr>Beispiel – Pragmatische Wahrheitstheorie</vt:lpstr>
      <vt:lpstr>Wissenschaftsziele</vt:lpstr>
      <vt:lpstr>Wissenschaftsziele</vt:lpstr>
      <vt:lpstr>Wissenschaftsziele – Erkenntnisgewinnung (Beschreibung)</vt:lpstr>
      <vt:lpstr>Beispiel – Erkenntnisgewinnung (Beschreibung)</vt:lpstr>
      <vt:lpstr>Wissenschaftsziele – Erkenntnisgewinnung (Erklärung)</vt:lpstr>
      <vt:lpstr>Beispiel – Erkenntnisgewinnung (Erklärung)</vt:lpstr>
      <vt:lpstr>Wissenschaftsziele – Erkenntnisverwertung (Gestaltung)</vt:lpstr>
      <vt:lpstr>Wissenschaftsziele – Erkenntnisverwertung (Prognose)</vt:lpstr>
      <vt:lpstr>Phasen im Forschungsprozess</vt:lpstr>
      <vt:lpstr>Gestaltung ohne Erklärung</vt:lpstr>
      <vt:lpstr>Beispiel – Gestaltung und Erklärung</vt:lpstr>
      <vt:lpstr>Gestaltung ohne Erklärung – Gründe &amp; Fehlerpotential</vt:lpstr>
      <vt:lpstr>Dualität der Wissenschaftsziele</vt:lpstr>
      <vt:lpstr>Literaturverzeichnis – Kapitel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User</dc:creator>
  <cp:lastModifiedBy>Mädche, Alexander (IISM)</cp:lastModifiedBy>
  <cp:revision>53</cp:revision>
  <dcterms:created xsi:type="dcterms:W3CDTF">2018-06-20T22:10:41Z</dcterms:created>
  <dcterms:modified xsi:type="dcterms:W3CDTF">2024-07-16T06:16:44Z</dcterms:modified>
</cp:coreProperties>
</file>