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3" r:id="rId2"/>
    <p:sldId id="276" r:id="rId3"/>
    <p:sldId id="279" r:id="rId4"/>
    <p:sldId id="280" r:id="rId5"/>
    <p:sldId id="278" r:id="rId6"/>
    <p:sldId id="281" r:id="rId7"/>
    <p:sldId id="282" r:id="rId8"/>
    <p:sldId id="283" r:id="rId9"/>
    <p:sldId id="285" r:id="rId10"/>
    <p:sldId id="284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339" r:id="rId19"/>
    <p:sldId id="295" r:id="rId20"/>
    <p:sldId id="296" r:id="rId21"/>
    <p:sldId id="297" r:id="rId22"/>
    <p:sldId id="298" r:id="rId23"/>
    <p:sldId id="299" r:id="rId24"/>
    <p:sldId id="293" r:id="rId25"/>
    <p:sldId id="271" r:id="rId26"/>
    <p:sldId id="294" r:id="rId27"/>
    <p:sldId id="300" r:id="rId28"/>
    <p:sldId id="301" r:id="rId29"/>
    <p:sldId id="302" r:id="rId30"/>
    <p:sldId id="336" r:id="rId31"/>
  </p:sldIdLst>
  <p:sldSz cx="12195175" cy="6859588"/>
  <p:notesSz cx="6858000" cy="9144000"/>
  <p:defaultTextStyle>
    <a:defPPr>
      <a:defRPr lang="de-DE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7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1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4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6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19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6C3138C-E647-621B-BEB0-92DBA3725E34}" name="Armin Heinzl" initials="AH" userId="S::aheinzl@ad.uni-mannheim.de::79e329d9-e78e-439f-b2c7-e2f3e151b2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6"/>
    <a:srgbClr val="A7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95" autoAdjust="0"/>
    <p:restoredTop sz="94692" autoAdjust="0"/>
  </p:normalViewPr>
  <p:slideViewPr>
    <p:cSldViewPr showGuides="1">
      <p:cViewPr varScale="1">
        <p:scale>
          <a:sx n="72" d="100"/>
          <a:sy n="72" d="100"/>
        </p:scale>
        <p:origin x="90" y="468"/>
      </p:cViewPr>
      <p:guideLst>
        <p:guide orient="horz" pos="2161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5E5F9-7C68-440D-8F93-DD9A6ECD879E}" type="datetimeFigureOut">
              <a:rPr lang="de-DE" smtClean="0"/>
              <a:t>17.06.2024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3BDED-7A90-4264-A83B-2E080B95BF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416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7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4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9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8800" y="612000"/>
            <a:ext cx="7307503" cy="46810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8800" y="1080000"/>
            <a:ext cx="7307503" cy="39609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56"/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DFE737B8-A299-4B4B-9E40-3B1979F57B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90238"/>
            <a:ext cx="12195175" cy="368935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07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in belieb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44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8800" y="612000"/>
            <a:ext cx="7307503" cy="468108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8800" y="1080000"/>
            <a:ext cx="7307503" cy="39609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056"/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idx="13"/>
          </p:nvPr>
        </p:nvSpPr>
        <p:spPr>
          <a:xfrm>
            <a:off x="1378800" y="2178000"/>
            <a:ext cx="9432000" cy="3690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1" indent="0">
              <a:buNone/>
              <a:defRPr sz="2000"/>
            </a:lvl6pPr>
            <a:lvl7pPr marL="2742914" indent="0">
              <a:buNone/>
              <a:defRPr sz="2000"/>
            </a:lvl7pPr>
            <a:lvl8pPr marL="3200066" indent="0">
              <a:buNone/>
              <a:defRPr sz="2000"/>
            </a:lvl8pPr>
            <a:lvl9pPr marL="365721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8866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/Abschnitt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3588" y="2713213"/>
            <a:ext cx="10368000" cy="468108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31588" y="3569886"/>
            <a:ext cx="8532000" cy="396092"/>
          </a:xfrm>
        </p:spPr>
        <p:txBody>
          <a:bodyPr/>
          <a:lstStyle>
            <a:lvl1pPr marL="0" indent="0" algn="ctr">
              <a:buNone/>
              <a:defRPr>
                <a:solidFill>
                  <a:srgbClr val="003056"/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1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Zwei Beliebige Inhalte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78800" y="2178001"/>
            <a:ext cx="4482000" cy="3597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1" indent="0">
              <a:buNone/>
              <a:defRPr sz="1600" b="1"/>
            </a:lvl6pPr>
            <a:lvl7pPr marL="2742914" indent="0">
              <a:buNone/>
              <a:defRPr sz="1600" b="1"/>
            </a:lvl7pPr>
            <a:lvl8pPr marL="3200066" indent="0">
              <a:buNone/>
              <a:defRPr sz="1600" b="1"/>
            </a:lvl8pPr>
            <a:lvl9pPr marL="3657219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378800" y="2548067"/>
            <a:ext cx="4482000" cy="331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32400" y="2178001"/>
            <a:ext cx="4482000" cy="3597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1" indent="0">
              <a:buNone/>
              <a:defRPr sz="1600" b="1"/>
            </a:lvl6pPr>
            <a:lvl7pPr marL="2742914" indent="0">
              <a:buNone/>
              <a:defRPr sz="1600" b="1"/>
            </a:lvl7pPr>
            <a:lvl8pPr marL="3200066" indent="0">
              <a:buNone/>
              <a:defRPr sz="1600" b="1"/>
            </a:lvl8pPr>
            <a:lvl9pPr marL="3657219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32400" y="2547278"/>
            <a:ext cx="4482000" cy="331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43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(1: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78800" y="2178000"/>
            <a:ext cx="4482000" cy="369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6332400" y="2178000"/>
            <a:ext cx="4482000" cy="3690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1" indent="0">
              <a:buNone/>
              <a:defRPr sz="2000"/>
            </a:lvl6pPr>
            <a:lvl7pPr marL="2742914" indent="0">
              <a:buNone/>
              <a:defRPr sz="2000"/>
            </a:lvl7pPr>
            <a:lvl8pPr marL="3200066" indent="0">
              <a:buNone/>
              <a:defRPr sz="2000"/>
            </a:lvl8pPr>
            <a:lvl9pPr marL="365721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6859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78800" y="2178000"/>
            <a:ext cx="6228000" cy="369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2"/>
          <p:cNvSpPr>
            <a:spLocks noGrp="1"/>
          </p:cNvSpPr>
          <p:nvPr>
            <p:ph type="pic" idx="13"/>
          </p:nvPr>
        </p:nvSpPr>
        <p:spPr>
          <a:xfrm>
            <a:off x="8082225" y="2178000"/>
            <a:ext cx="2736000" cy="3690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1" indent="0">
              <a:buNone/>
              <a:defRPr sz="2000"/>
            </a:lvl6pPr>
            <a:lvl7pPr marL="2742914" indent="0">
              <a:buNone/>
              <a:defRPr sz="2000"/>
            </a:lvl7pPr>
            <a:lvl8pPr marL="3200066" indent="0">
              <a:buNone/>
              <a:defRPr sz="2000"/>
            </a:lvl8pPr>
            <a:lvl9pPr marL="365721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4936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8E9CA1B-9CFF-8044-9D8E-BD13AEAA12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3811" y="2205658"/>
            <a:ext cx="3528392" cy="367285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B5E0CCFB-7037-994F-A1D5-0AE0B44124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79538" y="2205658"/>
            <a:ext cx="6230217" cy="367285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22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12482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78800" y="2178000"/>
            <a:ext cx="9432000" cy="369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417601" y="6314401"/>
            <a:ext cx="1406313" cy="1800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200">
                <a:solidFill>
                  <a:srgbClr val="003056"/>
                </a:solidFill>
              </a:defRPr>
            </a:lvl1pPr>
          </a:lstStyle>
          <a:p>
            <a:fld id="{FC0CC166-4E39-43B8-AB91-BDD1C4C9E22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652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3" r:id="rId5"/>
    <p:sldLayoutId id="2147483652" r:id="rId6"/>
    <p:sldLayoutId id="2147483662" r:id="rId7"/>
    <p:sldLayoutId id="2147483663" r:id="rId8"/>
  </p:sldLayoutIdLst>
  <p:hf hdr="0"/>
  <p:txStyles>
    <p:titleStyle>
      <a:lvl1pPr algn="l" defTabSz="914305" rtl="0" eaLnBrk="1" latinLnBrk="0" hangingPunct="1">
        <a:spcBef>
          <a:spcPct val="0"/>
        </a:spcBef>
        <a:buNone/>
        <a:defRPr sz="3000" b="1" kern="1200" baseline="0">
          <a:solidFill>
            <a:srgbClr val="003056"/>
          </a:solidFill>
          <a:latin typeface="+mj-lt"/>
          <a:ea typeface="+mj-ea"/>
          <a:cs typeface="+mj-cs"/>
        </a:defRPr>
      </a:lvl1pPr>
    </p:titleStyle>
    <p:bodyStyle>
      <a:lvl1pPr marL="342864" indent="-342864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3056"/>
          </a:solidFill>
          <a:latin typeface="+mn-lt"/>
          <a:ea typeface="+mn-ea"/>
          <a:cs typeface="+mn-cs"/>
        </a:defRPr>
      </a:lvl1pPr>
      <a:lvl2pPr marL="742873" indent="-285720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3056"/>
          </a:solidFill>
          <a:latin typeface="+mn-lt"/>
          <a:ea typeface="+mn-ea"/>
          <a:cs typeface="+mn-cs"/>
        </a:defRPr>
      </a:lvl2pPr>
      <a:lvl3pPr marL="1142881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3056"/>
          </a:solidFill>
          <a:latin typeface="+mn-lt"/>
          <a:ea typeface="+mn-ea"/>
          <a:cs typeface="+mn-cs"/>
        </a:defRPr>
      </a:lvl3pPr>
      <a:lvl4pPr marL="1600034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rgbClr val="003056"/>
          </a:solidFill>
          <a:latin typeface="+mn-lt"/>
          <a:ea typeface="+mn-ea"/>
          <a:cs typeface="+mn-cs"/>
        </a:defRPr>
      </a:lvl4pPr>
      <a:lvl5pPr marL="2057185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rgbClr val="003056"/>
          </a:solidFill>
          <a:latin typeface="+mn-lt"/>
          <a:ea typeface="+mn-ea"/>
          <a:cs typeface="+mn-cs"/>
        </a:defRPr>
      </a:lvl5pPr>
      <a:lvl6pPr marL="2514338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0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3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5" indent="-228576" algn="l" defTabSz="9143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1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4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6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9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7C4F2F1-7108-1247-8E4B-CBADB0AC6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7506" y="2713213"/>
            <a:ext cx="5904081" cy="468108"/>
          </a:xfrm>
        </p:spPr>
        <p:txBody>
          <a:bodyPr/>
          <a:lstStyle/>
          <a:p>
            <a:r>
              <a:rPr lang="de-DE" dirty="0"/>
              <a:t>Kapitel 1</a:t>
            </a:r>
            <a:br>
              <a:rPr lang="de-DE" dirty="0"/>
            </a:br>
            <a:r>
              <a:rPr lang="de-DE" dirty="0"/>
              <a:t>Gegenstandsbereich der Wirtschaftsinformatik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</a:t>
            </a:fld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4207EF-7FD2-9F3C-0A14-A72CDF210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87" y="1462869"/>
            <a:ext cx="2766713" cy="39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30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1D588-67D9-2244-8E13-CE76DA70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Systemeigenschaften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F3483C-E9D7-6741-8CB6-58E4C555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10</a:t>
            </a:fld>
            <a:endParaRPr lang="de-DE" dirty="0"/>
          </a:p>
        </p:txBody>
      </p:sp>
      <p:sp>
        <p:nvSpPr>
          <p:cNvPr id="5" name="Rechteck: abgerundete Ecken 6">
            <a:extLst>
              <a:ext uri="{FF2B5EF4-FFF2-40B4-BE49-F238E27FC236}">
                <a16:creationId xmlns:a16="http://schemas.microsoft.com/office/drawing/2014/main" id="{4EC775BC-077D-2045-8E02-628FB31F3FB2}"/>
              </a:ext>
            </a:extLst>
          </p:cNvPr>
          <p:cNvSpPr/>
          <p:nvPr/>
        </p:nvSpPr>
        <p:spPr>
          <a:xfrm>
            <a:off x="1400297" y="1269554"/>
            <a:ext cx="9462946" cy="12771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i="0" u="none" strike="noStrike" baseline="0" dirty="0">
                <a:solidFill>
                  <a:schemeClr val="bg1"/>
                </a:solidFill>
                <a:latin typeface="+mj-lt"/>
              </a:rPr>
              <a:t>System </a:t>
            </a:r>
            <a:r>
              <a:rPr lang="de-DE" sz="2400" i="0" u="none" strike="noStrike" baseline="0" dirty="0">
                <a:solidFill>
                  <a:schemeClr val="bg1"/>
                </a:solidFill>
                <a:latin typeface="+mj-lt"/>
              </a:rPr>
              <a:t>(von griech. </a:t>
            </a:r>
            <a:r>
              <a:rPr lang="de-DE" sz="2400" i="0" u="none" strike="noStrike" baseline="0" dirty="0" err="1">
                <a:solidFill>
                  <a:schemeClr val="bg1"/>
                </a:solidFill>
                <a:latin typeface="+mj-lt"/>
              </a:rPr>
              <a:t>sístima</a:t>
            </a:r>
            <a:r>
              <a:rPr lang="de-DE" sz="2400" i="0" u="none" strike="noStrike" baseline="0" dirty="0">
                <a:solidFill>
                  <a:schemeClr val="bg1"/>
                </a:solidFill>
                <a:latin typeface="+mj-lt"/>
              </a:rPr>
              <a:t> = das Gebilde, Zusammengestellte, Verbundene) meint den ganzheitlichen Zusammenhang von Elementen, die voneinander abhängig sind, ineinandergreifen oder zusammenwirken. 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EE68F5D-0920-E945-AF7F-DC4B4F7E1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129" y="2637705"/>
            <a:ext cx="9432000" cy="3856738"/>
          </a:xfrm>
        </p:spPr>
        <p:txBody>
          <a:bodyPr/>
          <a:lstStyle/>
          <a:p>
            <a:r>
              <a:rPr lang="de-DE" dirty="0"/>
              <a:t>Systeme sind </a:t>
            </a:r>
            <a:r>
              <a:rPr lang="de-DE" dirty="0">
                <a:solidFill>
                  <a:srgbClr val="C00000"/>
                </a:solidFill>
              </a:rPr>
              <a:t>Beziehungsgefüge</a:t>
            </a:r>
            <a:r>
              <a:rPr lang="de-DE" dirty="0"/>
              <a:t>, die sich von der Umwelt abheben und durch eine gedankliche Umhüllung abgegrenzt sind. Verbindungen, die durch die Abgrenzung des Systems von seiner Umwelt entstehen, heißen </a:t>
            </a:r>
            <a:r>
              <a:rPr lang="de-DE" dirty="0">
                <a:solidFill>
                  <a:srgbClr val="C00000"/>
                </a:solidFill>
              </a:rPr>
              <a:t>Schnittstellen</a:t>
            </a:r>
            <a:endParaRPr lang="de-DE" dirty="0"/>
          </a:p>
          <a:p>
            <a:r>
              <a:rPr lang="de-DE" dirty="0"/>
              <a:t>Jedes System ist Teil eines übergeordneten Systems und jedes System kann in </a:t>
            </a:r>
            <a:r>
              <a:rPr lang="de-DE" dirty="0">
                <a:solidFill>
                  <a:srgbClr val="C00000"/>
                </a:solidFill>
              </a:rPr>
              <a:t>Teilsysteme</a:t>
            </a:r>
            <a:r>
              <a:rPr lang="de-DE" dirty="0"/>
              <a:t> und diese wiederum können in (kleinere) Teilsysteme usw. zerlegt werden</a:t>
            </a:r>
          </a:p>
          <a:p>
            <a:r>
              <a:rPr lang="de-DE" dirty="0"/>
              <a:t>In der Wirtschaftsinformatik betrachten wir </a:t>
            </a:r>
            <a:r>
              <a:rPr lang="de-DE" dirty="0">
                <a:solidFill>
                  <a:srgbClr val="C00000"/>
                </a:solidFill>
              </a:rPr>
              <a:t>reale Systeme</a:t>
            </a:r>
            <a:r>
              <a:rPr lang="de-DE" dirty="0"/>
              <a:t>, die in der Wirklichkeit vorhanden sind (im Unterschied zu idealen Systemen, die es in der Wirklichkeit nicht gibt). 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554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2DA2FF-1061-C54C-9FCD-D89FB47A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Systemeigenschaften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458E04-AEE4-DF4A-A154-89AD2514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11</a:t>
            </a:fld>
            <a:endParaRPr lang="de-DE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A786BD6-F278-EE48-8FE2-D4E1EC5F0740}"/>
              </a:ext>
            </a:extLst>
          </p:cNvPr>
          <p:cNvGraphicFramePr>
            <a:graphicFrameLocks noGrp="1"/>
          </p:cNvGraphicFramePr>
          <p:nvPr/>
        </p:nvGraphicFramePr>
        <p:xfrm>
          <a:off x="1378799" y="1295020"/>
          <a:ext cx="9759348" cy="4693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61604">
                  <a:extLst>
                    <a:ext uri="{9D8B030D-6E8A-4147-A177-3AD203B41FA5}">
                      <a16:colId xmlns:a16="http://schemas.microsoft.com/office/drawing/2014/main" val="3810985742"/>
                    </a:ext>
                  </a:extLst>
                </a:gridCol>
                <a:gridCol w="8097744">
                  <a:extLst>
                    <a:ext uri="{9D8B030D-6E8A-4147-A177-3AD203B41FA5}">
                      <a16:colId xmlns:a16="http://schemas.microsoft.com/office/drawing/2014/main" val="1172497670"/>
                    </a:ext>
                  </a:extLst>
                </a:gridCol>
              </a:tblGrid>
              <a:tr h="190893">
                <a:tc>
                  <a:txBody>
                    <a:bodyPr/>
                    <a:lstStyle/>
                    <a:p>
                      <a:r>
                        <a:rPr lang="de-DE" sz="1600" dirty="0"/>
                        <a:t>Eigenschaft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Beschreibung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007487"/>
                  </a:ext>
                </a:extLst>
              </a:tr>
              <a:tr h="885047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effectLst/>
                        </a:rPr>
                        <a:t>Offenheit versus Geschlossenheit</a:t>
                      </a:r>
                    </a:p>
                    <a:p>
                      <a:endParaRPr lang="de-DE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kern="1200" noProof="0" dirty="0">
                          <a:solidFill>
                            <a:schemeClr val="dk1"/>
                          </a:solidFill>
                        </a:rPr>
                        <a:t>Offenheit ist die Eigenschaft eines Systems, über seine Elemente (eines oder mehrere) mit seiner Umwelt in Beziehung zu stehen</a:t>
                      </a:r>
                    </a:p>
                    <a:p>
                      <a:pPr marL="285750" marR="0" lvl="0" indent="-28575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kern="1200" noProof="0" dirty="0">
                          <a:solidFill>
                            <a:schemeClr val="dk1"/>
                          </a:solidFill>
                        </a:rPr>
                        <a:t>Ein geschlossenes System (auch als isoliertes System bezeichnet) ist ein System ohne Umwelt; Beziehungen bestehen nur innerhalb des Systems, und es interagiert nicht mit seiner Umwelt.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254582"/>
                  </a:ext>
                </a:extLst>
              </a:tr>
              <a:tr h="607385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effectLst/>
                        </a:rPr>
                        <a:t>Komplexität versus Einfachheit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kern="1200" dirty="0">
                          <a:solidFill>
                            <a:schemeClr val="dk1"/>
                          </a:solidFill>
                        </a:rPr>
                        <a:t>Komplexität ist die Eigenschaft eines Systems, die durch die Anzahl seiner Elemente und durch die Anzahl der Beziehungen zwischen den Elementen (Beziehungsreichtum) gegeben 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03846"/>
                  </a:ext>
                </a:extLst>
              </a:tr>
              <a:tr h="607385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effectLst/>
                        </a:rPr>
                        <a:t>Kompliziertheit versus Einfachheit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kern="1200" dirty="0">
                          <a:solidFill>
                            <a:schemeClr val="dk1"/>
                          </a:solidFill>
                        </a:rPr>
                        <a:t>Kompliziertheit ist die Eigenschaft eines Systems, die durch die Anzahl der Elemente und deren Verschiedenartigkeit gegeben ist </a:t>
                      </a:r>
                    </a:p>
                    <a:p>
                      <a:pPr marL="285750" marR="0" lvl="0" indent="-28575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de-DE" sz="1600" kern="1200" dirty="0">
                        <a:solidFill>
                          <a:schemeClr val="dk1"/>
                        </a:solidFill>
                        <a:latin typeface="Arial Unicode MS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122648"/>
                  </a:ext>
                </a:extLst>
              </a:tr>
              <a:tr h="468554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Dynamik versus Statik</a:t>
                      </a:r>
                    </a:p>
                    <a:p>
                      <a:endParaRPr lang="de-DE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kern="1200" dirty="0">
                          <a:solidFill>
                            <a:schemeClr val="dk1"/>
                          </a:solidFill>
                        </a:rPr>
                        <a:t>Ein System, in dem sich die Zustände der Elemente und/oder die der Beziehungen im Zeitablauf verändern, heißt dynamisches System</a:t>
                      </a:r>
                    </a:p>
                    <a:p>
                      <a:pPr marL="285750" marR="0" lvl="0" indent="-28575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de-DE" sz="1600" kern="1200" dirty="0">
                        <a:solidFill>
                          <a:schemeClr val="dk1"/>
                        </a:solidFill>
                        <a:latin typeface="Arial Unicode MS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21917"/>
                  </a:ext>
                </a:extLst>
              </a:tr>
              <a:tr h="468554">
                <a:tc>
                  <a:txBody>
                    <a:bodyPr/>
                    <a:lstStyle/>
                    <a:p>
                      <a:pPr marL="0" marR="0" lvl="0" indent="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effectLst/>
                        </a:rPr>
                        <a:t>Zweckorientiert und zielorientiert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kern="1200" dirty="0">
                          <a:solidFill>
                            <a:schemeClr val="dk1"/>
                          </a:solidFill>
                        </a:rPr>
                        <a:t>Zwecke beschreiben, welche Aufgaben sie erfüllen sollen (auch: Sachziele)</a:t>
                      </a:r>
                    </a:p>
                    <a:p>
                      <a:pPr marL="285750" marR="0" lvl="0" indent="-285750" algn="l" defTabSz="6859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kern="1200" dirty="0">
                          <a:solidFill>
                            <a:schemeClr val="dk1"/>
                          </a:solidFill>
                        </a:rPr>
                        <a:t>Ziele beschreiben die Qualität oder Güte, mit der die Sachziele erreicht werden sollen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107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7623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F147F-A086-DC4A-ABEC-664E35906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Systemeigenschaften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8A1F4D-8958-634E-8A5D-223DF6AE0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341562"/>
            <a:ext cx="9432000" cy="603722"/>
          </a:xfrm>
        </p:spPr>
        <p:txBody>
          <a:bodyPr/>
          <a:lstStyle/>
          <a:p>
            <a:r>
              <a:rPr lang="de-DE" dirty="0"/>
              <a:t>Offenes vs. geschlossenes System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0B07D8-A741-E247-A82B-50AA9870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12</a:t>
            </a:fld>
            <a:endParaRPr lang="de-DE" dirty="0"/>
          </a:p>
        </p:txBody>
      </p:sp>
      <p:pic>
        <p:nvPicPr>
          <p:cNvPr id="6" name="Grafik 5" descr="Ein Bild, das Entwurf, Kreis, Zeichnung, Diagramm enthält.&#10;&#10;Automatisch generierte Beschreibung">
            <a:extLst>
              <a:ext uri="{FF2B5EF4-FFF2-40B4-BE49-F238E27FC236}">
                <a16:creationId xmlns:a16="http://schemas.microsoft.com/office/drawing/2014/main" id="{49BB900D-6515-344C-9C86-990913304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5" b="9190"/>
          <a:stretch/>
        </p:blipFill>
        <p:spPr>
          <a:xfrm>
            <a:off x="1529606" y="2031912"/>
            <a:ext cx="9130387" cy="42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94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61860B-19B0-A14F-B41F-812B2DACE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Systemeigenschaften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B69E4E-F010-804F-A304-FD1CE706A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341562"/>
            <a:ext cx="9432000" cy="531714"/>
          </a:xfrm>
        </p:spPr>
        <p:txBody>
          <a:bodyPr/>
          <a:lstStyle/>
          <a:p>
            <a:r>
              <a:rPr lang="de-DE" dirty="0"/>
              <a:t>Einfaches vs. komplexes System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4BDA0A-4F5D-514F-8D87-538219F2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13</a:t>
            </a:fld>
            <a:endParaRPr lang="de-DE" dirty="0"/>
          </a:p>
        </p:txBody>
      </p:sp>
      <p:pic>
        <p:nvPicPr>
          <p:cNvPr id="6" name="Grafik 5" descr="Ein Bild, das Kreis, Entwurf, Zeichnung, Text enthält.&#10;&#10;Automatisch generierte Beschreibung">
            <a:extLst>
              <a:ext uri="{FF2B5EF4-FFF2-40B4-BE49-F238E27FC236}">
                <a16:creationId xmlns:a16="http://schemas.microsoft.com/office/drawing/2014/main" id="{B34FECBB-4957-D24F-AA74-B79BB91BC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8500"/>
          <a:stretch/>
        </p:blipFill>
        <p:spPr>
          <a:xfrm>
            <a:off x="1704579" y="2096700"/>
            <a:ext cx="8786015" cy="36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4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FECCB-9AE6-FB42-B005-26316D6F9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Systemeigenschaften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DCCA83-EA1B-CF49-AE27-B74A8283C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413570"/>
            <a:ext cx="9432000" cy="675730"/>
          </a:xfrm>
        </p:spPr>
        <p:txBody>
          <a:bodyPr/>
          <a:lstStyle/>
          <a:p>
            <a:r>
              <a:rPr lang="de-DE" dirty="0"/>
              <a:t>Einfaches vs. kompliziertes System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E5348F-2139-FC47-B86B-6C37BE55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14</a:t>
            </a:fld>
            <a:endParaRPr lang="de-DE" dirty="0"/>
          </a:p>
        </p:txBody>
      </p:sp>
      <p:pic>
        <p:nvPicPr>
          <p:cNvPr id="6" name="Grafik 5" descr="Ein Bild, das Text, Kreis, Entwurf, Screenshot enthält.&#10;&#10;Automatisch generierte Beschreibung">
            <a:extLst>
              <a:ext uri="{FF2B5EF4-FFF2-40B4-BE49-F238E27FC236}">
                <a16:creationId xmlns:a16="http://schemas.microsoft.com/office/drawing/2014/main" id="{CC614024-0C91-694E-9064-97B989B41A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8" b="23347"/>
          <a:stretch/>
        </p:blipFill>
        <p:spPr>
          <a:xfrm>
            <a:off x="1724210" y="2493690"/>
            <a:ext cx="874675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92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975203-1378-F847-BC71-133A1E61A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585545"/>
          </a:xfrm>
        </p:spPr>
        <p:txBody>
          <a:bodyPr/>
          <a:lstStyle/>
          <a:p>
            <a:r>
              <a:rPr lang="de-DE" dirty="0"/>
              <a:t>Erkenntnisobjekte -  Informationssystem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1F4B1E-D1FA-1D43-BC66-243C143A4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277666"/>
            <a:ext cx="9432000" cy="936104"/>
          </a:xfrm>
        </p:spPr>
        <p:txBody>
          <a:bodyPr/>
          <a:lstStyle/>
          <a:p>
            <a:r>
              <a:rPr lang="de-DE" dirty="0"/>
              <a:t>Sie schließen die Weitergabe von Informationen ein! </a:t>
            </a:r>
          </a:p>
          <a:p>
            <a:r>
              <a:rPr lang="de-DE" dirty="0">
                <a:solidFill>
                  <a:srgbClr val="C00000"/>
                </a:solidFill>
              </a:rPr>
              <a:t>Strukturelemente</a:t>
            </a:r>
            <a:r>
              <a:rPr lang="de-DE" dirty="0"/>
              <a:t> von MAT-Systemen: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593B96-8476-884A-BEF2-8C3EE641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15</a:t>
            </a:fld>
            <a:endParaRPr lang="de-DE" dirty="0"/>
          </a:p>
        </p:txBody>
      </p:sp>
      <p:pic>
        <p:nvPicPr>
          <p:cNvPr id="6" name="Grafik 5" descr="Ein Bild, das Diagramm, Kreis, Reihe, weiß enthält.&#10;&#10;Automatisch generierte Beschreibung">
            <a:extLst>
              <a:ext uri="{FF2B5EF4-FFF2-40B4-BE49-F238E27FC236}">
                <a16:creationId xmlns:a16="http://schemas.microsoft.com/office/drawing/2014/main" id="{2C288D29-ACF0-7B4B-99CA-209F6FD7E0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03" y="3078133"/>
            <a:ext cx="5589994" cy="3664029"/>
          </a:xfrm>
          <a:prstGeom prst="rect">
            <a:avLst/>
          </a:prstGeom>
        </p:spPr>
      </p:pic>
      <p:sp>
        <p:nvSpPr>
          <p:cNvPr id="7" name="Rechteck: abgerundete Ecken 7">
            <a:extLst>
              <a:ext uri="{FF2B5EF4-FFF2-40B4-BE49-F238E27FC236}">
                <a16:creationId xmlns:a16="http://schemas.microsoft.com/office/drawing/2014/main" id="{F559C6CF-C1BA-3A45-81AC-AA0253A46780}"/>
              </a:ext>
            </a:extLst>
          </p:cNvPr>
          <p:cNvSpPr/>
          <p:nvPr/>
        </p:nvSpPr>
        <p:spPr>
          <a:xfrm>
            <a:off x="1383153" y="1341562"/>
            <a:ext cx="9433222" cy="85720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/>
              <a:t>Informationssysteme</a:t>
            </a:r>
            <a:r>
              <a:rPr lang="de-DE" sz="2400" dirty="0"/>
              <a:t> sind Mensch/Aufgabe/Technik-Systeme, kurz gesagt MAT-Systeme.</a:t>
            </a:r>
          </a:p>
        </p:txBody>
      </p:sp>
    </p:spTree>
    <p:extLst>
      <p:ext uri="{BB962C8B-B14F-4D97-AF65-F5344CB8AC3E}">
        <p14:creationId xmlns:p14="http://schemas.microsoft.com/office/powerpoint/2010/main" val="18685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AB2CCA-DA15-F346-8637-9AAFC44DF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Erkenntnisobjekt Informationssystem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67D43C-9724-3648-A86C-8CFB3BA1E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629594"/>
            <a:ext cx="9432000" cy="3056281"/>
          </a:xfrm>
        </p:spPr>
        <p:txBody>
          <a:bodyPr/>
          <a:lstStyle/>
          <a:p>
            <a:r>
              <a:rPr lang="de-DE" dirty="0">
                <a:solidFill>
                  <a:srgbClr val="C00000"/>
                </a:solidFill>
              </a:rPr>
              <a:t>Menschen</a:t>
            </a:r>
            <a:r>
              <a:rPr lang="de-DE" dirty="0"/>
              <a:t> erfüllen Aufgaben (Aufgabenträgerin) und nutzen hierfür Informations- und Kommunikationstechniken</a:t>
            </a:r>
          </a:p>
          <a:p>
            <a:r>
              <a:rPr lang="de-DE" dirty="0">
                <a:solidFill>
                  <a:srgbClr val="C00000"/>
                </a:solidFill>
              </a:rPr>
              <a:t>Aufgaben</a:t>
            </a:r>
            <a:r>
              <a:rPr lang="de-DE" dirty="0"/>
              <a:t> stellen entweder Einzelprobleme oder ganze Problembereiche in Wirtschaft und Gesellschaft dar</a:t>
            </a:r>
          </a:p>
          <a:p>
            <a:r>
              <a:rPr lang="de-DE" dirty="0">
                <a:solidFill>
                  <a:srgbClr val="C00000"/>
                </a:solidFill>
              </a:rPr>
              <a:t>Informations- und Kommunikationstechniken </a:t>
            </a:r>
            <a:r>
              <a:rPr lang="de-DE" dirty="0"/>
              <a:t>als integrierte Techniksysteme sowie Technologien im Sinne von Verfahren zur Systementwicklung und -einführung 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F5C9B7-D1E2-834A-97D4-9BFACCE0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16</a:t>
            </a:fld>
            <a:endParaRPr lang="de-DE" dirty="0"/>
          </a:p>
        </p:txBody>
      </p:sp>
      <p:sp>
        <p:nvSpPr>
          <p:cNvPr id="5" name="Rechteck: abgerundete Ecken 7">
            <a:extLst>
              <a:ext uri="{FF2B5EF4-FFF2-40B4-BE49-F238E27FC236}">
                <a16:creationId xmlns:a16="http://schemas.microsoft.com/office/drawing/2014/main" id="{0E0427EA-D073-7A4F-B197-EF363D0A631B}"/>
              </a:ext>
            </a:extLst>
          </p:cNvPr>
          <p:cNvSpPr/>
          <p:nvPr/>
        </p:nvSpPr>
        <p:spPr>
          <a:xfrm>
            <a:off x="1378800" y="4605849"/>
            <a:ext cx="9433222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Die Forschungen zur Wirtschaftsinformatik interessieren die </a:t>
            </a:r>
            <a:r>
              <a:rPr lang="de-DE" sz="2400" b="1" dirty="0"/>
              <a:t>Beziehungen</a:t>
            </a:r>
            <a:r>
              <a:rPr lang="de-DE" sz="2400" dirty="0"/>
              <a:t> zwischen den Systemelementen, ihr </a:t>
            </a:r>
            <a:r>
              <a:rPr lang="de-DE" sz="2400" b="1" dirty="0"/>
              <a:t>Zusammenwirken</a:t>
            </a:r>
            <a:r>
              <a:rPr lang="de-DE" sz="2400" dirty="0"/>
              <a:t> und </a:t>
            </a:r>
            <a:r>
              <a:rPr lang="de-DE" sz="2400" b="1" dirty="0"/>
              <a:t>Interagieren</a:t>
            </a:r>
            <a:r>
              <a:rPr lang="de-DE" sz="2400" dirty="0"/>
              <a:t> sowie die davon ausgehenden </a:t>
            </a:r>
            <a:r>
              <a:rPr lang="de-DE" sz="2400" b="1" dirty="0"/>
              <a:t>Wirkungen</a:t>
            </a:r>
            <a:r>
              <a:rPr lang="de-DE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9067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6C5A9E-04A5-F046-8872-F38FBAC0F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MAT-System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C910BD-6FDC-EB40-A867-33CB45851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845618"/>
            <a:ext cx="9432000" cy="3690000"/>
          </a:xfrm>
        </p:spPr>
        <p:txBody>
          <a:bodyPr/>
          <a:lstStyle/>
          <a:p>
            <a:r>
              <a:rPr lang="de-DE" dirty="0"/>
              <a:t>Kasse in einem Supermarkt in der Nähe des Paradeplatzes </a:t>
            </a:r>
          </a:p>
          <a:p>
            <a:r>
              <a:rPr lang="de-DE" dirty="0"/>
              <a:t>Informationssystem </a:t>
            </a:r>
          </a:p>
          <a:p>
            <a:pPr lvl="1"/>
            <a:r>
              <a:rPr lang="de-DE" dirty="0"/>
              <a:t>Mensch (Kassierer) </a:t>
            </a:r>
          </a:p>
          <a:p>
            <a:pPr lvl="1"/>
            <a:r>
              <a:rPr lang="de-DE" dirty="0"/>
              <a:t>Aufgabe (Bezahlung abwickeln) </a:t>
            </a:r>
          </a:p>
          <a:p>
            <a:pPr lvl="1"/>
            <a:r>
              <a:rPr lang="de-DE" dirty="0"/>
              <a:t>Technik (Kasse, Kassensoftware, Kassenscanner) </a:t>
            </a:r>
          </a:p>
          <a:p>
            <a:r>
              <a:rPr lang="de-DE" dirty="0"/>
              <a:t>Anwendungssystem (Teilsystem des Informationssystems) </a:t>
            </a:r>
          </a:p>
          <a:p>
            <a:pPr lvl="1"/>
            <a:r>
              <a:rPr lang="de-DE" dirty="0"/>
              <a:t>Kassenanwendung mit grafischer Benutzeroberfläche (GUI) </a:t>
            </a:r>
          </a:p>
          <a:p>
            <a:pPr lvl="1"/>
            <a:r>
              <a:rPr lang="de-DE" dirty="0"/>
              <a:t>Wird vom Kassierer bedient, dieser ist jedoch nicht Teil des Anwendungssystems </a:t>
            </a:r>
          </a:p>
          <a:p>
            <a:pPr lvl="1"/>
            <a:r>
              <a:rPr lang="de-DE" dirty="0"/>
              <a:t>Das Anwendungssystems umfasst die zur Aufgabe benötigte Technik 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F79F03-90AC-5E49-A25E-AC5741C1B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17</a:t>
            </a:fld>
            <a:endParaRPr lang="de-DE" dirty="0"/>
          </a:p>
        </p:txBody>
      </p:sp>
      <p:pic>
        <p:nvPicPr>
          <p:cNvPr id="6" name="Grafik 5" descr="Ein Bild, das Schrift, Grafiken, rot, Logo enthält.&#10;&#10;Automatisch generierte Beschreibung">
            <a:extLst>
              <a:ext uri="{FF2B5EF4-FFF2-40B4-BE49-F238E27FC236}">
                <a16:creationId xmlns:a16="http://schemas.microsoft.com/office/drawing/2014/main" id="{9980ED83-3E17-114C-A356-3A9C20D30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865" y="612443"/>
            <a:ext cx="2303216" cy="79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35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6C5A9E-04A5-F046-8872-F38FBAC0F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MAT-System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F79F03-90AC-5E49-A25E-AC5741C1B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18</a:t>
            </a:fld>
            <a:endParaRPr lang="de-DE" dirty="0"/>
          </a:p>
        </p:txBody>
      </p:sp>
      <p:pic>
        <p:nvPicPr>
          <p:cNvPr id="6" name="Grafik 5" descr="Ein Bild, das Schrift, Grafiken, rot, Logo enthält.&#10;&#10;Automatisch generierte Beschreibung">
            <a:extLst>
              <a:ext uri="{FF2B5EF4-FFF2-40B4-BE49-F238E27FC236}">
                <a16:creationId xmlns:a16="http://schemas.microsoft.com/office/drawing/2014/main" id="{9980ED83-3E17-114C-A356-3A9C20D30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47" y="3031856"/>
            <a:ext cx="2303216" cy="795876"/>
          </a:xfrm>
          <a:prstGeom prst="rect">
            <a:avLst/>
          </a:prstGeom>
        </p:spPr>
      </p:pic>
      <p:pic>
        <p:nvPicPr>
          <p:cNvPr id="8" name="Picture 2" descr="http://www.freeware-download.com/screenshots/1/10051-easykasse.jpg">
            <a:extLst>
              <a:ext uri="{FF2B5EF4-FFF2-40B4-BE49-F238E27FC236}">
                <a16:creationId xmlns:a16="http://schemas.microsoft.com/office/drawing/2014/main" id="{1C7CE51D-0A8E-F196-5802-BF9740955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800" y="1510747"/>
            <a:ext cx="6673261" cy="49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872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A474A-3A0A-B127-2ECF-0BED41E2E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- Informationssystem im Privatleben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C198D7-8397-9BF1-31D6-EDD967C4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19</a:t>
            </a:fld>
            <a:endParaRPr lang="de-DE" dirty="0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BB295785-C0E2-3BC6-3141-5A0016D0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9" y="1795484"/>
            <a:ext cx="5293557" cy="3594151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Kontext: Eine Studentin bucht eine </a:t>
            </a:r>
            <a:r>
              <a:rPr lang="de-DE" dirty="0" err="1"/>
              <a:t>Flixbus</a:t>
            </a:r>
            <a:r>
              <a:rPr lang="de-DE" dirty="0"/>
              <a:t>-Reise zu Freunden:</a:t>
            </a:r>
          </a:p>
        </p:txBody>
      </p:sp>
      <p:sp>
        <p:nvSpPr>
          <p:cNvPr id="13" name="Abgerundetes Rechteck 4">
            <a:extLst>
              <a:ext uri="{FF2B5EF4-FFF2-40B4-BE49-F238E27FC236}">
                <a16:creationId xmlns:a16="http://schemas.microsoft.com/office/drawing/2014/main" id="{E4233A04-B907-AD60-4416-76519FE54114}"/>
              </a:ext>
            </a:extLst>
          </p:cNvPr>
          <p:cNvSpPr/>
          <p:nvPr/>
        </p:nvSpPr>
        <p:spPr>
          <a:xfrm>
            <a:off x="1918154" y="3108115"/>
            <a:ext cx="4097241" cy="2350554"/>
          </a:xfrm>
          <a:prstGeom prst="roundRect">
            <a:avLst>
              <a:gd name="adj" fmla="val 551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Privatleben</a:t>
            </a:r>
            <a:endParaRPr lang="en-US" sz="120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28D7791-0DA3-0D12-29BD-FCD6BB09B342}"/>
              </a:ext>
            </a:extLst>
          </p:cNvPr>
          <p:cNvGrpSpPr/>
          <p:nvPr/>
        </p:nvGrpSpPr>
        <p:grpSpPr>
          <a:xfrm>
            <a:off x="2193637" y="3332524"/>
            <a:ext cx="3600399" cy="1781697"/>
            <a:chOff x="1547664" y="1869441"/>
            <a:chExt cx="5568079" cy="2076375"/>
          </a:xfrm>
        </p:grpSpPr>
        <p:sp>
          <p:nvSpPr>
            <p:cNvPr id="15" name="Rechteck: abgerundete Ecken 9">
              <a:extLst>
                <a:ext uri="{FF2B5EF4-FFF2-40B4-BE49-F238E27FC236}">
                  <a16:creationId xmlns:a16="http://schemas.microsoft.com/office/drawing/2014/main" id="{2FEFCF98-D538-E5FA-1350-559FED12E7CD}"/>
                </a:ext>
              </a:extLst>
            </p:cNvPr>
            <p:cNvSpPr/>
            <p:nvPr/>
          </p:nvSpPr>
          <p:spPr>
            <a:xfrm>
              <a:off x="3203848" y="1869441"/>
              <a:ext cx="2160240" cy="864096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1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Mensch:</a:t>
              </a:r>
            </a:p>
            <a:p>
              <a:pPr algn="ctr"/>
              <a:r>
                <a:rPr lang="de-DE" sz="1100" b="1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Studentin</a:t>
              </a:r>
            </a:p>
          </p:txBody>
        </p:sp>
        <p:sp>
          <p:nvSpPr>
            <p:cNvPr id="16" name="Rechteck: abgerundete Ecken 10">
              <a:extLst>
                <a:ext uri="{FF2B5EF4-FFF2-40B4-BE49-F238E27FC236}">
                  <a16:creationId xmlns:a16="http://schemas.microsoft.com/office/drawing/2014/main" id="{3137E4A3-6702-39CF-857E-300A54ABD159}"/>
                </a:ext>
              </a:extLst>
            </p:cNvPr>
            <p:cNvSpPr/>
            <p:nvPr/>
          </p:nvSpPr>
          <p:spPr>
            <a:xfrm>
              <a:off x="1547664" y="3081720"/>
              <a:ext cx="2160240" cy="864096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1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Aufgabe:</a:t>
              </a:r>
            </a:p>
            <a:p>
              <a:pPr algn="ctr"/>
              <a:r>
                <a:rPr lang="de-DE" sz="1100" b="1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Reisebuchung</a:t>
              </a:r>
            </a:p>
          </p:txBody>
        </p:sp>
        <p:sp>
          <p:nvSpPr>
            <p:cNvPr id="17" name="Rechteck: abgerundete Ecken 11">
              <a:extLst>
                <a:ext uri="{FF2B5EF4-FFF2-40B4-BE49-F238E27FC236}">
                  <a16:creationId xmlns:a16="http://schemas.microsoft.com/office/drawing/2014/main" id="{C5F36FFC-158F-218D-A639-616CAF8C30E8}"/>
                </a:ext>
              </a:extLst>
            </p:cNvPr>
            <p:cNvSpPr/>
            <p:nvPr/>
          </p:nvSpPr>
          <p:spPr>
            <a:xfrm>
              <a:off x="4955503" y="3081720"/>
              <a:ext cx="2160240" cy="864096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1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IKT:</a:t>
              </a:r>
            </a:p>
            <a:p>
              <a:pPr algn="ctr"/>
              <a:r>
                <a:rPr lang="de-DE" sz="1100" b="1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Mobile App</a:t>
              </a:r>
            </a:p>
          </p:txBody>
        </p:sp>
        <p:cxnSp>
          <p:nvCxnSpPr>
            <p:cNvPr id="18" name="Verbinder: gewinkelt 12">
              <a:extLst>
                <a:ext uri="{FF2B5EF4-FFF2-40B4-BE49-F238E27FC236}">
                  <a16:creationId xmlns:a16="http://schemas.microsoft.com/office/drawing/2014/main" id="{E2950EA0-986C-3EF2-A0A0-1E949FCE99FC}"/>
                </a:ext>
              </a:extLst>
            </p:cNvPr>
            <p:cNvCxnSpPr>
              <a:stCxn id="16" idx="0"/>
              <a:endCxn id="15" idx="1"/>
            </p:cNvCxnSpPr>
            <p:nvPr/>
          </p:nvCxnSpPr>
          <p:spPr>
            <a:xfrm rot="5400000" flipH="1" flipV="1">
              <a:off x="2525701" y="2403573"/>
              <a:ext cx="780231" cy="576064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Verbinder: gewinkelt 14">
              <a:extLst>
                <a:ext uri="{FF2B5EF4-FFF2-40B4-BE49-F238E27FC236}">
                  <a16:creationId xmlns:a16="http://schemas.microsoft.com/office/drawing/2014/main" id="{F2FB62AB-CA2B-4D27-E6E9-34710155C780}"/>
                </a:ext>
              </a:extLst>
            </p:cNvPr>
            <p:cNvCxnSpPr>
              <a:cxnSpLocks/>
              <a:stCxn id="17" idx="0"/>
              <a:endCxn id="15" idx="3"/>
            </p:cNvCxnSpPr>
            <p:nvPr/>
          </p:nvCxnSpPr>
          <p:spPr>
            <a:xfrm rot="16200000" flipV="1">
              <a:off x="5309741" y="2355837"/>
              <a:ext cx="780231" cy="671535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3EDA949F-76C3-41C3-B6ED-59CDF248F704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>
            <a:off x="3590479" y="4743488"/>
            <a:ext cx="8067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E893D218-01A1-144B-0EAF-3B0E63C14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510" y="3013546"/>
            <a:ext cx="4097242" cy="1914493"/>
          </a:xfrm>
          <a:prstGeom prst="rect">
            <a:avLst/>
          </a:prstGeom>
        </p:spPr>
      </p:pic>
      <p:pic>
        <p:nvPicPr>
          <p:cNvPr id="22" name="Picture 4" descr="FlixMobility – lawyers magazine">
            <a:extLst>
              <a:ext uri="{FF2B5EF4-FFF2-40B4-BE49-F238E27FC236}">
                <a16:creationId xmlns:a16="http://schemas.microsoft.com/office/drawing/2014/main" id="{774A01C2-928B-BD1B-634A-BE33EB4E3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2" b="38059"/>
          <a:stretch/>
        </p:blipFill>
        <p:spPr bwMode="auto">
          <a:xfrm>
            <a:off x="7400816" y="5077460"/>
            <a:ext cx="3180363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351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7615877-85A1-F642-A982-CEA6E465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Lernziele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069945C-ABA7-5C4E-A86C-66D2B23CB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421" y="1584793"/>
            <a:ext cx="10063758" cy="4909649"/>
          </a:xfrm>
        </p:spPr>
        <p:txBody>
          <a:bodyPr/>
          <a:lstStyle/>
          <a:p>
            <a:r>
              <a:rPr lang="de-DE" sz="2400" dirty="0"/>
              <a:t>Sie kennen die zentralen Kernbegriffe der Wirtschaftsinformatik und können daraus den Gegenstandsbereich Wirtschaftsinformatik als Wissenschafts-disziplin ableiten</a:t>
            </a:r>
          </a:p>
          <a:p>
            <a:r>
              <a:rPr lang="de-DE" sz="2400" dirty="0"/>
              <a:t>Sie können die historische Entwicklung des Gegenstandsbereiches skizzieren</a:t>
            </a:r>
          </a:p>
          <a:p>
            <a:r>
              <a:rPr lang="de-DE" sz="2400" dirty="0"/>
              <a:t>Sie können den Systembegriff beschreiben und wichtige Systemeigenschaften artikulieren</a:t>
            </a:r>
          </a:p>
          <a:p>
            <a:r>
              <a:rPr lang="de-DE" sz="2400" dirty="0"/>
              <a:t>Sie können die Erkenntnisobjekte der Wirtschaftsinformatik beschreiben</a:t>
            </a:r>
          </a:p>
          <a:p>
            <a:r>
              <a:rPr lang="de-DE" sz="2400" dirty="0"/>
              <a:t>Sie können Informationssysteme als Mensch/Aufgabe/Technik-Systeme beschreiben und Beispiele geben</a:t>
            </a:r>
            <a:endParaRPr lang="en-US" sz="2400" dirty="0"/>
          </a:p>
          <a:p>
            <a:r>
              <a:rPr lang="de-DE" sz="2400" dirty="0"/>
              <a:t>Sie kennen die vier Wissenschaftsaufgaben sowie die zentralen Analyseebenen der Wirtschaftsinformatik 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7EEF9F-BA33-D944-8A5B-0818EEAE8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7095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A474A-3A0A-B127-2ECF-0BED41E2E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- Informationssystem im Unternehmen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C198D7-8397-9BF1-31D6-EDD967C4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20</a:t>
            </a:fld>
            <a:endParaRPr lang="de-DE" dirty="0"/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BB295785-C0E2-3BC6-3141-5A0016D0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109" y="1795484"/>
            <a:ext cx="10537126" cy="3594151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Kontext: Vertriebs-Support-Mitarbeiterin im Backoffice erstellt Angebot für Kunden unter Verwendung eines CRM – Systems (CRM = Customer </a:t>
            </a:r>
            <a:r>
              <a:rPr lang="de-DE" dirty="0" err="1"/>
              <a:t>Relationship</a:t>
            </a:r>
            <a:r>
              <a:rPr lang="de-DE" dirty="0"/>
              <a:t> Management)</a:t>
            </a:r>
          </a:p>
        </p:txBody>
      </p:sp>
      <p:sp>
        <p:nvSpPr>
          <p:cNvPr id="3" name="Abgerundetes Rechteck 4">
            <a:extLst>
              <a:ext uri="{FF2B5EF4-FFF2-40B4-BE49-F238E27FC236}">
                <a16:creationId xmlns:a16="http://schemas.microsoft.com/office/drawing/2014/main" id="{BBF1EA7B-EE61-671C-1735-96FAC7F7771B}"/>
              </a:ext>
            </a:extLst>
          </p:cNvPr>
          <p:cNvSpPr/>
          <p:nvPr/>
        </p:nvSpPr>
        <p:spPr>
          <a:xfrm>
            <a:off x="2322623" y="3324621"/>
            <a:ext cx="4097241" cy="2350554"/>
          </a:xfrm>
          <a:prstGeom prst="roundRect">
            <a:avLst>
              <a:gd name="adj" fmla="val 551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Unternehmen</a:t>
            </a:r>
            <a:endParaRPr lang="en-US" sz="120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F9443C2-D12B-C7FC-E235-068CFDB4126E}"/>
              </a:ext>
            </a:extLst>
          </p:cNvPr>
          <p:cNvGrpSpPr/>
          <p:nvPr/>
        </p:nvGrpSpPr>
        <p:grpSpPr>
          <a:xfrm>
            <a:off x="2598106" y="3549030"/>
            <a:ext cx="3600399" cy="1781697"/>
            <a:chOff x="1547664" y="1869441"/>
            <a:chExt cx="5568079" cy="2076375"/>
          </a:xfrm>
        </p:grpSpPr>
        <p:sp>
          <p:nvSpPr>
            <p:cNvPr id="5" name="Rechteck: abgerundete Ecken 9">
              <a:extLst>
                <a:ext uri="{FF2B5EF4-FFF2-40B4-BE49-F238E27FC236}">
                  <a16:creationId xmlns:a16="http://schemas.microsoft.com/office/drawing/2014/main" id="{16EFEF59-8BFA-66C6-846F-B39BB01DF560}"/>
                </a:ext>
              </a:extLst>
            </p:cNvPr>
            <p:cNvSpPr/>
            <p:nvPr/>
          </p:nvSpPr>
          <p:spPr>
            <a:xfrm>
              <a:off x="3203848" y="1869441"/>
              <a:ext cx="2160240" cy="864096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1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Mensch:</a:t>
              </a:r>
            </a:p>
            <a:p>
              <a:pPr algn="ctr"/>
              <a:r>
                <a:rPr lang="de-DE" sz="1100" b="1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Vertriebs-mitarbeiterin</a:t>
              </a:r>
            </a:p>
          </p:txBody>
        </p:sp>
        <p:sp>
          <p:nvSpPr>
            <p:cNvPr id="7" name="Rechteck: abgerundete Ecken 10">
              <a:extLst>
                <a:ext uri="{FF2B5EF4-FFF2-40B4-BE49-F238E27FC236}">
                  <a16:creationId xmlns:a16="http://schemas.microsoft.com/office/drawing/2014/main" id="{2F74F135-52B1-A3C0-768E-6B2DC9DC42CA}"/>
                </a:ext>
              </a:extLst>
            </p:cNvPr>
            <p:cNvSpPr/>
            <p:nvPr/>
          </p:nvSpPr>
          <p:spPr>
            <a:xfrm>
              <a:off x="1547664" y="3081720"/>
              <a:ext cx="2160240" cy="864096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1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Aufgabe.</a:t>
              </a:r>
            </a:p>
            <a:p>
              <a:pPr algn="ctr"/>
              <a:r>
                <a:rPr lang="de-DE" sz="1100" b="1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Erstellung eines Angebots</a:t>
              </a:r>
            </a:p>
          </p:txBody>
        </p:sp>
        <p:sp>
          <p:nvSpPr>
            <p:cNvPr id="8" name="Rechteck: abgerundete Ecken 11">
              <a:extLst>
                <a:ext uri="{FF2B5EF4-FFF2-40B4-BE49-F238E27FC236}">
                  <a16:creationId xmlns:a16="http://schemas.microsoft.com/office/drawing/2014/main" id="{DAB75215-ED7F-5CC7-B545-62371D635E6F}"/>
                </a:ext>
              </a:extLst>
            </p:cNvPr>
            <p:cNvSpPr/>
            <p:nvPr/>
          </p:nvSpPr>
          <p:spPr>
            <a:xfrm>
              <a:off x="4955503" y="3081720"/>
              <a:ext cx="2160240" cy="864096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1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IKT:</a:t>
              </a:r>
            </a:p>
            <a:p>
              <a:pPr algn="ctr"/>
              <a:r>
                <a:rPr lang="de-DE" sz="1100" b="1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CRM - System</a:t>
              </a:r>
            </a:p>
          </p:txBody>
        </p:sp>
        <p:cxnSp>
          <p:nvCxnSpPr>
            <p:cNvPr id="10" name="Verbinder: gewinkelt 12">
              <a:extLst>
                <a:ext uri="{FF2B5EF4-FFF2-40B4-BE49-F238E27FC236}">
                  <a16:creationId xmlns:a16="http://schemas.microsoft.com/office/drawing/2014/main" id="{330002BE-DC12-94AA-AABE-67CF0DAAFD03}"/>
                </a:ext>
              </a:extLst>
            </p:cNvPr>
            <p:cNvCxnSpPr>
              <a:stCxn id="7" idx="0"/>
              <a:endCxn id="5" idx="1"/>
            </p:cNvCxnSpPr>
            <p:nvPr/>
          </p:nvCxnSpPr>
          <p:spPr>
            <a:xfrm rot="5400000" flipH="1" flipV="1">
              <a:off x="2525701" y="2403573"/>
              <a:ext cx="780231" cy="576064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Verbinder: gewinkelt 14">
              <a:extLst>
                <a:ext uri="{FF2B5EF4-FFF2-40B4-BE49-F238E27FC236}">
                  <a16:creationId xmlns:a16="http://schemas.microsoft.com/office/drawing/2014/main" id="{4CD4A1D6-F60B-E92B-DD5D-3C5DCD2C7C83}"/>
                </a:ext>
              </a:extLst>
            </p:cNvPr>
            <p:cNvCxnSpPr>
              <a:cxnSpLocks/>
              <a:stCxn id="8" idx="0"/>
              <a:endCxn id="5" idx="3"/>
            </p:cNvCxnSpPr>
            <p:nvPr/>
          </p:nvCxnSpPr>
          <p:spPr>
            <a:xfrm rot="16200000" flipV="1">
              <a:off x="5309741" y="2355837"/>
              <a:ext cx="780231" cy="671535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20DBDAA-3C06-25B5-17ED-E51D165D67EF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3994948" y="4959994"/>
            <a:ext cx="8067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22026BB-52B3-B51B-E891-79B34BF14351}"/>
              </a:ext>
            </a:extLst>
          </p:cNvPr>
          <p:cNvSpPr txBox="1"/>
          <p:nvPr/>
        </p:nvSpPr>
        <p:spPr>
          <a:xfrm>
            <a:off x="6803922" y="5663831"/>
            <a:ext cx="37581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https://www.placetel.de/ratgeber/moderner-arbeitsplatz</a:t>
            </a:r>
          </a:p>
        </p:txBody>
      </p:sp>
      <p:pic>
        <p:nvPicPr>
          <p:cNvPr id="1026" name="Picture 2" descr="Was ist ein moderner Arbeitsplatz? Alles Wichtige 2023">
            <a:extLst>
              <a:ext uri="{FF2B5EF4-FFF2-40B4-BE49-F238E27FC236}">
                <a16:creationId xmlns:a16="http://schemas.microsoft.com/office/drawing/2014/main" id="{6CB06DD7-C7DB-3D19-C13B-1616DCBEF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0" r="10926"/>
          <a:stretch/>
        </p:blipFill>
        <p:spPr bwMode="auto">
          <a:xfrm>
            <a:off x="6995559" y="3358239"/>
            <a:ext cx="3701659" cy="226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953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1A473-0C82-5643-9C54-B5059777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7239067" cy="1248289"/>
          </a:xfrm>
        </p:spPr>
        <p:txBody>
          <a:bodyPr/>
          <a:lstStyle/>
          <a:p>
            <a:r>
              <a:rPr lang="de-DE" dirty="0"/>
              <a:t>Erkenntnisobjekte - Informationsinfrastruktur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9E3621-718C-204C-BBD4-2690F7A62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21</a:t>
            </a:fld>
            <a:endParaRPr lang="de-DE" dirty="0"/>
          </a:p>
        </p:txBody>
      </p:sp>
      <p:sp>
        <p:nvSpPr>
          <p:cNvPr id="5" name="Rechteck: abgerundete Ecken 6">
            <a:extLst>
              <a:ext uri="{FF2B5EF4-FFF2-40B4-BE49-F238E27FC236}">
                <a16:creationId xmlns:a16="http://schemas.microsoft.com/office/drawing/2014/main" id="{2B62B28F-1418-1A4B-8360-97C4140327B9}"/>
              </a:ext>
            </a:extLst>
          </p:cNvPr>
          <p:cNvSpPr/>
          <p:nvPr/>
        </p:nvSpPr>
        <p:spPr>
          <a:xfrm>
            <a:off x="1379225" y="1269554"/>
            <a:ext cx="9416594" cy="213815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i="0" u="none" strike="noStrike" baseline="0" dirty="0">
                <a:solidFill>
                  <a:schemeClr val="bg1"/>
                </a:solidFill>
                <a:latin typeface="+mj-lt"/>
              </a:rPr>
              <a:t>Informationsinfrastrukturen</a:t>
            </a:r>
            <a:r>
              <a:rPr lang="de-DE" sz="2400" b="0" i="0" u="none" strike="noStrike" baseline="0" dirty="0">
                <a:solidFill>
                  <a:schemeClr val="bg1"/>
                </a:solidFill>
                <a:latin typeface="+mj-lt"/>
              </a:rPr>
              <a:t> sind organisatorische Gesamtheiten von Informationssystemen in Wirtschaft und Verwaltung einschließlich aller Einrichtungen, Mittel und Maßnahmen, deren Verfügbarkeit und Anwendung Voraussetzung für Informationsproduktion und für Kommunikation im Unternehmen ist. 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4942ABD-5D69-B047-AD9E-FFC0FDAE8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501802"/>
            <a:ext cx="9432000" cy="3051994"/>
          </a:xfrm>
        </p:spPr>
        <p:txBody>
          <a:bodyPr/>
          <a:lstStyle/>
          <a:p>
            <a:r>
              <a:rPr lang="de-DE" dirty="0"/>
              <a:t>Systematik:</a:t>
            </a:r>
          </a:p>
          <a:p>
            <a:pPr lvl="1"/>
            <a:r>
              <a:rPr lang="de-DE" dirty="0"/>
              <a:t>technische Infrastruktur</a:t>
            </a:r>
          </a:p>
          <a:p>
            <a:pPr lvl="1"/>
            <a:r>
              <a:rPr lang="de-DE" dirty="0"/>
              <a:t>personelle Infrastruktur</a:t>
            </a:r>
          </a:p>
          <a:p>
            <a:pPr lvl="1"/>
            <a:r>
              <a:rPr lang="de-DE" dirty="0"/>
              <a:t>organisatorische Infrastruktur</a:t>
            </a:r>
          </a:p>
          <a:p>
            <a:pPr lvl="1"/>
            <a:r>
              <a:rPr lang="de-DE" dirty="0"/>
              <a:t>räumliche Infrastruktur</a:t>
            </a:r>
          </a:p>
          <a:p>
            <a:pPr lvl="1"/>
            <a:r>
              <a:rPr lang="de-DE" dirty="0"/>
              <a:t>methodische Infrastruktur und Managementsysteme </a:t>
            </a:r>
          </a:p>
          <a:p>
            <a:pPr lvl="1"/>
            <a:r>
              <a:rPr lang="de-DE" dirty="0"/>
              <a:t>informations- und kommunikationsrechtliche Infrastruktur</a:t>
            </a:r>
          </a:p>
          <a:p>
            <a:pPr lvl="1"/>
            <a:r>
              <a:rPr lang="de-DE" dirty="0"/>
              <a:t>Qualitätsinfrastruktur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642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F9371-7EEC-2A49-9E63-8B2DD8ADB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7383083" cy="1248289"/>
          </a:xfrm>
        </p:spPr>
        <p:txBody>
          <a:bodyPr/>
          <a:lstStyle/>
          <a:p>
            <a:r>
              <a:rPr lang="de-DE" dirty="0"/>
              <a:t>Erkenntnisobjekte – Informationsinfrastruktur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BA00E5-5145-834F-B2F0-A8D6DD669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701602"/>
            <a:ext cx="9432000" cy="963762"/>
          </a:xfrm>
        </p:spPr>
        <p:txBody>
          <a:bodyPr/>
          <a:lstStyle/>
          <a:p>
            <a:r>
              <a:rPr lang="de-DE" dirty="0"/>
              <a:t>Informationsinfrastrukturen werden idealtypisch </a:t>
            </a:r>
            <a:r>
              <a:rPr lang="de-DE" dirty="0">
                <a:solidFill>
                  <a:srgbClr val="C00000"/>
                </a:solidFill>
              </a:rPr>
              <a:t>top-down</a:t>
            </a:r>
            <a:r>
              <a:rPr lang="de-DE" dirty="0"/>
              <a:t> entworfen </a:t>
            </a:r>
          </a:p>
          <a:p>
            <a:pPr lvl="1"/>
            <a:r>
              <a:rPr lang="de-DE" dirty="0"/>
              <a:t>Unternehmensziele legen die Infrastruktur fest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409440-BBE0-1742-9FD6-30F5D9D15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22</a:t>
            </a:fld>
            <a:endParaRPr lang="de-DE" dirty="0"/>
          </a:p>
        </p:txBody>
      </p:sp>
      <p:sp>
        <p:nvSpPr>
          <p:cNvPr id="5" name="Rechteck: abgerundete Ecken 6">
            <a:extLst>
              <a:ext uri="{FF2B5EF4-FFF2-40B4-BE49-F238E27FC236}">
                <a16:creationId xmlns:a16="http://schemas.microsoft.com/office/drawing/2014/main" id="{FC202851-B1E4-7542-856E-AED5FEAAC14D}"/>
              </a:ext>
            </a:extLst>
          </p:cNvPr>
          <p:cNvSpPr/>
          <p:nvPr/>
        </p:nvSpPr>
        <p:spPr>
          <a:xfrm>
            <a:off x="1379225" y="2613553"/>
            <a:ext cx="9416594" cy="124828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i="0" u="none" strike="noStrike" baseline="0" dirty="0">
                <a:solidFill>
                  <a:schemeClr val="bg1"/>
                </a:solidFill>
                <a:latin typeface="+mj-lt"/>
              </a:rPr>
              <a:t>Als </a:t>
            </a:r>
            <a:r>
              <a:rPr lang="de-DE" sz="2400" dirty="0">
                <a:solidFill>
                  <a:schemeClr val="bg1"/>
                </a:solidFill>
                <a:latin typeface="+mj-lt"/>
              </a:rPr>
              <a:t>Forschungsfrage steht dabei im Vordergrund, wie diese Strukturen so </a:t>
            </a:r>
            <a:r>
              <a:rPr lang="de-DE" sz="2400" b="1" dirty="0">
                <a:solidFill>
                  <a:schemeClr val="bg1"/>
                </a:solidFill>
                <a:latin typeface="+mj-lt"/>
              </a:rPr>
              <a:t>geplant, realisiert, überwacht und gesteuert</a:t>
            </a:r>
            <a:r>
              <a:rPr lang="de-DE" sz="2400" dirty="0">
                <a:solidFill>
                  <a:schemeClr val="bg1"/>
                </a:solidFill>
                <a:latin typeface="+mj-lt"/>
              </a:rPr>
              <a:t> werden können, dass sie bestmöglich zur Erreichung der Unternehmensziele beitragen  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CDED11D-981D-694C-8F40-5941B0949E76}"/>
              </a:ext>
            </a:extLst>
          </p:cNvPr>
          <p:cNvSpPr txBox="1">
            <a:spLocks/>
          </p:cNvSpPr>
          <p:nvPr/>
        </p:nvSpPr>
        <p:spPr>
          <a:xfrm>
            <a:off x="1383629" y="4107501"/>
            <a:ext cx="9610502" cy="19105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 der Fachliteratur spricht man von </a:t>
            </a:r>
            <a:r>
              <a:rPr lang="de-DE" dirty="0">
                <a:solidFill>
                  <a:srgbClr val="C00000"/>
                </a:solidFill>
              </a:rPr>
              <a:t>Business/ IT-</a:t>
            </a:r>
            <a:r>
              <a:rPr lang="de-DE" dirty="0" err="1">
                <a:solidFill>
                  <a:srgbClr val="C00000"/>
                </a:solidFill>
              </a:rPr>
              <a:t>Alignment</a:t>
            </a:r>
            <a:endParaRPr lang="de-DE" dirty="0">
              <a:solidFill>
                <a:srgbClr val="C00000"/>
              </a:solidFill>
            </a:endParaRPr>
          </a:p>
          <a:p>
            <a:pPr lvl="1"/>
            <a:r>
              <a:rPr lang="de-DE" dirty="0"/>
              <a:t>wechselseitiges Ausrichten von Unternehmens- und IT-Zielen</a:t>
            </a:r>
          </a:p>
          <a:p>
            <a:r>
              <a:rPr lang="de-DE" dirty="0"/>
              <a:t>In der Praxis werden Informationsinfrastrukturen oft </a:t>
            </a:r>
            <a:r>
              <a:rPr lang="de-DE" dirty="0" err="1">
                <a:solidFill>
                  <a:srgbClr val="C00000"/>
                </a:solidFill>
              </a:rPr>
              <a:t>bottom-up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/>
              <a:t>entwickelt </a:t>
            </a:r>
          </a:p>
          <a:p>
            <a:pPr lvl="1"/>
            <a:r>
              <a:rPr lang="de-DE" dirty="0"/>
              <a:t>Zusammensetzung aus nicht immer zueinander passenden Teilen  </a:t>
            </a:r>
            <a:r>
              <a:rPr lang="de-DE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1275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7B983-D1D2-684F-84C7-A0014651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7239067" cy="1248289"/>
          </a:xfrm>
        </p:spPr>
        <p:txBody>
          <a:bodyPr/>
          <a:lstStyle/>
          <a:p>
            <a:r>
              <a:rPr lang="de-DE" dirty="0"/>
              <a:t>Erkenntnisobjekte - Informationsfunktion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5E8DD8-ADD3-164C-B0F9-6224B98B5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23</a:t>
            </a:fld>
            <a:endParaRPr lang="de-DE" dirty="0"/>
          </a:p>
        </p:txBody>
      </p:sp>
      <p:sp>
        <p:nvSpPr>
          <p:cNvPr id="5" name="Rechteck: abgerundete Ecken 6">
            <a:extLst>
              <a:ext uri="{FF2B5EF4-FFF2-40B4-BE49-F238E27FC236}">
                <a16:creationId xmlns:a16="http://schemas.microsoft.com/office/drawing/2014/main" id="{A52BDF96-5355-E942-AF3A-C0E3C0576D60}"/>
              </a:ext>
            </a:extLst>
          </p:cNvPr>
          <p:cNvSpPr/>
          <p:nvPr/>
        </p:nvSpPr>
        <p:spPr>
          <a:xfrm>
            <a:off x="1366033" y="1577758"/>
            <a:ext cx="9428384" cy="167522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/>
              <a:t>Die </a:t>
            </a:r>
            <a:r>
              <a:rPr lang="de-DE" sz="2400" b="1" dirty="0"/>
              <a:t>Informationsfunktion</a:t>
            </a:r>
            <a:r>
              <a:rPr lang="de-DE" sz="2400" dirty="0"/>
              <a:t> umfasst die betrieblichen Aufgaben, deren Zweck die Produktion von Information ist und deren Bereitstellung durch Kommunikation erfolgt, mit anderen Worten die Informations- und Kommunikationsaufgaben oder kurz die Informationsaufgaben.</a:t>
            </a:r>
            <a:r>
              <a:rPr lang="de-DE" sz="2400" b="1" i="0" u="none" strike="noStrike" baseline="0" dirty="0">
                <a:solidFill>
                  <a:schemeClr val="bg1"/>
                </a:solidFill>
                <a:latin typeface="+mj-lt"/>
              </a:rPr>
              <a:t> 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7A4B7BF-A571-294E-B85E-E218DBC5C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510170"/>
            <a:ext cx="9432000" cy="2367896"/>
          </a:xfrm>
        </p:spPr>
        <p:txBody>
          <a:bodyPr/>
          <a:lstStyle/>
          <a:p>
            <a:r>
              <a:rPr lang="de-DE" dirty="0"/>
              <a:t>Bereitstellung </a:t>
            </a:r>
          </a:p>
          <a:p>
            <a:pPr lvl="1"/>
            <a:r>
              <a:rPr lang="de-DE" dirty="0"/>
              <a:t>zum richten Zeitpunkt </a:t>
            </a:r>
          </a:p>
          <a:p>
            <a:pPr lvl="1"/>
            <a:r>
              <a:rPr lang="de-DE" dirty="0"/>
              <a:t>die richtigen Informationen </a:t>
            </a:r>
          </a:p>
          <a:p>
            <a:pPr lvl="1"/>
            <a:r>
              <a:rPr lang="de-DE" dirty="0"/>
              <a:t>in der richtigen Menge </a:t>
            </a:r>
          </a:p>
          <a:p>
            <a:pPr lvl="1"/>
            <a:r>
              <a:rPr lang="de-DE" dirty="0"/>
              <a:t>am richtigen Ort</a:t>
            </a:r>
          </a:p>
          <a:p>
            <a:pPr lvl="1"/>
            <a:r>
              <a:rPr lang="de-DE" dirty="0"/>
              <a:t>in der erforderlichen Zeit </a:t>
            </a:r>
          </a:p>
        </p:txBody>
      </p:sp>
    </p:spTree>
    <p:extLst>
      <p:ext uri="{BB962C8B-B14F-4D97-AF65-F5344CB8AC3E}">
        <p14:creationId xmlns:p14="http://schemas.microsoft.com/office/powerpoint/2010/main" val="593514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35663-4264-AF49-B2CA-A4688CEF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951035" cy="1248289"/>
          </a:xfrm>
        </p:spPr>
        <p:txBody>
          <a:bodyPr/>
          <a:lstStyle/>
          <a:p>
            <a:r>
              <a:rPr lang="de-DE" dirty="0"/>
              <a:t>Erkenntnisobjekte - Informationsfunktion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E52638-76C4-D740-98DE-7CB89F1E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24</a:t>
            </a:fld>
            <a:endParaRPr lang="de-DE" dirty="0"/>
          </a:p>
        </p:txBody>
      </p:sp>
      <p:pic>
        <p:nvPicPr>
          <p:cNvPr id="5" name="Inhaltsplatzhalter 7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71CA494D-4250-CC4F-8B62-12F9BA628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"/>
          <a:stretch/>
        </p:blipFill>
        <p:spPr>
          <a:xfrm>
            <a:off x="2713211" y="2140033"/>
            <a:ext cx="5760640" cy="4719555"/>
          </a:xfrm>
        </p:spPr>
      </p:pic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DCB26F67-8BE7-634D-869D-FBBC7282CF0B}"/>
              </a:ext>
            </a:extLst>
          </p:cNvPr>
          <p:cNvSpPr txBox="1">
            <a:spLocks/>
          </p:cNvSpPr>
          <p:nvPr/>
        </p:nvSpPr>
        <p:spPr>
          <a:xfrm>
            <a:off x="1378800" y="1269554"/>
            <a:ext cx="9432000" cy="9997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Die Informationsfunktion als </a:t>
            </a:r>
            <a:r>
              <a:rPr lang="de-DE" dirty="0">
                <a:solidFill>
                  <a:srgbClr val="C00000"/>
                </a:solidFill>
              </a:rPr>
              <a:t>Universalfunktion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weder Querschnitts, noch betriebliche Grundfunktion </a:t>
            </a:r>
          </a:p>
        </p:txBody>
      </p:sp>
    </p:spTree>
    <p:extLst>
      <p:ext uri="{BB962C8B-B14F-4D97-AF65-F5344CB8AC3E}">
        <p14:creationId xmlns:p14="http://schemas.microsoft.com/office/powerpoint/2010/main" val="1706572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97BF85-4062-594E-944B-3CD0B9EE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Erkenntnisobjekt Informationsfunktion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C370BE-58A3-0542-BBD9-9BE43EB8A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845618"/>
            <a:ext cx="9432000" cy="3690000"/>
          </a:xfrm>
        </p:spPr>
        <p:txBody>
          <a:bodyPr/>
          <a:lstStyle/>
          <a:p>
            <a:r>
              <a:rPr lang="de-DE" dirty="0"/>
              <a:t>Mit dem Erkenntnisobjekt </a:t>
            </a:r>
            <a:r>
              <a:rPr lang="de-DE" dirty="0">
                <a:solidFill>
                  <a:srgbClr val="C00000"/>
                </a:solidFill>
              </a:rPr>
              <a:t>Informationsfunktion</a:t>
            </a:r>
            <a:r>
              <a:rPr lang="de-DE" dirty="0"/>
              <a:t> wird sich auf in den folgenden anderen Disziplinen beschäftigt </a:t>
            </a:r>
          </a:p>
          <a:p>
            <a:pPr lvl="1"/>
            <a:r>
              <a:rPr lang="de-DE" dirty="0"/>
              <a:t>Betriebswirtschaftslehre </a:t>
            </a:r>
          </a:p>
          <a:p>
            <a:pPr lvl="1"/>
            <a:r>
              <a:rPr lang="de-DE" dirty="0"/>
              <a:t>Informationswissenschaft </a:t>
            </a:r>
          </a:p>
          <a:p>
            <a:pPr lvl="1"/>
            <a:r>
              <a:rPr lang="de-DE" dirty="0"/>
              <a:t>Kognitionspsychologie </a:t>
            </a:r>
          </a:p>
          <a:p>
            <a:r>
              <a:rPr lang="de-DE" dirty="0">
                <a:solidFill>
                  <a:srgbClr val="C00000"/>
                </a:solidFill>
              </a:rPr>
              <a:t>Fokus</a:t>
            </a:r>
            <a:r>
              <a:rPr lang="de-DE" dirty="0"/>
              <a:t> der Wirtschaftsinformatik </a:t>
            </a:r>
          </a:p>
          <a:p>
            <a:pPr lvl="1"/>
            <a:r>
              <a:rPr lang="de-DE" dirty="0"/>
              <a:t>Informations- und Kommunikationsprozesse </a:t>
            </a:r>
          </a:p>
          <a:p>
            <a:pPr lvl="1"/>
            <a:r>
              <a:rPr lang="de-DE" dirty="0"/>
              <a:t>zwischen Menschen als Aufgabenträgern </a:t>
            </a:r>
          </a:p>
          <a:p>
            <a:pPr lvl="1"/>
            <a:r>
              <a:rPr lang="de-DE" dirty="0"/>
              <a:t>in arbeitsteiligen Prozessen, </a:t>
            </a:r>
          </a:p>
          <a:p>
            <a:pPr lvl="1"/>
            <a:r>
              <a:rPr lang="de-DE" dirty="0"/>
              <a:t>wobei die Aufgabenträger zur Aufgabenerfüllung Informationen benötigen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2FC17A-51BC-3042-A788-63E21596B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6562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AE98D-7DC9-A948-9D6F-8C3046E41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Teilgebiete des Gegenstandsbereichs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F42A9D-DB33-8442-8E5B-E00D56DA4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3906192"/>
            <a:ext cx="9432000" cy="1395810"/>
          </a:xfrm>
        </p:spPr>
        <p:txBody>
          <a:bodyPr/>
          <a:lstStyle/>
          <a:p>
            <a:r>
              <a:rPr lang="de-DE" dirty="0"/>
              <a:t>Da die Wirtschaftsinformatik eine noch recht junge Disziplin ist, ist dieser Prozess noch nicht abgeschlossen </a:t>
            </a:r>
          </a:p>
          <a:p>
            <a:r>
              <a:rPr lang="de-DE" dirty="0"/>
              <a:t>Es existiert noch kein klares Paradigma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1F7CD0-9B6A-2748-8570-46D322F4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26</a:t>
            </a:fld>
            <a:endParaRPr lang="de-DE" dirty="0"/>
          </a:p>
        </p:txBody>
      </p:sp>
      <p:sp>
        <p:nvSpPr>
          <p:cNvPr id="5" name="Rechteck: abgerundete Ecken 6">
            <a:extLst>
              <a:ext uri="{FF2B5EF4-FFF2-40B4-BE49-F238E27FC236}">
                <a16:creationId xmlns:a16="http://schemas.microsoft.com/office/drawing/2014/main" id="{E9A49EC9-1CF5-3940-A7BD-C9B52A5136E0}"/>
              </a:ext>
            </a:extLst>
          </p:cNvPr>
          <p:cNvSpPr/>
          <p:nvPr/>
        </p:nvSpPr>
        <p:spPr>
          <a:xfrm>
            <a:off x="1379225" y="1964796"/>
            <a:ext cx="9416594" cy="175303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i="0" u="none" strike="noStrike" baseline="0" dirty="0">
                <a:solidFill>
                  <a:schemeClr val="bg1"/>
                </a:solidFill>
                <a:latin typeface="+mj-lt"/>
              </a:rPr>
              <a:t>Wenn der </a:t>
            </a:r>
            <a:r>
              <a:rPr lang="de-DE" sz="2400" dirty="0">
                <a:solidFill>
                  <a:schemeClr val="bg1"/>
                </a:solidFill>
                <a:latin typeface="+mj-lt"/>
              </a:rPr>
              <a:t>Gegenstandsbereich einer Wissenschaft einen gewissen Umfang erreicht, beziehungsweise die wissenschaftliche Gemeinschaft eine gewisse Größe erreicht hat, erfolgt meist eine Gliederung des Gegenstandsbereichs in Teilgebiete </a:t>
            </a:r>
          </a:p>
        </p:txBody>
      </p:sp>
    </p:spTree>
    <p:extLst>
      <p:ext uri="{BB962C8B-B14F-4D97-AF65-F5344CB8AC3E}">
        <p14:creationId xmlns:p14="http://schemas.microsoft.com/office/powerpoint/2010/main" val="371624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39C7A-698E-B848-B75B-C724D66A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Teilgebiete des Gegenstandsbereichs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2C438D-0EB9-7E41-B756-A9BB63E5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604" y="1485578"/>
            <a:ext cx="8896447" cy="633400"/>
          </a:xfrm>
        </p:spPr>
        <p:txBody>
          <a:bodyPr/>
          <a:lstStyle/>
          <a:p>
            <a:r>
              <a:rPr lang="de-DE" dirty="0"/>
              <a:t>Kombination der Erkenntnisobjekte mit Wissenschaftsaufgaben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7CD253-2485-8946-9421-A85FD0B09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27</a:t>
            </a:fld>
            <a:endParaRPr lang="de-DE" dirty="0"/>
          </a:p>
        </p:txBody>
      </p:sp>
      <p:pic>
        <p:nvPicPr>
          <p:cNvPr id="6" name="Grafik 5" descr="Ein Bild, das Text, Screenshot, Diagramm, parallel enthält.&#10;&#10;Automatisch generierte Beschreibung">
            <a:extLst>
              <a:ext uri="{FF2B5EF4-FFF2-40B4-BE49-F238E27FC236}">
                <a16:creationId xmlns:a16="http://schemas.microsoft.com/office/drawing/2014/main" id="{8E18FB45-1C21-2846-AD85-B9FB09DD5E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56" y="2049524"/>
            <a:ext cx="5795342" cy="43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62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8EDEC-BC9D-F642-8738-F55117470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Teilgebiete des Gegenstandsbereichs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9BE784-55D5-C248-9A51-DBF09E576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269554"/>
            <a:ext cx="9432000" cy="675730"/>
          </a:xfrm>
        </p:spPr>
        <p:txBody>
          <a:bodyPr/>
          <a:lstStyle/>
          <a:p>
            <a:r>
              <a:rPr lang="de-DE" dirty="0"/>
              <a:t>Analyseebene des Gegenstandsbereichs als Gliederungsmerkmale</a:t>
            </a:r>
          </a:p>
          <a:p>
            <a:pPr lvl="1"/>
            <a:r>
              <a:rPr lang="de-DE" dirty="0"/>
              <a:t>Die Analyseebenen sind unterschiedliche Aggregationen des Elements Mensch im bereits eingeführten MAT-System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A17EF0-4C34-084F-A058-335CAE2F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28</a:t>
            </a:fld>
            <a:endParaRPr lang="de-DE" dirty="0"/>
          </a:p>
        </p:txBody>
      </p:sp>
      <p:pic>
        <p:nvPicPr>
          <p:cNvPr id="6" name="Grafik 5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3E407A1A-8717-3F4D-A50A-710C1293A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077" y="2408790"/>
            <a:ext cx="6731446" cy="42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69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D0680-8AB6-4B4B-8103-0215A2042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Teilgebiete des Gegenstandsbereichs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815830-3C7C-8A49-A34D-4B023796E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826072"/>
            <a:ext cx="6456582" cy="2331914"/>
          </a:xfrm>
        </p:spPr>
        <p:txBody>
          <a:bodyPr/>
          <a:lstStyle/>
          <a:p>
            <a:r>
              <a:rPr lang="de-DE" dirty="0"/>
              <a:t>direkte Orientierung am bereits eingeführten MAT-System</a:t>
            </a:r>
          </a:p>
          <a:p>
            <a:r>
              <a:rPr lang="de-DE" dirty="0"/>
              <a:t>Beschreibung konkreter Teilgebiete der Wirtschaftsinformatik an M, A und T als Dimensionen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15DA74-6D39-B541-9F27-E205545C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29</a:t>
            </a:fld>
            <a:endParaRPr lang="de-DE" dirty="0"/>
          </a:p>
        </p:txBody>
      </p:sp>
      <p:pic>
        <p:nvPicPr>
          <p:cNvPr id="6" name="Grafik 5" descr="Ein Bild, das Text, Diagramm, Entwurf, Screenshot enthält.&#10;&#10;Automatisch generierte Beschreibung">
            <a:extLst>
              <a:ext uri="{FF2B5EF4-FFF2-40B4-BE49-F238E27FC236}">
                <a16:creationId xmlns:a16="http://schemas.microsoft.com/office/drawing/2014/main" id="{90E2F747-8C40-5049-83A3-D36420506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82" y="1860290"/>
            <a:ext cx="4032448" cy="418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66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1804E2-BF93-C84D-9F0F-42638AF1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585545"/>
          </a:xfrm>
        </p:spPr>
        <p:txBody>
          <a:bodyPr/>
          <a:lstStyle/>
          <a:p>
            <a:r>
              <a:rPr lang="de-DE" dirty="0"/>
              <a:t>Kernbegriffe der Wirtschaftsinformatik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4D0DB6-D946-2F4F-B14A-5B071BCBC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629594"/>
            <a:ext cx="9432000" cy="4464496"/>
          </a:xfrm>
        </p:spPr>
        <p:txBody>
          <a:bodyPr/>
          <a:lstStyle/>
          <a:p>
            <a:r>
              <a:rPr lang="de-DE" dirty="0"/>
              <a:t>Von fundamentaler Bedeutung für die Charakterisierung des Gegenstandsbereich der Wirtschaftsinformatik sind vier Begriffe: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Information</a:t>
            </a:r>
          </a:p>
          <a:p>
            <a:pPr lvl="2"/>
            <a:r>
              <a:rPr lang="de-DE" dirty="0"/>
              <a:t>Zweckorientiertes, handlungsbestimmendes Wissen über vergangene, gegenwärtige und zukünftige Zustände und Vorgänge in der Wirklichkeit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Kommunikation</a:t>
            </a:r>
          </a:p>
          <a:p>
            <a:pPr lvl="2"/>
            <a:r>
              <a:rPr lang="de-DE" dirty="0"/>
              <a:t>Eine Beziehung, die zwischen Menschen oder Maschinen durch Austausch von Nachrichten entsteht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Technik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das Regeln folgende und Ziele anstrebende Handeln und Denken (Arbeitstechnik)</a:t>
            </a:r>
          </a:p>
          <a:p>
            <a:pPr lvl="2"/>
            <a:r>
              <a:rPr lang="de-DE" dirty="0"/>
              <a:t>vom Menschen geschaffene Geräte und Maschinen (Sachtechnik)</a:t>
            </a:r>
          </a:p>
          <a:p>
            <a:pPr lvl="1"/>
            <a:r>
              <a:rPr lang="de-DE" dirty="0">
                <a:solidFill>
                  <a:srgbClr val="C00000"/>
                </a:solidFill>
              </a:rPr>
              <a:t>System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Ganzheitlicher Zusammenhang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9A0A20-29B0-B142-BE9D-029CDD4A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7302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BE9FD-7040-F947-A6C5-CDBD253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Literaturverzeichnis – Kapitel 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107A1C-01DB-B242-9031-9104A72E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30</a:t>
            </a:fld>
            <a:endParaRPr lang="de-DE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DA48C8E-E88A-F548-9082-FF2AED43F2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71261" y="1968143"/>
            <a:ext cx="944511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000" b="0" i="0" u="none" strike="noStrike" cap="none" normalizeH="0" baseline="0" dirty="0">
                <a:ln>
                  <a:noFill/>
                </a:ln>
                <a:effectLst/>
                <a:cs typeface="Times New Roman" panose="02020603050405020304" pitchFamily="18" charset="0"/>
              </a:rPr>
              <a:t>Heinrich, L. J. (2012). </a:t>
            </a:r>
            <a:r>
              <a:rPr kumimoji="0" lang="de-DE" altLang="de-DE" sz="2000" b="0" i="1" u="none" strike="noStrike" cap="none" normalizeH="0" baseline="0" dirty="0">
                <a:ln>
                  <a:noFill/>
                </a:ln>
                <a:effectLst/>
                <a:cs typeface="Times New Roman" panose="02020603050405020304" pitchFamily="18" charset="0"/>
              </a:rPr>
              <a:t>Geschichte der Wirtschaftsinformatik -– Entstehung und Entwicklung einer Wissenschaftsdisziplin, 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effectLst/>
                <a:cs typeface="Times New Roman" panose="02020603050405020304" pitchFamily="18" charset="0"/>
              </a:rPr>
              <a:t>2. Aufl. Berlin Heidelberg: Springer.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000" b="0" i="0" u="none" strike="noStrike" cap="none" normalizeH="0" baseline="0" dirty="0">
                <a:ln>
                  <a:noFill/>
                </a:ln>
                <a:effectLst/>
                <a:cs typeface="Times New Roman" panose="02020603050405020304" pitchFamily="18" charset="0"/>
              </a:rPr>
              <a:t>Jung, R. (Hrsg.) (2017). Rahmenempfehlung für die Ausbildung in Wirtschaftsinformatik an Hochschulen Bonn. Gesellschaft für Informatik e.V. https://gi.de/fileadmin/GI/Hauptseite/Aktuelles/Meldungen/2017/Empfehlung-Wirtschaftsinformatik2017.pdf.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de-DE" sz="2000" b="0" i="0" u="none" strike="noStrike" cap="none" normalizeH="0" baseline="0" dirty="0">
              <a:ln>
                <a:noFill/>
              </a:ln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0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Jung, R. &amp; Lehrer, C. (2017). Guidelines for Education in Business and Information Systems Engineering at Tertiary Institutions. </a:t>
            </a:r>
            <a:r>
              <a:rPr kumimoji="0" lang="de-DE" altLang="de-DE" sz="2000" b="0" i="1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Business &amp; Information Systems Engineering 59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(3), 189–203. https://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/10.1007/s12599-017-0473-5.</a:t>
            </a:r>
            <a:r>
              <a:rPr kumimoji="0" lang="de-DE" altLang="de-DE" sz="2000" b="0" i="0" u="sng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de-DE" altLang="de-DE" sz="2000" b="0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3836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39A15-C6E8-734F-97C4-12DB80336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00" y="612001"/>
            <a:ext cx="6457681" cy="729561"/>
          </a:xfrm>
        </p:spPr>
        <p:txBody>
          <a:bodyPr/>
          <a:lstStyle/>
          <a:p>
            <a:r>
              <a:rPr lang="de-DE" dirty="0"/>
              <a:t>Kernbegriffe der Wirtschaftsinformatik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195134-8EF0-4648-8338-F3DDB2199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4</a:t>
            </a:fld>
            <a:endParaRPr lang="de-DE" dirty="0"/>
          </a:p>
        </p:txBody>
      </p:sp>
      <p:sp>
        <p:nvSpPr>
          <p:cNvPr id="5" name="Rechteck: abgerundete Ecken 3">
            <a:extLst>
              <a:ext uri="{FF2B5EF4-FFF2-40B4-BE49-F238E27FC236}">
                <a16:creationId xmlns:a16="http://schemas.microsoft.com/office/drawing/2014/main" id="{1C2A779C-721D-6D46-B7E8-C782200E92D8}"/>
              </a:ext>
            </a:extLst>
          </p:cNvPr>
          <p:cNvSpPr/>
          <p:nvPr/>
        </p:nvSpPr>
        <p:spPr>
          <a:xfrm>
            <a:off x="1378800" y="2358348"/>
            <a:ext cx="9462946" cy="229558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i="0" u="none" strike="noStrike" baseline="0" dirty="0">
                <a:solidFill>
                  <a:schemeClr val="bg1"/>
                </a:solidFill>
                <a:latin typeface="+mj-lt"/>
              </a:rPr>
              <a:t>Wirtschaftsinformatik</a:t>
            </a:r>
            <a:r>
              <a:rPr lang="de-DE" sz="2400" b="0" i="0" u="none" strike="noStrike" baseline="0" dirty="0">
                <a:solidFill>
                  <a:schemeClr val="bg1"/>
                </a:solidFill>
                <a:latin typeface="+mj-lt"/>
              </a:rPr>
              <a:t> ist die Wissenschaft von Information und Kommunikation unter systematischer Verwendung von Informations- und Kommunikationstechnologien in Wirtschaft und Gesellschaft auf individueller Ebene, Gruppenebene, Organisationsebene oder gesellschaftlicher Ebene.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027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EFAD4-A536-3540-B2F9-099FA5447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Gegenstandsbereichs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7A4FFA-FDAB-FE45-A08F-80560086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5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A372EC2-2DF0-0748-AD7C-7F7610162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557586"/>
            <a:ext cx="9445114" cy="4401969"/>
          </a:xfrm>
        </p:spPr>
        <p:txBody>
          <a:bodyPr/>
          <a:lstStyle/>
          <a:p>
            <a:r>
              <a:rPr lang="de-DE" dirty="0"/>
              <a:t>1950er-Jahre: Erste Elektronische Datenverarbeitungsanlagen (EDV) in Unternehmen</a:t>
            </a:r>
          </a:p>
          <a:p>
            <a:r>
              <a:rPr lang="de-DE" dirty="0"/>
              <a:t>Ab den 1960er-Jahren: Die EDV wird Gegenstandsbereich der BWL als abgrenzbares Erkenntnisobjekt</a:t>
            </a:r>
          </a:p>
          <a:p>
            <a:r>
              <a:rPr lang="de-DE" dirty="0"/>
              <a:t>Ab den 1980er-Jahren: Gegenstandsbereich weitet sich aus: mehrere Systeme sowie deren Planung, Überwachung und Steuerung </a:t>
            </a:r>
          </a:p>
          <a:p>
            <a:r>
              <a:rPr lang="de-DE" dirty="0"/>
              <a:t>Seit Ende der 1990er-Jahre: Gegenstandsbereich fokussiert nicht nur noch auf Aufgabenunterstützung, sondern auch auf das Innovationspotenzial</a:t>
            </a:r>
          </a:p>
          <a:p>
            <a:r>
              <a:rPr lang="de-DE" dirty="0"/>
              <a:t>Seit dem Jahr 2000: Digitalisierung und Digitale Transformation von Wirtschaft und Gesellschaft</a:t>
            </a:r>
          </a:p>
        </p:txBody>
      </p:sp>
    </p:spTree>
    <p:extLst>
      <p:ext uri="{BB962C8B-B14F-4D97-AF65-F5344CB8AC3E}">
        <p14:creationId xmlns:p14="http://schemas.microsoft.com/office/powerpoint/2010/main" val="44948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127958-4A16-FB40-BEA5-A7A96BCF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Gegenstandsbereichs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DBA944-7E54-1640-8A69-6FCA959C4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45206"/>
            <a:ext cx="9432000" cy="1368152"/>
          </a:xfrm>
        </p:spPr>
        <p:txBody>
          <a:bodyPr/>
          <a:lstStyle/>
          <a:p>
            <a:r>
              <a:rPr lang="de-DE" dirty="0"/>
              <a:t>Der Gegenstandsbereich der Wirtschaftsinformatik hat sich in den letzten Jahrzehnten deutlich erweitert, aber auch vertieft </a:t>
            </a:r>
          </a:p>
          <a:p>
            <a:r>
              <a:rPr lang="de-DE" dirty="0"/>
              <a:t>Umfasst werden die Erkenntnisobjekte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207573-F68A-3948-A0E8-3D57F0025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6</a:t>
            </a:fld>
            <a:endParaRPr lang="de-DE" dirty="0"/>
          </a:p>
        </p:txBody>
      </p:sp>
      <p:sp>
        <p:nvSpPr>
          <p:cNvPr id="9" name="Rechteck: abgerundete Ecken 6">
            <a:extLst>
              <a:ext uri="{FF2B5EF4-FFF2-40B4-BE49-F238E27FC236}">
                <a16:creationId xmlns:a16="http://schemas.microsoft.com/office/drawing/2014/main" id="{BB584895-5BF3-0447-8BFF-AAB973091735}"/>
              </a:ext>
            </a:extLst>
          </p:cNvPr>
          <p:cNvSpPr/>
          <p:nvPr/>
        </p:nvSpPr>
        <p:spPr>
          <a:xfrm>
            <a:off x="1347722" y="3340774"/>
            <a:ext cx="2882713" cy="98069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i="0" u="none" strike="noStrike" baseline="0" dirty="0">
                <a:solidFill>
                  <a:schemeClr val="bg1"/>
                </a:solidFill>
                <a:latin typeface="+mj-lt"/>
              </a:rPr>
              <a:t>Informationssystem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0" name="Rechteck: abgerundete Ecken 6">
            <a:extLst>
              <a:ext uri="{FF2B5EF4-FFF2-40B4-BE49-F238E27FC236}">
                <a16:creationId xmlns:a16="http://schemas.microsoft.com/office/drawing/2014/main" id="{F5FF7400-EA3A-7D4E-8797-5E3C27255D23}"/>
              </a:ext>
            </a:extLst>
          </p:cNvPr>
          <p:cNvSpPr/>
          <p:nvPr/>
        </p:nvSpPr>
        <p:spPr>
          <a:xfrm>
            <a:off x="4653443" y="3340774"/>
            <a:ext cx="3532376" cy="98069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i="0" u="none" strike="noStrike" baseline="0" dirty="0">
                <a:solidFill>
                  <a:schemeClr val="bg1"/>
                </a:solidFill>
                <a:latin typeface="+mj-lt"/>
              </a:rPr>
              <a:t>Informationsinfrastruktur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1" name="Rechteck: abgerundete Ecken 6">
            <a:extLst>
              <a:ext uri="{FF2B5EF4-FFF2-40B4-BE49-F238E27FC236}">
                <a16:creationId xmlns:a16="http://schemas.microsoft.com/office/drawing/2014/main" id="{7F5D3307-F662-1041-95B1-9468C353EB5B}"/>
              </a:ext>
            </a:extLst>
          </p:cNvPr>
          <p:cNvSpPr/>
          <p:nvPr/>
        </p:nvSpPr>
        <p:spPr>
          <a:xfrm>
            <a:off x="8608827" y="3313358"/>
            <a:ext cx="3033376" cy="98069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i="0" u="none" strike="noStrike" baseline="0" dirty="0">
                <a:solidFill>
                  <a:schemeClr val="bg1"/>
                </a:solidFill>
                <a:latin typeface="+mj-lt"/>
              </a:rPr>
              <a:t>Informationsfunktion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2129C99-CDD9-7643-A4D7-57378C0D083F}"/>
              </a:ext>
            </a:extLst>
          </p:cNvPr>
          <p:cNvSpPr txBox="1">
            <a:spLocks/>
          </p:cNvSpPr>
          <p:nvPr/>
        </p:nvSpPr>
        <p:spPr>
          <a:xfrm>
            <a:off x="1375064" y="4609025"/>
            <a:ext cx="9432000" cy="792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Die Mengen der drei Erkenntnisobjekte sind nicht disjunkt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5681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FC9F6-1BB9-2147-A8B3-EA5F87AD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– Entwicklung des Gegenstandsbereichs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ED1A06-FC29-E041-9641-1F4C3098C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2133650"/>
            <a:ext cx="9432000" cy="3690000"/>
          </a:xfrm>
        </p:spPr>
        <p:txBody>
          <a:bodyPr/>
          <a:lstStyle/>
          <a:p>
            <a:r>
              <a:rPr lang="de-DE" dirty="0"/>
              <a:t>In Wirtschaft und Gesellschaft gibt es einen </a:t>
            </a:r>
            <a:r>
              <a:rPr lang="de-DE" dirty="0">
                <a:solidFill>
                  <a:srgbClr val="C00000"/>
                </a:solidFill>
              </a:rPr>
              <a:t>Transportbedarf</a:t>
            </a:r>
            <a:r>
              <a:rPr lang="de-DE" dirty="0"/>
              <a:t> für Menschen und Güter, der mit alternativen oder ergänzenden </a:t>
            </a:r>
            <a:r>
              <a:rPr lang="de-DE" dirty="0">
                <a:solidFill>
                  <a:srgbClr val="C00000"/>
                </a:solidFill>
              </a:rPr>
              <a:t>Transportmitteln</a:t>
            </a:r>
            <a:r>
              <a:rPr lang="de-DE" dirty="0"/>
              <a:t> befriedigt werden kann</a:t>
            </a:r>
          </a:p>
          <a:p>
            <a:pPr lvl="1"/>
            <a:r>
              <a:rPr lang="de-DE" dirty="0"/>
              <a:t>LKW, Güterzüge, Frachtschiffe, Passagierflugzeuge, Drohnen</a:t>
            </a:r>
          </a:p>
          <a:p>
            <a:r>
              <a:rPr lang="de-DE" dirty="0"/>
              <a:t>Nutzung alternativer oder sich ergänzender </a:t>
            </a:r>
            <a:r>
              <a:rPr lang="de-DE" dirty="0">
                <a:solidFill>
                  <a:srgbClr val="C00000"/>
                </a:solidFill>
              </a:rPr>
              <a:t>Verkehrswege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Straßen, Schienen, Kanäle, Luftraum, Pipelines</a:t>
            </a:r>
          </a:p>
          <a:p>
            <a:r>
              <a:rPr lang="de-DE" dirty="0"/>
              <a:t>Der unterschiedliche Mobilitäts-/ Transportbedarf = </a:t>
            </a:r>
            <a:r>
              <a:rPr lang="de-DE" dirty="0">
                <a:solidFill>
                  <a:srgbClr val="C00000"/>
                </a:solidFill>
              </a:rPr>
              <a:t>Informationsfunktion</a:t>
            </a:r>
          </a:p>
          <a:p>
            <a:r>
              <a:rPr lang="de-DE" dirty="0"/>
              <a:t>Das Transportmittel = </a:t>
            </a:r>
            <a:r>
              <a:rPr lang="de-DE" dirty="0">
                <a:solidFill>
                  <a:srgbClr val="C00000"/>
                </a:solidFill>
              </a:rPr>
              <a:t>Informationssystem</a:t>
            </a:r>
            <a:r>
              <a:rPr lang="de-DE" dirty="0"/>
              <a:t> </a:t>
            </a:r>
          </a:p>
          <a:p>
            <a:r>
              <a:rPr lang="de-DE" dirty="0"/>
              <a:t>Die Verkehrswege = </a:t>
            </a:r>
            <a:r>
              <a:rPr lang="de-DE" dirty="0">
                <a:solidFill>
                  <a:srgbClr val="C00000"/>
                </a:solidFill>
              </a:rPr>
              <a:t>Informationsinfrastruktur</a:t>
            </a:r>
            <a:r>
              <a:rPr lang="de-DE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474D27-4FD7-2D48-B600-5798F068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7212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A0C27-1CA5-C945-AF51-DDCC9C211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Systemeigenschaften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BFBF2D-1284-C34C-8BF6-902C84667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347" y="1557586"/>
            <a:ext cx="9432000" cy="1359478"/>
          </a:xfrm>
        </p:spPr>
        <p:txBody>
          <a:bodyPr/>
          <a:lstStyle/>
          <a:p>
            <a:r>
              <a:rPr lang="de-DE" dirty="0"/>
              <a:t>Den drei Erkenntnisobjekten gemeinsam ist ihr Charakter als System </a:t>
            </a:r>
          </a:p>
          <a:p>
            <a:r>
              <a:rPr lang="de-DE" dirty="0"/>
              <a:t>Für den Betrachter sind die charakterlichen Eigenschaften eines Systems entweder unmittelbar erkennbar oder nicht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E49018-6A14-C545-87AD-633CDEBE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8</a:t>
            </a:fld>
            <a:endParaRPr lang="de-DE" dirty="0"/>
          </a:p>
        </p:txBody>
      </p:sp>
      <p:sp>
        <p:nvSpPr>
          <p:cNvPr id="5" name="Rechteck: abgerundete Ecken 3">
            <a:extLst>
              <a:ext uri="{FF2B5EF4-FFF2-40B4-BE49-F238E27FC236}">
                <a16:creationId xmlns:a16="http://schemas.microsoft.com/office/drawing/2014/main" id="{8715F8E6-AA01-114B-BE0E-F1AC068459D0}"/>
              </a:ext>
            </a:extLst>
          </p:cNvPr>
          <p:cNvSpPr/>
          <p:nvPr/>
        </p:nvSpPr>
        <p:spPr>
          <a:xfrm>
            <a:off x="1378800" y="2925738"/>
            <a:ext cx="9462946" cy="13594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i="0" u="none" strike="noStrike" baseline="0" dirty="0" err="1">
                <a:solidFill>
                  <a:schemeClr val="bg1"/>
                </a:solidFill>
                <a:latin typeface="+mj-lt"/>
              </a:rPr>
              <a:t>Emergent</a:t>
            </a:r>
            <a:r>
              <a:rPr lang="de-DE" sz="2400" b="1" i="0" u="none" strike="noStrike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2400" i="0" u="none" strike="noStrike" baseline="0" dirty="0">
                <a:solidFill>
                  <a:schemeClr val="bg1"/>
                </a:solidFill>
                <a:latin typeface="+mj-lt"/>
              </a:rPr>
              <a:t>genannte Eigenschafte</a:t>
            </a:r>
            <a:r>
              <a:rPr lang="de-DE" sz="2400" dirty="0">
                <a:solidFill>
                  <a:schemeClr val="bg1"/>
                </a:solidFill>
                <a:latin typeface="+mj-lt"/>
              </a:rPr>
              <a:t>n werden nicht nur durch Eigenschaften der Systemelemente bestimmt, sondern zusätzlich durch Eigenschaften der Beziehungen zwischen den Systemelementen (Systemstruktur)  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5B07DDA-9835-A94D-840C-F9DC41C96562}"/>
              </a:ext>
            </a:extLst>
          </p:cNvPr>
          <p:cNvSpPr txBox="1">
            <a:spLocks/>
          </p:cNvSpPr>
          <p:nvPr/>
        </p:nvSpPr>
        <p:spPr>
          <a:xfrm>
            <a:off x="1437392" y="4509914"/>
            <a:ext cx="9432000" cy="16432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864" indent="-342864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1pPr>
            <a:lvl2pPr marL="742873" indent="-285720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2pPr>
            <a:lvl3pPr marL="1142881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3pPr>
            <a:lvl4pPr marL="1600034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4pPr>
            <a:lvl5pPr marL="205718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rgbClr val="003056"/>
                </a:solidFill>
                <a:latin typeface="+mn-lt"/>
                <a:ea typeface="+mn-ea"/>
                <a:cs typeface="+mn-cs"/>
              </a:defRPr>
            </a:lvl5pPr>
            <a:lvl6pPr marL="2514338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0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43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95" indent="-228576" algn="l" defTabSz="9143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Emergente</a:t>
            </a:r>
            <a:r>
              <a:rPr lang="de-DE" dirty="0"/>
              <a:t> Eigenschaften lassen sich daher nicht auf Eigenschaften einzelner Elemente zurückführen </a:t>
            </a:r>
          </a:p>
          <a:p>
            <a:r>
              <a:rPr lang="de-DE" dirty="0"/>
              <a:t>Nicht </a:t>
            </a:r>
            <a:r>
              <a:rPr lang="de-DE" dirty="0" err="1"/>
              <a:t>emergente</a:t>
            </a:r>
            <a:r>
              <a:rPr lang="de-DE" dirty="0"/>
              <a:t> Eigenschaften sind im Allgemeinen von geringerem wissenschaftlichen Interesse als </a:t>
            </a:r>
            <a:r>
              <a:rPr lang="de-DE" dirty="0" err="1"/>
              <a:t>emergente</a:t>
            </a:r>
            <a:r>
              <a:rPr lang="de-DE" dirty="0"/>
              <a:t> Eigenschaften </a:t>
            </a:r>
          </a:p>
        </p:txBody>
      </p:sp>
    </p:spTree>
    <p:extLst>
      <p:ext uri="{BB962C8B-B14F-4D97-AF65-F5344CB8AC3E}">
        <p14:creationId xmlns:p14="http://schemas.microsoft.com/office/powerpoint/2010/main" val="2876563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F7081E-C574-DD46-812E-69EAC14EF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- Systemeigenschaften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4A577A-2AE9-6D44-816E-8E8E3C7F7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800" y="1961976"/>
            <a:ext cx="9432000" cy="1755850"/>
          </a:xfrm>
        </p:spPr>
        <p:txBody>
          <a:bodyPr/>
          <a:lstStyle/>
          <a:p>
            <a:r>
              <a:rPr lang="de-DE" dirty="0"/>
              <a:t>Nicht </a:t>
            </a:r>
            <a:r>
              <a:rPr lang="de-DE" dirty="0" err="1"/>
              <a:t>emergente</a:t>
            </a:r>
            <a:r>
              <a:rPr lang="de-DE" dirty="0"/>
              <a:t> Eigenschaften von Informationssystemen sind die </a:t>
            </a:r>
            <a:r>
              <a:rPr lang="de-DE" dirty="0">
                <a:solidFill>
                  <a:srgbClr val="C00000"/>
                </a:solidFill>
              </a:rPr>
              <a:t>Speicherkapazität</a:t>
            </a:r>
            <a:r>
              <a:rPr lang="de-DE" dirty="0"/>
              <a:t> der Hardware </a:t>
            </a:r>
          </a:p>
          <a:p>
            <a:r>
              <a:rPr lang="de-DE" dirty="0" err="1"/>
              <a:t>Emergente</a:t>
            </a:r>
            <a:r>
              <a:rPr lang="de-DE" dirty="0"/>
              <a:t> Eigenschaften sind das </a:t>
            </a:r>
            <a:r>
              <a:rPr lang="de-DE" dirty="0">
                <a:solidFill>
                  <a:srgbClr val="C00000"/>
                </a:solidFill>
              </a:rPr>
              <a:t>Antwortzeitverhalten</a:t>
            </a:r>
            <a:r>
              <a:rPr lang="de-DE" dirty="0"/>
              <a:t> von Transaktionen und die </a:t>
            </a:r>
            <a:r>
              <a:rPr lang="de-DE" dirty="0">
                <a:solidFill>
                  <a:srgbClr val="C00000"/>
                </a:solidFill>
              </a:rPr>
              <a:t>Durchsatzzeit</a:t>
            </a:r>
            <a:r>
              <a:rPr lang="de-DE" dirty="0"/>
              <a:t> einer bestimmten Arbeitslast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C18BA2-BF5F-014B-B32E-2B433050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CC166-4E39-43B8-AB91-BDD1C4C9E224}" type="slidenum">
              <a:rPr lang="de-DE" smtClean="0"/>
              <a:t>9</a:t>
            </a:fld>
            <a:endParaRPr lang="de-DE" dirty="0"/>
          </a:p>
        </p:txBody>
      </p:sp>
      <p:sp>
        <p:nvSpPr>
          <p:cNvPr id="5" name="Rechteck: abgerundete Ecken 3">
            <a:extLst>
              <a:ext uri="{FF2B5EF4-FFF2-40B4-BE49-F238E27FC236}">
                <a16:creationId xmlns:a16="http://schemas.microsoft.com/office/drawing/2014/main" id="{FAB0215D-583C-B244-92CE-EF504F169B7E}"/>
              </a:ext>
            </a:extLst>
          </p:cNvPr>
          <p:cNvSpPr/>
          <p:nvPr/>
        </p:nvSpPr>
        <p:spPr>
          <a:xfrm>
            <a:off x="1378800" y="3789834"/>
            <a:ext cx="9462946" cy="13594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dirty="0">
                <a:solidFill>
                  <a:schemeClr val="bg1"/>
                </a:solidFill>
                <a:latin typeface="+mj-lt"/>
              </a:rPr>
              <a:t>Die Beantwortung der Frage nach der Kapazität der Speicher ist im Unterschied zu der Frage, wie Antwortzeitverhalten und Durchsatzzeit zu messen sind, offensichtlich das kleinere Problem 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3831697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svorlage Uni MA final gesendet-neu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 Uni MA final gesendet-neu</Template>
  <TotalTime>0</TotalTime>
  <Words>1505</Words>
  <Application>Microsoft Office PowerPoint</Application>
  <PresentationFormat>Benutzerdefiniert</PresentationFormat>
  <Paragraphs>204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5" baseType="lpstr">
      <vt:lpstr>Arial</vt:lpstr>
      <vt:lpstr>Arial Unicode MS</vt:lpstr>
      <vt:lpstr>Calibri</vt:lpstr>
      <vt:lpstr>Times New Roman</vt:lpstr>
      <vt:lpstr>Präsentationsvorlage Uni MA final gesendet-neu</vt:lpstr>
      <vt:lpstr>Kapitel 1 Gegenstandsbereich der Wirtschaftsinformatik</vt:lpstr>
      <vt:lpstr>Lernziele</vt:lpstr>
      <vt:lpstr>Kernbegriffe der Wirtschaftsinformatik</vt:lpstr>
      <vt:lpstr>Kernbegriffe der Wirtschaftsinformatik</vt:lpstr>
      <vt:lpstr>Entwicklung des Gegenstandsbereichs</vt:lpstr>
      <vt:lpstr>Entwicklung des Gegenstandsbereichs</vt:lpstr>
      <vt:lpstr>Beispiel – Entwicklung des Gegenstandsbereichs</vt:lpstr>
      <vt:lpstr>Systemeigenschaften</vt:lpstr>
      <vt:lpstr>Beispiel - Systemeigenschaften</vt:lpstr>
      <vt:lpstr>Systemeigenschaften</vt:lpstr>
      <vt:lpstr>Systemeigenschaften</vt:lpstr>
      <vt:lpstr>Systemeigenschaften</vt:lpstr>
      <vt:lpstr>Systemeigenschaften</vt:lpstr>
      <vt:lpstr>Systemeigenschaften</vt:lpstr>
      <vt:lpstr>Erkenntnisobjekte -  Informationssystem</vt:lpstr>
      <vt:lpstr>Erkenntnisobjekt Informationssystem</vt:lpstr>
      <vt:lpstr>Beispiel – MAT-System</vt:lpstr>
      <vt:lpstr>Beispiel – MAT-System</vt:lpstr>
      <vt:lpstr>Beispiel - Informationssystem im Privatleben</vt:lpstr>
      <vt:lpstr>Beispiel - Informationssystem im Unternehmen</vt:lpstr>
      <vt:lpstr>Erkenntnisobjekte - Informationsinfrastruktur</vt:lpstr>
      <vt:lpstr>Erkenntnisobjekte – Informationsinfrastruktur </vt:lpstr>
      <vt:lpstr>Erkenntnisobjekte - Informationsfunktion</vt:lpstr>
      <vt:lpstr>Erkenntnisobjekte - Informationsfunktion</vt:lpstr>
      <vt:lpstr>Erkenntnisobjekt Informationsfunktion</vt:lpstr>
      <vt:lpstr>Teilgebiete des Gegenstandsbereichs</vt:lpstr>
      <vt:lpstr>Teilgebiete des Gegenstandsbereichs</vt:lpstr>
      <vt:lpstr>Teilgebiete des Gegenstandsbereichs</vt:lpstr>
      <vt:lpstr>Teilgebiete des Gegenstandsbereichs</vt:lpstr>
      <vt:lpstr>Literaturverzeichnis – Kapitel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Mädche, Alexander (IISM)</cp:lastModifiedBy>
  <cp:revision>53</cp:revision>
  <dcterms:created xsi:type="dcterms:W3CDTF">2018-06-20T22:10:41Z</dcterms:created>
  <dcterms:modified xsi:type="dcterms:W3CDTF">2024-06-17T05:52:39Z</dcterms:modified>
</cp:coreProperties>
</file>